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256" r:id="rId3"/>
    <p:sldId id="258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9" r:id="rId12"/>
    <p:sldId id="268" r:id="rId13"/>
    <p:sldId id="270" r:id="rId14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6" d="100"/>
          <a:sy n="116" d="100"/>
        </p:scale>
        <p:origin x="135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645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203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021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466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8067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180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633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982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The</a:t>
            </a:r>
            <a:r>
              <a:rPr lang="en-US" altLang="ko-KR" baseline="0" dirty="0" smtClean="0"/>
              <a:t> motivation of this contribution is here.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254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2019-10-06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/>
              <a:t>AHG18: on low level coding tool for lossless coding.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(JVET-P0576)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Hyeongmun</a:t>
            </a:r>
            <a:r>
              <a:rPr lang="en-US" altLang="ko-KR" sz="1600" u="sng" dirty="0" smtClean="0"/>
              <a:t> Jang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test result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80737" y="718144"/>
            <a:ext cx="9118635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prevent coefficient loss at large TU for lossless. It is test that 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oefficient scanning is extended up to 64x64.</a:t>
            </a:r>
            <a:endParaRPr lang="ko-KR" altLang="ko-KR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1988093"/>
              </p:ext>
            </p:extLst>
          </p:nvPr>
        </p:nvGraphicFramePr>
        <p:xfrm>
          <a:off x="1064467" y="1672900"/>
          <a:ext cx="6974523" cy="2986998"/>
        </p:xfrm>
        <a:graphic>
          <a:graphicData uri="http://schemas.openxmlformats.org/drawingml/2006/table">
            <a:tbl>
              <a:tblPr firstRow="1" firstCol="1" bandRow="1"/>
              <a:tblGrid>
                <a:gridCol w="1105384"/>
                <a:gridCol w="1105384"/>
                <a:gridCol w="993911"/>
                <a:gridCol w="802924"/>
                <a:gridCol w="994690"/>
                <a:gridCol w="994690"/>
                <a:gridCol w="977540"/>
              </a:tblGrid>
              <a:tr h="213357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All Intra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Random Access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-0.24%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TGM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-0.12%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Overall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Enc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Dec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98%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98%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16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</a:t>
            </a:r>
            <a:r>
              <a:rPr lang="en-US" altLang="ko-KR" dirty="0"/>
              <a:t>r</a:t>
            </a:r>
            <a:r>
              <a:rPr lang="en-US" altLang="ko-KR" dirty="0" smtClean="0"/>
              <a:t>est result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80737" y="718144"/>
            <a:ext cx="94975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implicit TU tiling for MIP for CTC. </a:t>
            </a:r>
            <a:endParaRPr lang="ko-KR" altLang="ko-K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325785"/>
              </p:ext>
            </p:extLst>
          </p:nvPr>
        </p:nvGraphicFramePr>
        <p:xfrm>
          <a:off x="527908" y="1446663"/>
          <a:ext cx="4978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885487"/>
              </p:ext>
            </p:extLst>
          </p:nvPr>
        </p:nvGraphicFramePr>
        <p:xfrm>
          <a:off x="527908" y="3522598"/>
          <a:ext cx="4978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proposed to adopt that </a:t>
            </a:r>
            <a:r>
              <a:rPr lang="en-US" altLang="ko-KR" dirty="0" err="1" smtClean="0"/>
              <a:t>cu_transquant_bypass_flag</a:t>
            </a:r>
            <a:r>
              <a:rPr lang="en-US" altLang="ko-KR" dirty="0" smtClean="0"/>
              <a:t> is transmitted to indicate whether lossless.</a:t>
            </a:r>
            <a:endParaRPr lang="en-US" altLang="ko-KR" dirty="0"/>
          </a:p>
          <a:p>
            <a:r>
              <a:rPr lang="en-US" altLang="ko-KR" dirty="0" smtClean="0"/>
              <a:t>It is also proposed to adopt restriction the low-level coding tool with minor impact on current VVC design.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466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Proposed way for lossless coding for VVC.</a:t>
            </a:r>
          </a:p>
          <a:p>
            <a:pPr lvl="1"/>
            <a:r>
              <a:rPr lang="en-US" altLang="ko-KR" dirty="0"/>
              <a:t>A flag(same as in HEVC) at CU </a:t>
            </a:r>
            <a:r>
              <a:rPr lang="en-US" altLang="ko-KR" dirty="0" smtClean="0"/>
              <a:t>level is </a:t>
            </a:r>
            <a:r>
              <a:rPr lang="en-US" altLang="ko-KR" dirty="0"/>
              <a:t>transmitted to indicate whether lossless </a:t>
            </a:r>
            <a:r>
              <a:rPr lang="en-US" altLang="ko-KR" dirty="0" smtClean="0"/>
              <a:t>coded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Proposed constraint syntax signaling for lossless </a:t>
            </a:r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ko-KR" dirty="0" smtClean="0"/>
              <a:t>Disabling transform related coding tools and syntax signaling; MTS, LFNST, SBT and transform skip for lossless coded block. (same policy of </a:t>
            </a:r>
            <a:r>
              <a:rPr lang="en-US" altLang="ko-KR" dirty="0" smtClean="0"/>
              <a:t>HEVC)</a:t>
            </a:r>
            <a:endParaRPr lang="ko-KR" altLang="ko-KR" smtClean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ko-KR" dirty="0" smtClean="0"/>
              <a:t>Disabling </a:t>
            </a:r>
            <a:r>
              <a:rPr lang="en-CA" altLang="ko-KR" dirty="0" err="1"/>
              <a:t>JointCbCr</a:t>
            </a:r>
            <a:r>
              <a:rPr lang="en-CA" altLang="ko-KR" dirty="0"/>
              <a:t> and the syntax signaling for lossless coded block</a:t>
            </a:r>
            <a:endParaRPr lang="ko-KR" altLang="ko-KR"/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ko-KR" dirty="0"/>
              <a:t>Disabling LMCS in slice level and the syntax signaling </a:t>
            </a:r>
            <a:endParaRPr lang="ko-KR" altLang="ko-KR"/>
          </a:p>
          <a:p>
            <a:pPr marL="800100" lvl="1" indent="-342900" hangingPunct="0">
              <a:buFont typeface="+mj-lt"/>
              <a:buAutoNum type="arabicPeriod"/>
            </a:pPr>
            <a:r>
              <a:rPr lang="en-CA" altLang="ko-KR" dirty="0"/>
              <a:t>Disabling sign data hiding for transform/quantization bypass </a:t>
            </a:r>
            <a:r>
              <a:rPr lang="en-CA" altLang="ko-KR" dirty="0" smtClean="0"/>
              <a:t>block (</a:t>
            </a:r>
            <a:r>
              <a:rPr lang="en-CA" altLang="ko-KR" dirty="0"/>
              <a:t>same policy of </a:t>
            </a:r>
            <a:r>
              <a:rPr lang="en-US" altLang="ko-KR" dirty="0"/>
              <a:t>HEVC)</a:t>
            </a:r>
            <a:endParaRPr lang="ko-KR" altLang="ko-KR"/>
          </a:p>
          <a:p>
            <a:pPr marL="800100" lvl="1" indent="-342900" hangingPunct="0">
              <a:buFont typeface="+mj-lt"/>
              <a:buAutoNum type="arabicPeriod"/>
            </a:pPr>
            <a:endParaRPr lang="en-CA" altLang="ko-KR" dirty="0"/>
          </a:p>
          <a:p>
            <a:pPr hangingPunct="0"/>
            <a:r>
              <a:rPr lang="en-US" altLang="ko-KR" dirty="0" smtClean="0"/>
              <a:t>Proposed decoding behavior to support lossless coding at CU level</a:t>
            </a:r>
          </a:p>
          <a:p>
            <a:pPr lvl="1" hangingPunct="0"/>
            <a:r>
              <a:rPr lang="en-CA" altLang="ko-KR" dirty="0"/>
              <a:t>Bypass ALF processing for lossless coded </a:t>
            </a:r>
            <a:r>
              <a:rPr lang="en-CA" altLang="ko-KR" dirty="0" smtClean="0"/>
              <a:t>block</a:t>
            </a:r>
            <a:r>
              <a:rPr lang="en-CA" altLang="ko-KR" dirty="0"/>
              <a:t>(same policy of </a:t>
            </a:r>
            <a:r>
              <a:rPr lang="en-US" altLang="ko-KR" dirty="0"/>
              <a:t>HEVC</a:t>
            </a:r>
            <a:r>
              <a:rPr lang="en-US" altLang="ko-KR" dirty="0" smtClean="0"/>
              <a:t>)</a:t>
            </a:r>
            <a:r>
              <a:rPr lang="en-CA" altLang="ko-KR" dirty="0" smtClean="0"/>
              <a:t>.</a:t>
            </a:r>
            <a:endParaRPr lang="ko-KR" altLang="ko-KR" smtClean="0"/>
          </a:p>
          <a:p>
            <a:pPr lvl="1" hangingPunct="0"/>
            <a:r>
              <a:rPr lang="en-CA" altLang="ko-KR" dirty="0" smtClean="0"/>
              <a:t>Support </a:t>
            </a:r>
            <a:r>
              <a:rPr lang="en-CA" altLang="ko-KR" dirty="0"/>
              <a:t>residual coding for Size </a:t>
            </a:r>
            <a:r>
              <a:rPr lang="en-CA" altLang="ko-KR" dirty="0" err="1"/>
              <a:t>MxN</a:t>
            </a:r>
            <a:r>
              <a:rPr lang="en-CA" altLang="ko-KR" dirty="0"/>
              <a:t>(M= 64 or N = 64) when </a:t>
            </a:r>
            <a:r>
              <a:rPr lang="en-CA" altLang="ko-KR" dirty="0" err="1"/>
              <a:t>MaxTbSize</a:t>
            </a:r>
            <a:r>
              <a:rPr lang="en-CA" altLang="ko-KR" dirty="0"/>
              <a:t> of 64 is signaled in SPS.</a:t>
            </a:r>
            <a:endParaRPr lang="ko-KR" altLang="ko-KR"/>
          </a:p>
          <a:p>
            <a:pPr lvl="2" hangingPunct="0"/>
            <a:r>
              <a:rPr lang="en-CA" altLang="ko-KR" dirty="0"/>
              <a:t>Implicit TU tiling to 32 for lossless block</a:t>
            </a:r>
            <a:endParaRPr lang="ko-KR" altLang="ko-KR"/>
          </a:p>
          <a:p>
            <a:pPr lvl="2" hangingPunct="0"/>
            <a:r>
              <a:rPr lang="en-CA" altLang="ko-KR" dirty="0"/>
              <a:t>Extend coefficient scanning</a:t>
            </a:r>
            <a:endParaRPr lang="ko-KR" altLang="ko-KR"/>
          </a:p>
          <a:p>
            <a:pPr marL="457200" lvl="1" indent="0" hangingPunc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decoding behavior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US" altLang="ko-KR" dirty="0" smtClean="0"/>
              <a:t>Bypass ALF processing for lossless coded block</a:t>
            </a:r>
          </a:p>
          <a:p>
            <a:pPr lvl="1" hangingPunct="0"/>
            <a:r>
              <a:rPr lang="en-US" altLang="ko-KR" dirty="0" smtClean="0"/>
              <a:t>Case for </a:t>
            </a:r>
            <a:r>
              <a:rPr lang="en-CA" altLang="ko-KR" b="1" dirty="0" err="1" smtClean="0"/>
              <a:t>sps_alf_enabled_flag</a:t>
            </a:r>
            <a:r>
              <a:rPr lang="en-CA" altLang="ko-KR" b="1" dirty="0" smtClean="0"/>
              <a:t> </a:t>
            </a:r>
            <a:r>
              <a:rPr lang="en-CA" altLang="ko-KR" dirty="0" smtClean="0"/>
              <a:t>is transmitted as 1 and lossless is allowed in CU level,</a:t>
            </a:r>
          </a:p>
          <a:p>
            <a:pPr lvl="1" hangingPunct="0"/>
            <a:r>
              <a:rPr lang="en-CA" altLang="ko-KR" dirty="0" smtClean="0"/>
              <a:t>ALF should be bypass with same policy of HEVC’s in-loop filter behavior for lossless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69280"/>
              </p:ext>
            </p:extLst>
          </p:nvPr>
        </p:nvGraphicFramePr>
        <p:xfrm>
          <a:off x="280737" y="1955467"/>
          <a:ext cx="9344527" cy="4521200"/>
        </p:xfrm>
        <a:graphic>
          <a:graphicData uri="http://schemas.openxmlformats.org/drawingml/2006/table">
            <a:tbl>
              <a:tblPr firstRow="1" firstCol="1" bandRow="1"/>
              <a:tblGrid>
                <a:gridCol w="9344527"/>
              </a:tblGrid>
              <a:tr h="43513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Subcluase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8.9.5.2 Coding tree block filtering process for </a:t>
                      </a: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luma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samples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7145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modified filtered reconstructed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picture sample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alfPicture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] is derived as follows: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pcm_loop_filter_disabled_flag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pcm_flag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 x ][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] are both equal to 1, the following applies: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alfPicture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yCtb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y ] =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recPicture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	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(8‑1207)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Othersiwe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if 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cu_transquant_bypass_flag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 x ][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] is equal to 1, the following applies: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alfPicture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xCtb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yCtb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y ] =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recPicture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	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(8‑1207)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…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Subclause</a:t>
                      </a:r>
                      <a:r>
                        <a:rPr lang="en-CA" sz="11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8.8.5.4 Coding tree block filtering process for </a:t>
                      </a: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samples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7145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modified filtered reconstructed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chroma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picture sample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alfPicture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] is derived as follows: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pcm_loop_filter_disabled_flag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pcm_flag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(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x ) *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SubWidthC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][ (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) *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SubHeightC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] are both equal to 1, the following applies: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alfPicture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yCtbC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y ] =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recPicture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CA" sz="1100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	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(8‑1259)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00838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Otherwise, if 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cu_transquant_bypass_flag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(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xCtbC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x ) *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SubWidthC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][ (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yCtbC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+ y ) *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SubHeightC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] is equal to 1, the following applies: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900430" algn="l"/>
                          <a:tab pos="3079115" algn="ctr"/>
                          <a:tab pos="6156960" algn="r"/>
                        </a:tabLst>
                      </a:pP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alfPicture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xCtbC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x ][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yCtbC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+ y ] =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recPicture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 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r>
                        <a:rPr lang="en-CA" sz="1100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sz="11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8‑1259)</a:t>
                      </a:r>
                      <a:endParaRPr lang="ko-KR" sz="110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lvl="1" indent="0" algn="just" defTabSz="914400" rtl="0" eaLnBrk="1" fontAlgn="auto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…</a:t>
                      </a:r>
                      <a:endParaRPr lang="ko-KR" sz="1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4774" marR="447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03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decoding behavior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US" altLang="ko-KR" dirty="0" smtClean="0"/>
              <a:t>Implicit TU tiling to prevent coefficient loss by zero-out at large CU</a:t>
            </a:r>
          </a:p>
          <a:p>
            <a:pPr lvl="1" hangingPunct="0"/>
            <a:r>
              <a:rPr lang="en-US" altLang="ko-KR" dirty="0" smtClean="0"/>
              <a:t>Even if </a:t>
            </a:r>
            <a:r>
              <a:rPr lang="en-CA" altLang="ko-KR" b="1" dirty="0" smtClean="0"/>
              <a:t>sps_max_luma_transform_size_64_flag </a:t>
            </a:r>
            <a:r>
              <a:rPr lang="en-CA" altLang="ko-KR" dirty="0"/>
              <a:t>is signaled as 1, lossless should be </a:t>
            </a:r>
            <a:r>
              <a:rPr lang="en-CA" altLang="ko-KR" dirty="0" smtClean="0"/>
              <a:t>supported.</a:t>
            </a:r>
          </a:p>
          <a:p>
            <a:pPr lvl="1" hangingPunct="0"/>
            <a:r>
              <a:rPr lang="en-CA" altLang="ko-KR" dirty="0" smtClean="0"/>
              <a:t>But now, Coefficient Zero-out cause coefficient loss at large CU (64xN, Mx64)</a:t>
            </a:r>
          </a:p>
          <a:p>
            <a:pPr lvl="1" hangingPunct="0"/>
            <a:r>
              <a:rPr lang="en-CA" altLang="ko-KR" dirty="0" smtClean="0"/>
              <a:t>To support lossless coding for large CU. Implicit TU tiling is allowed to 32x32.</a:t>
            </a:r>
          </a:p>
          <a:p>
            <a:pPr lvl="1" hangingPunct="0"/>
            <a:r>
              <a:rPr lang="en-CA" altLang="ko-KR" dirty="0" smtClean="0"/>
              <a:t>Implicit TU tiling is already in VVC and it also support to 32x32.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87397"/>
              </p:ext>
            </p:extLst>
          </p:nvPr>
        </p:nvGraphicFramePr>
        <p:xfrm>
          <a:off x="961072" y="2668883"/>
          <a:ext cx="8141739" cy="3023456"/>
        </p:xfrm>
        <a:graphic>
          <a:graphicData uri="http://schemas.openxmlformats.org/drawingml/2006/table">
            <a:tbl>
              <a:tblPr/>
              <a:tblGrid>
                <a:gridCol w="7154861"/>
                <a:gridCol w="986878"/>
              </a:tblGrid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transform_tree( x0, y0, tbWidth, tbHeight , treeType, chType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InferTuCbfLuma =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IntraSubPartitionsSplitType = = ISP_NO_SPLIT  &amp;&amp;  !cu_sbt_flag 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		if( 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tbWidth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 &gt;  </a:t>
                      </a:r>
                      <a:r>
                        <a:rPr lang="en-CA" sz="11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implicitTuTileSize</a:t>
                      </a:r>
                      <a:r>
                        <a:rPr lang="en-CA" sz="11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CA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|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 |  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tbHeight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&gt; </a:t>
                      </a:r>
                      <a:r>
                        <a:rPr lang="en-CA" sz="1100" kern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implicitTuTileSize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) {</a:t>
                      </a:r>
                      <a:endParaRPr lang="ko-KR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			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verSplitFirst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 =  ( 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tbWidth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&gt; </a:t>
                      </a:r>
                      <a:r>
                        <a:rPr lang="en-CA" sz="11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implicitTuTileSize</a:t>
                      </a:r>
                      <a:r>
                        <a:rPr lang="en-CA" sz="11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CA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&amp;&amp; 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tbWidth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&gt; </a:t>
                      </a:r>
                      <a:r>
                        <a:rPr lang="en-CA" sz="11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tbHeight</a:t>
                      </a: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) ? 1 : 0</a:t>
                      </a:r>
                      <a:endParaRPr lang="ko-KR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trafoWidth  =  verSplitFirst ? (tbWidth / 2) : tbWidth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trafoHeight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=  !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verSplitFirst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? (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/ 2) :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transform_tree( x0, y0, trafoWidth,  trafoHeight, chType 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verSplitFirst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transform_tree( x0 + trafoWidth, y0, trafoWidth, trafoHeight, treeType, chType 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transform_tree( x0, y0 + trafoHeight, trafoWidth, trafoHeight, treeType, chType 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 else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		transform_unit( x0, y0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tbWidth, tbHeight, treeType, 0, chType 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886597" y="5824175"/>
            <a:ext cx="4953000" cy="520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latin typeface="Times New Roman" panose="02020603050405020304" pitchFamily="18" charset="0"/>
              </a:rPr>
              <a:t>The variable of</a:t>
            </a:r>
            <a:r>
              <a:rPr lang="en-CA" altLang="ko-KR" sz="1100" b="1" dirty="0">
                <a:latin typeface="Times New Roman" panose="02020603050405020304" pitchFamily="18" charset="0"/>
              </a:rPr>
              <a:t> </a:t>
            </a:r>
            <a:r>
              <a:rPr lang="en-CA" altLang="ko-KR" sz="110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implicitTuTileSize</a:t>
            </a:r>
            <a:r>
              <a:rPr lang="en-CA" altLang="ko-KR" sz="1100" dirty="0">
                <a:latin typeface="Times New Roman" panose="02020603050405020304" pitchFamily="18" charset="0"/>
              </a:rPr>
              <a:t> is derive as follows:</a:t>
            </a:r>
            <a:endParaRPr lang="ko-KR" altLang="ko-KR" sz="11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100" dirty="0">
                <a:highlight>
                  <a:srgbClr val="FFFF00"/>
                </a:highlight>
                <a:latin typeface="Times New Roman" panose="02020603050405020304" pitchFamily="18" charset="0"/>
              </a:rPr>
              <a:t>	</a:t>
            </a:r>
            <a:r>
              <a:rPr lang="en-CA" altLang="ko-KR" sz="110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mplicitTuTileSize</a:t>
            </a:r>
            <a:r>
              <a:rPr lang="en-CA" altLang="ko-KR" sz="1100" dirty="0">
                <a:latin typeface="Times New Roman" panose="02020603050405020304" pitchFamily="18" charset="0"/>
              </a:rPr>
              <a:t> = </a:t>
            </a:r>
            <a:r>
              <a:rPr lang="en-CA" altLang="ko-KR" sz="1100" dirty="0" err="1">
                <a:latin typeface="Times New Roman" panose="02020603050405020304" pitchFamily="18" charset="0"/>
              </a:rPr>
              <a:t>cu_transquant_bypass_flag</a:t>
            </a:r>
            <a:r>
              <a:rPr lang="en-CA" altLang="ko-KR" sz="1100" dirty="0">
                <a:latin typeface="Times New Roman" panose="02020603050405020304" pitchFamily="18" charset="0"/>
              </a:rPr>
              <a:t>[ x0 ][ y0 ] ? 32 : </a:t>
            </a:r>
            <a:r>
              <a:rPr lang="en-CA" altLang="ko-KR" sz="1100" dirty="0" err="1">
                <a:latin typeface="Times New Roman" panose="02020603050405020304" pitchFamily="18" charset="0"/>
              </a:rPr>
              <a:t>MaxTbSizeY</a:t>
            </a:r>
            <a:endParaRPr lang="ko-KR" altLang="ko-KR" sz="1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decoding behavior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US" altLang="ko-KR" dirty="0" smtClean="0"/>
              <a:t>Intra prediction syntax signaling related implicit TU tiling for lossless CU</a:t>
            </a:r>
          </a:p>
          <a:p>
            <a:pPr lvl="1" hangingPunct="0"/>
            <a:r>
              <a:rPr lang="en-US" altLang="ko-KR" dirty="0" smtClean="0"/>
              <a:t>Original design of IPS do not support implicit TU tiling. Hence, The ISP prediction should be allowed depend on allowed TU size for lossless </a:t>
            </a:r>
          </a:p>
          <a:p>
            <a:pPr lvl="1" hangingPunct="0"/>
            <a:endParaRPr lang="en-US" altLang="ko-KR" dirty="0"/>
          </a:p>
          <a:p>
            <a:pPr lvl="1" hangingPunct="0"/>
            <a:endParaRPr lang="en-US" altLang="ko-KR" dirty="0" smtClean="0"/>
          </a:p>
          <a:p>
            <a:pPr lvl="1" hangingPunct="0"/>
            <a:endParaRPr lang="en-US" altLang="ko-KR" dirty="0"/>
          </a:p>
          <a:p>
            <a:pPr lvl="1" hangingPunct="0"/>
            <a:endParaRPr lang="en-US" altLang="ko-KR" dirty="0" smtClean="0"/>
          </a:p>
          <a:p>
            <a:pPr lvl="1" hangingPunct="0"/>
            <a:endParaRPr lang="en-US" altLang="ko-KR" dirty="0"/>
          </a:p>
          <a:p>
            <a:pPr lvl="1" hangingPunct="0"/>
            <a:endParaRPr lang="en-US" altLang="ko-KR" dirty="0" smtClean="0"/>
          </a:p>
          <a:p>
            <a:pPr lvl="1" hangingPunct="0"/>
            <a:r>
              <a:rPr lang="en-US" altLang="ko-KR" dirty="0" smtClean="0"/>
              <a:t>Conceptually</a:t>
            </a:r>
            <a:r>
              <a:rPr lang="en-US" altLang="ko-KR" dirty="0"/>
              <a:t>, MIP can support </a:t>
            </a:r>
            <a:r>
              <a:rPr lang="en-US" altLang="ko-KR" dirty="0" smtClean="0"/>
              <a:t>implicit </a:t>
            </a:r>
            <a:r>
              <a:rPr lang="en-US" altLang="ko-KR" dirty="0"/>
              <a:t>TU tiling without any decoding process change. Hence in prediction level, up to 64x64 size can be allowed and the </a:t>
            </a:r>
            <a:r>
              <a:rPr lang="en-US" altLang="ko-KR" dirty="0" smtClean="0"/>
              <a:t>implicit TU tiling is applied for the lossless residual coding.</a:t>
            </a:r>
            <a:endParaRPr lang="en-US" altLang="ko-KR" dirty="0"/>
          </a:p>
          <a:p>
            <a:pPr lvl="1" hangingPunct="0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185178"/>
              </p:ext>
            </p:extLst>
          </p:nvPr>
        </p:nvGraphicFramePr>
        <p:xfrm>
          <a:off x="1013813" y="1592950"/>
          <a:ext cx="7878376" cy="1569545"/>
        </p:xfrm>
        <a:graphic>
          <a:graphicData uri="http://schemas.openxmlformats.org/drawingml/2006/table">
            <a:tbl>
              <a:tblPr/>
              <a:tblGrid>
                <a:gridCol w="6931985"/>
                <a:gridCol w="946391"/>
              </a:tblGrid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81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 (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sps_isp_enabled_flag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intra_luma_ref_idx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= = 0 </a:t>
                      </a:r>
                      <a:r>
                        <a:rPr lang="en-CA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(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&lt;= </a:t>
                      </a:r>
                      <a:r>
                        <a:rPr lang="fr-FR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implicitTuTileSize 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&lt;= </a:t>
                      </a:r>
                      <a:r>
                        <a:rPr lang="fr-FR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implicitTuTileSize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CA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(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*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MinTbSizeY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*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MinTbSizeY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intra_subpartitions_mode_flag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intra_subpartitions_mode_flag[ x0 ][ y0 ] = = 1 )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intra_subpartitions_split_flag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94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270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514176"/>
              </p:ext>
            </p:extLst>
          </p:nvPr>
        </p:nvGraphicFramePr>
        <p:xfrm>
          <a:off x="1071478" y="4367879"/>
          <a:ext cx="7820711" cy="1415083"/>
        </p:xfrm>
        <a:graphic>
          <a:graphicData uri="http://schemas.openxmlformats.org/drawingml/2006/table">
            <a:tbl>
              <a:tblPr/>
              <a:tblGrid>
                <a:gridCol w="6881247"/>
                <a:gridCol w="939464"/>
              </a:tblGrid>
              <a:tr h="235847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695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10820" algn="l"/>
                          <a:tab pos="347980" algn="l"/>
                          <a:tab pos="411480" algn="l"/>
                          <a:tab pos="548640" algn="l"/>
                          <a:tab pos="6858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 sps_mip_enabled_flag  &amp;&amp; ( Abs( Log2( cbWidth ) − Log2( cbHeight ) ) &lt;= 2 ) &amp;&amp;  </a:t>
                      </a:r>
                      <a:b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 &lt;= 64  &amp;&amp;  cbHeight &lt;= 64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ko-KR" sz="1100">
                          <a:effectLst/>
                          <a:latin typeface="Times New Roman" panose="02020603050405020304" pitchFamily="18" charset="0"/>
                        </a:rPr>
                        <a:t>						</a:t>
                      </a:r>
                      <a:r>
                        <a:rPr lang="ko-KR" sz="1100" b="1">
                          <a:effectLst/>
                          <a:latin typeface="Times New Roman" panose="02020603050405020304" pitchFamily="18" charset="0"/>
                        </a:rPr>
                        <a:t>intra_mip_flag</a:t>
                      </a:r>
                      <a:r>
                        <a:rPr lang="ko-KR" sz="110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270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9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decoding behavior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US" altLang="ko-KR" dirty="0" smtClean="0"/>
              <a:t>Alternatively, Simply coefficient scanning extension can be considered to prevent coefficient loss at large TU(64xN, Mx64) for lossless coded block.</a:t>
            </a:r>
          </a:p>
          <a:p>
            <a:pPr lvl="1" hangingPunct="0"/>
            <a:endParaRPr lang="en-US" altLang="ko-KR" dirty="0"/>
          </a:p>
          <a:p>
            <a:pPr lvl="1" hangingPunct="0"/>
            <a:endParaRPr lang="en-US" altLang="ko-KR" dirty="0" smtClean="0"/>
          </a:p>
          <a:p>
            <a:pPr lvl="1" hangingPunct="0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074541"/>
              </p:ext>
            </p:extLst>
          </p:nvPr>
        </p:nvGraphicFramePr>
        <p:xfrm>
          <a:off x="604760" y="1657630"/>
          <a:ext cx="842391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7409526"/>
                <a:gridCol w="1014384"/>
              </a:tblGrid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residual_coding( x0, y0, log2TbWidth, log2TbHeight, cIdx 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30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 if( ( tu_mts_idx[ x0 ][ y0 ] &gt; 0 | | </a:t>
                      </a:r>
                      <a:b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  ( cu_sbt_flag  &amp;&amp;  log2TbWidth &lt; 6  &amp;&amp;  log2TbHeight &lt; 6 ) )</a:t>
                      </a:r>
                      <a:b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   &amp;&amp;  cIdx = = 0  &amp;&amp;  log2TbWidth &gt; 4 )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log2ZoTbWidth = 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 Else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log2ZoTbWidth = Min( log2TbWidth, 5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 cu_transquant_bypass_flag[x0][y0])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 MaxCcbs = 2 * ( 1 &lt;&lt; log2TbWidth ) * ( 1&lt;&lt; log2TbHeight 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30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 if( tu_mts_idx[ x0 ][ y0 ] &gt; 0 | | </a:t>
                      </a:r>
                      <a:b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  ( cu_sbt_flag  &amp;&amp;  log2TbWidth &lt; 6  &amp;&amp;  log2TbHeight &lt; 6 ) )</a:t>
                      </a:r>
                      <a:b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  &amp;&amp;  cIdx = = 0  &amp;&amp;  log2TbHeight &gt; 4 )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log2ZoTbHeight = 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 Else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       log2ZoTbHeight = Min( log2TbHeight, 5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 cu_transquant_bypass_flag[x0][y0]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52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result for proposed method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743995"/>
              </p:ext>
            </p:extLst>
          </p:nvPr>
        </p:nvGraphicFramePr>
        <p:xfrm>
          <a:off x="1465739" y="3059576"/>
          <a:ext cx="6974523" cy="2986998"/>
        </p:xfrm>
        <a:graphic>
          <a:graphicData uri="http://schemas.openxmlformats.org/drawingml/2006/table">
            <a:tbl>
              <a:tblPr firstRow="1" firstCol="1" bandRow="1"/>
              <a:tblGrid>
                <a:gridCol w="1105384"/>
                <a:gridCol w="1105384"/>
                <a:gridCol w="993911"/>
                <a:gridCol w="802924"/>
                <a:gridCol w="994690"/>
                <a:gridCol w="994690"/>
                <a:gridCol w="977540"/>
              </a:tblGrid>
              <a:tr h="213357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All Intra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Random Access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0.31%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TGM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Overall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Enc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40%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Dec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80737" y="718144"/>
            <a:ext cx="9118635" cy="2390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Lossless VVC coding including below aspect and </a:t>
            </a:r>
            <a:r>
              <a:rPr lang="en-CA" altLang="ko-KR" dirty="0">
                <a:latin typeface="Times New Roman" panose="02020603050405020304" pitchFamily="18" charset="0"/>
              </a:rPr>
              <a:t>RDO process for LFNST/MTS is disabled in encoder </a:t>
            </a:r>
            <a:r>
              <a:rPr lang="en-CA" altLang="ko-KR" dirty="0" smtClean="0">
                <a:latin typeface="Times New Roman" panose="02020603050405020304" pitchFamily="18" charset="0"/>
              </a:rPr>
              <a:t>side.</a:t>
            </a:r>
            <a:endParaRPr lang="en-CA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related coding tools and syntax signaling; MTS, LFNST, SBT and transform skip for lossless coded block.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</a:t>
            </a:r>
            <a:r>
              <a:rPr lang="en-CA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JointCbCr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syntax signaling for lossless coded block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LMCS in slice level and the syntax signaling 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sign data hiding for transform/quantization bypass block.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result for 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80737" y="718144"/>
            <a:ext cx="9497577" cy="2757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Lossless VVC coding include below aspect 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CA" altLang="ko-KR" dirty="0">
                <a:latin typeface="Times New Roman" panose="02020603050405020304" pitchFamily="18" charset="0"/>
              </a:rPr>
              <a:t>RDO process for LFNST/MTS is disabled in encoder side.</a:t>
            </a:r>
            <a:endParaRPr lang="en-CA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transform related coding tools and syntax signaling; MTS, LFNST, SBT and transform skip for lossless coded block.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</a:t>
            </a:r>
            <a:r>
              <a:rPr lang="en-CA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JointCbCr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syntax signaling for lossless coded block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LMCS in slice level and the syntax signaling 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sign data hiding for transform/quantization bypass block</a:t>
            </a: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Implicit TU tiling to 32x32 for lossless CU with </a:t>
            </a:r>
            <a:r>
              <a:rPr lang="en-CA" altLang="ko-K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sps_max_luma_transform_size_64_flag(1)</a:t>
            </a:r>
            <a:endParaRPr lang="ko-KR" altLang="ko-K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212731"/>
              </p:ext>
            </p:extLst>
          </p:nvPr>
        </p:nvGraphicFramePr>
        <p:xfrm>
          <a:off x="1352792" y="3489669"/>
          <a:ext cx="6974523" cy="2986998"/>
        </p:xfrm>
        <a:graphic>
          <a:graphicData uri="http://schemas.openxmlformats.org/drawingml/2006/table">
            <a:tbl>
              <a:tblPr firstRow="1" firstCol="1" bandRow="1"/>
              <a:tblGrid>
                <a:gridCol w="1105384"/>
                <a:gridCol w="1105384"/>
                <a:gridCol w="993911"/>
                <a:gridCol w="802924"/>
                <a:gridCol w="994690"/>
                <a:gridCol w="994690"/>
                <a:gridCol w="977540"/>
              </a:tblGrid>
              <a:tr h="213357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All Intra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Random Access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0.31%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TGM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Overall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Enc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40%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Dec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07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result for proposed method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094317"/>
              </p:ext>
            </p:extLst>
          </p:nvPr>
        </p:nvGraphicFramePr>
        <p:xfrm>
          <a:off x="1352792" y="3489669"/>
          <a:ext cx="6974523" cy="2986998"/>
        </p:xfrm>
        <a:graphic>
          <a:graphicData uri="http://schemas.openxmlformats.org/drawingml/2006/table">
            <a:tbl>
              <a:tblPr firstRow="1" firstCol="1" bandRow="1"/>
              <a:tblGrid>
                <a:gridCol w="1105384"/>
                <a:gridCol w="1105384"/>
                <a:gridCol w="993911"/>
                <a:gridCol w="802924"/>
                <a:gridCol w="994690"/>
                <a:gridCol w="994690"/>
                <a:gridCol w="977540"/>
              </a:tblGrid>
              <a:tr h="213357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All Intra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Random Access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ratio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bit-rate savings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VTM6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0.31%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A2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1.9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Class 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5.5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39.4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TGM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Overall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2.3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0.10%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Enc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40%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54%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3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Dec Time[%]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75%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80737" y="718144"/>
            <a:ext cx="9118635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Lossless VVC coding include below aspect 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CA" altLang="ko-KR" dirty="0">
                <a:latin typeface="Times New Roman" panose="02020603050405020304" pitchFamily="18" charset="0"/>
              </a:rPr>
              <a:t>RDO process for LFNST/MTS is disabled in encoder side.</a:t>
            </a:r>
            <a:endParaRPr lang="en-CA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transform related coding tools and syntax signaling; MTS, LFNST, SBT and transform skip for lossless coded block.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</a:t>
            </a:r>
            <a:r>
              <a:rPr lang="en-CA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JointCbCr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syntax signaling for lossless coded block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LMCS in slice level and the syntax signaling 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sign data hiding for transform/quantization bypass block</a:t>
            </a: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Locally bypass ALF process for lossless CU</a:t>
            </a:r>
            <a:endParaRPr lang="ko-KR" altLang="ko-KR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2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5069</TotalTime>
  <Words>1516</Words>
  <Application>Microsoft Office PowerPoint</Application>
  <PresentationFormat>A4 용지(210x297mm)</PresentationFormat>
  <Paragraphs>621</Paragraphs>
  <Slides>12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MS Mincho</vt:lpstr>
      <vt:lpstr>SimSun</vt:lpstr>
      <vt:lpstr>굴림</vt:lpstr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AHG18: on low level coding tool for lossless coding. (JVET-P0576)</vt:lpstr>
      <vt:lpstr>Proposed </vt:lpstr>
      <vt:lpstr>Proposed decoding behavior</vt:lpstr>
      <vt:lpstr>Proposed decoding behavior</vt:lpstr>
      <vt:lpstr>Proposed decoding behavior</vt:lpstr>
      <vt:lpstr>Proposed decoding behavior</vt:lpstr>
      <vt:lpstr>Test result for proposed method</vt:lpstr>
      <vt:lpstr>Test result for proposed method</vt:lpstr>
      <vt:lpstr>Test result for proposed method</vt:lpstr>
      <vt:lpstr>Additional test result </vt:lpstr>
      <vt:lpstr>Additional rest result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장형문/선임연구원/차세대표준(연)AMT팀(hm.jang@lge.com)</cp:lastModifiedBy>
  <cp:revision>267</cp:revision>
  <dcterms:created xsi:type="dcterms:W3CDTF">2016-10-06T06:23:02Z</dcterms:created>
  <dcterms:modified xsi:type="dcterms:W3CDTF">2019-10-06T09:56:13Z</dcterms:modified>
</cp:coreProperties>
</file>