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3" r:id="rId1"/>
  </p:sldMasterIdLst>
  <p:notesMasterIdLst>
    <p:notesMasterId r:id="rId11"/>
  </p:notesMasterIdLst>
  <p:sldIdLst>
    <p:sldId id="285" r:id="rId2"/>
    <p:sldId id="287" r:id="rId3"/>
    <p:sldId id="283" r:id="rId4"/>
    <p:sldId id="284" r:id="rId5"/>
    <p:sldId id="292" r:id="rId6"/>
    <p:sldId id="293" r:id="rId7"/>
    <p:sldId id="294" r:id="rId8"/>
    <p:sldId id="288" r:id="rId9"/>
    <p:sldId id="286"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5" d="100"/>
          <a:sy n="75" d="100"/>
        </p:scale>
        <p:origin x="300"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BB144B-FC2B-4E97-B052-FB86E4847812}" type="datetimeFigureOut">
              <a:rPr lang="en-US" smtClean="0"/>
              <a:t>10/4/2019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4BAB1F-9E17-4930-8244-862C9EC4CFEE}" type="slidenum">
              <a:rPr lang="en-US" smtClean="0"/>
              <a:t>‹#›</a:t>
            </a:fld>
            <a:endParaRPr lang="en-US"/>
          </a:p>
        </p:txBody>
      </p:sp>
    </p:spTree>
    <p:extLst>
      <p:ext uri="{BB962C8B-B14F-4D97-AF65-F5344CB8AC3E}">
        <p14:creationId xmlns:p14="http://schemas.microsoft.com/office/powerpoint/2010/main" val="28517093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E1E575-271C-4E44-A233-86FC79F6AB8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F00846A-4AAB-44D2-AA7C-4867ED1E493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67223EE-CDA0-4349-9D5F-74C97260E618}"/>
              </a:ext>
            </a:extLst>
          </p:cNvPr>
          <p:cNvSpPr>
            <a:spLocks noGrp="1"/>
          </p:cNvSpPr>
          <p:nvPr>
            <p:ph type="dt" sz="half" idx="10"/>
          </p:nvPr>
        </p:nvSpPr>
        <p:spPr/>
        <p:txBody>
          <a:bodyPr/>
          <a:lstStyle/>
          <a:p>
            <a:fld id="{3434413E-489C-4025-A407-F9CC65230B25}" type="datetimeFigureOut">
              <a:rPr lang="en-US" smtClean="0"/>
              <a:t>10/4/2019</a:t>
            </a:fld>
            <a:endParaRPr lang="en-US"/>
          </a:p>
        </p:txBody>
      </p:sp>
      <p:sp>
        <p:nvSpPr>
          <p:cNvPr id="5" name="Footer Placeholder 4">
            <a:extLst>
              <a:ext uri="{FF2B5EF4-FFF2-40B4-BE49-F238E27FC236}">
                <a16:creationId xmlns:a16="http://schemas.microsoft.com/office/drawing/2014/main" id="{1D144C28-B0D7-4EB4-ADB8-353D1F2E1F4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F3C7B7-335A-42D5-9784-FD5ED2D53EE5}"/>
              </a:ext>
            </a:extLst>
          </p:cNvPr>
          <p:cNvSpPr>
            <a:spLocks noGrp="1"/>
          </p:cNvSpPr>
          <p:nvPr>
            <p:ph type="sldNum" sz="quarter" idx="12"/>
          </p:nvPr>
        </p:nvSpPr>
        <p:spPr/>
        <p:txBody>
          <a:bodyPr/>
          <a:lstStyle/>
          <a:p>
            <a:fld id="{06FFC1C9-646A-4D94-94BD-44A7CCAF0A1E}" type="slidenum">
              <a:rPr lang="en-US" smtClean="0"/>
              <a:t>‹#›</a:t>
            </a:fld>
            <a:endParaRPr lang="en-US"/>
          </a:p>
        </p:txBody>
      </p:sp>
    </p:spTree>
    <p:extLst>
      <p:ext uri="{BB962C8B-B14F-4D97-AF65-F5344CB8AC3E}">
        <p14:creationId xmlns:p14="http://schemas.microsoft.com/office/powerpoint/2010/main" val="25520292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0CDBC9-E49E-4C99-99F1-45E179B7F67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4DB62D6-198D-4C5C-AA6D-F0BF3ABB876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BD78E64-7870-4AC9-BD34-B800B2A585DB}"/>
              </a:ext>
            </a:extLst>
          </p:cNvPr>
          <p:cNvSpPr>
            <a:spLocks noGrp="1"/>
          </p:cNvSpPr>
          <p:nvPr>
            <p:ph type="dt" sz="half" idx="10"/>
          </p:nvPr>
        </p:nvSpPr>
        <p:spPr/>
        <p:txBody>
          <a:bodyPr/>
          <a:lstStyle/>
          <a:p>
            <a:fld id="{3434413E-489C-4025-A407-F9CC65230B25}" type="datetimeFigureOut">
              <a:rPr lang="en-US" smtClean="0"/>
              <a:t>10/4/2019</a:t>
            </a:fld>
            <a:endParaRPr lang="en-US"/>
          </a:p>
        </p:txBody>
      </p:sp>
      <p:sp>
        <p:nvSpPr>
          <p:cNvPr id="5" name="Footer Placeholder 4">
            <a:extLst>
              <a:ext uri="{FF2B5EF4-FFF2-40B4-BE49-F238E27FC236}">
                <a16:creationId xmlns:a16="http://schemas.microsoft.com/office/drawing/2014/main" id="{6C66B875-55F3-4133-8B5F-32997D52B4C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19131A2-47BF-4A43-8649-70CBFE099B7C}"/>
              </a:ext>
            </a:extLst>
          </p:cNvPr>
          <p:cNvSpPr>
            <a:spLocks noGrp="1"/>
          </p:cNvSpPr>
          <p:nvPr>
            <p:ph type="sldNum" sz="quarter" idx="12"/>
          </p:nvPr>
        </p:nvSpPr>
        <p:spPr/>
        <p:txBody>
          <a:bodyPr/>
          <a:lstStyle/>
          <a:p>
            <a:fld id="{06FFC1C9-646A-4D94-94BD-44A7CCAF0A1E}" type="slidenum">
              <a:rPr lang="en-US" smtClean="0"/>
              <a:t>‹#›</a:t>
            </a:fld>
            <a:endParaRPr lang="en-US"/>
          </a:p>
        </p:txBody>
      </p:sp>
    </p:spTree>
    <p:extLst>
      <p:ext uri="{BB962C8B-B14F-4D97-AF65-F5344CB8AC3E}">
        <p14:creationId xmlns:p14="http://schemas.microsoft.com/office/powerpoint/2010/main" val="134182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63B632C-41E8-48E8-AB78-99C6B0FE00C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1E95DD6-8C39-4F50-8EFE-E7D336DCD608}"/>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1841C08-080D-46A5-B378-E76C24596128}"/>
              </a:ext>
            </a:extLst>
          </p:cNvPr>
          <p:cNvSpPr>
            <a:spLocks noGrp="1"/>
          </p:cNvSpPr>
          <p:nvPr>
            <p:ph type="dt" sz="half" idx="10"/>
          </p:nvPr>
        </p:nvSpPr>
        <p:spPr/>
        <p:txBody>
          <a:bodyPr/>
          <a:lstStyle/>
          <a:p>
            <a:fld id="{3434413E-489C-4025-A407-F9CC65230B25}" type="datetimeFigureOut">
              <a:rPr lang="en-US" smtClean="0"/>
              <a:t>10/4/2019</a:t>
            </a:fld>
            <a:endParaRPr lang="en-US"/>
          </a:p>
        </p:txBody>
      </p:sp>
      <p:sp>
        <p:nvSpPr>
          <p:cNvPr id="5" name="Footer Placeholder 4">
            <a:extLst>
              <a:ext uri="{FF2B5EF4-FFF2-40B4-BE49-F238E27FC236}">
                <a16:creationId xmlns:a16="http://schemas.microsoft.com/office/drawing/2014/main" id="{A752E99E-1C3B-4D2B-8607-BFB866120E9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ECC04D-8817-49A2-9C8A-B37F38A9C238}"/>
              </a:ext>
            </a:extLst>
          </p:cNvPr>
          <p:cNvSpPr>
            <a:spLocks noGrp="1"/>
          </p:cNvSpPr>
          <p:nvPr>
            <p:ph type="sldNum" sz="quarter" idx="12"/>
          </p:nvPr>
        </p:nvSpPr>
        <p:spPr/>
        <p:txBody>
          <a:bodyPr/>
          <a:lstStyle/>
          <a:p>
            <a:fld id="{06FFC1C9-646A-4D94-94BD-44A7CCAF0A1E}" type="slidenum">
              <a:rPr lang="en-US" smtClean="0"/>
              <a:t>‹#›</a:t>
            </a:fld>
            <a:endParaRPr lang="en-US"/>
          </a:p>
        </p:txBody>
      </p:sp>
    </p:spTree>
    <p:extLst>
      <p:ext uri="{BB962C8B-B14F-4D97-AF65-F5344CB8AC3E}">
        <p14:creationId xmlns:p14="http://schemas.microsoft.com/office/powerpoint/2010/main" val="14745188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ABEE24-598E-4846-A6F0-8E7D033D38D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DBD38A7-B0A0-4FA4-9CD1-03652D69B819}"/>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7B5B59-5F44-4971-A4F6-661566377913}"/>
              </a:ext>
            </a:extLst>
          </p:cNvPr>
          <p:cNvSpPr>
            <a:spLocks noGrp="1"/>
          </p:cNvSpPr>
          <p:nvPr>
            <p:ph type="dt" sz="half" idx="10"/>
          </p:nvPr>
        </p:nvSpPr>
        <p:spPr/>
        <p:txBody>
          <a:bodyPr/>
          <a:lstStyle/>
          <a:p>
            <a:fld id="{3434413E-489C-4025-A407-F9CC65230B25}" type="datetimeFigureOut">
              <a:rPr lang="en-US" smtClean="0"/>
              <a:t>10/4/2019</a:t>
            </a:fld>
            <a:endParaRPr lang="en-US"/>
          </a:p>
        </p:txBody>
      </p:sp>
      <p:sp>
        <p:nvSpPr>
          <p:cNvPr id="5" name="Footer Placeholder 4">
            <a:extLst>
              <a:ext uri="{FF2B5EF4-FFF2-40B4-BE49-F238E27FC236}">
                <a16:creationId xmlns:a16="http://schemas.microsoft.com/office/drawing/2014/main" id="{B8F31031-B7DE-40EA-AFBE-FD5189A1A84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BA1B667-FE82-43F8-BA19-403859D72C35}"/>
              </a:ext>
            </a:extLst>
          </p:cNvPr>
          <p:cNvSpPr>
            <a:spLocks noGrp="1"/>
          </p:cNvSpPr>
          <p:nvPr>
            <p:ph type="sldNum" sz="quarter" idx="12"/>
          </p:nvPr>
        </p:nvSpPr>
        <p:spPr/>
        <p:txBody>
          <a:bodyPr/>
          <a:lstStyle/>
          <a:p>
            <a:fld id="{D57F1E4F-1CFF-5643-939E-217C01CDF565}" type="slidenum">
              <a:rPr lang="en-US" smtClean="0"/>
              <a:pPr/>
              <a:t>‹#›</a:t>
            </a:fld>
            <a:endParaRPr lang="en-US" dirty="0"/>
          </a:p>
        </p:txBody>
      </p:sp>
      <p:pic>
        <p:nvPicPr>
          <p:cNvPr id="7" name="Picture 6">
            <a:extLst>
              <a:ext uri="{FF2B5EF4-FFF2-40B4-BE49-F238E27FC236}">
                <a16:creationId xmlns:a16="http://schemas.microsoft.com/office/drawing/2014/main" id="{EAB5DAFF-765F-4D17-BB81-089801C05A3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0897" t="35897" r="10897" b="37607"/>
          <a:stretch/>
        </p:blipFill>
        <p:spPr bwMode="auto">
          <a:xfrm>
            <a:off x="242345" y="6311900"/>
            <a:ext cx="1191710" cy="403749"/>
          </a:xfrm>
          <a:prstGeom prst="rect">
            <a:avLst/>
          </a:prstGeom>
          <a:ln>
            <a:noFill/>
          </a:ln>
          <a:extLst>
            <a:ext uri="{53640926-AAD7-44D8-BBD7-CCE9431645EC}">
              <a14:shadowObscured xmlns:a14="http://schemas.microsoft.com/office/drawing/2010/main"/>
            </a:ext>
          </a:extLst>
        </p:spPr>
      </p:pic>
      <p:sp>
        <p:nvSpPr>
          <p:cNvPr id="8" name="Shape 490">
            <a:extLst>
              <a:ext uri="{FF2B5EF4-FFF2-40B4-BE49-F238E27FC236}">
                <a16:creationId xmlns:a16="http://schemas.microsoft.com/office/drawing/2014/main" id="{351E7D08-0CC0-44F0-8C0B-BCF4735875D1}"/>
              </a:ext>
            </a:extLst>
          </p:cNvPr>
          <p:cNvSpPr/>
          <p:nvPr userDrawn="1"/>
        </p:nvSpPr>
        <p:spPr>
          <a:xfrm>
            <a:off x="-14139" y="0"/>
            <a:ext cx="155030" cy="5316836"/>
          </a:xfrm>
          <a:prstGeom prst="rect">
            <a:avLst/>
          </a:prstGeom>
          <a:solidFill>
            <a:srgbClr val="F0830A"/>
          </a:solidFill>
          <a:ln w="12700">
            <a:miter lim="400000"/>
          </a:ln>
        </p:spPr>
        <p:txBody>
          <a:bodyPr lIns="25400" tIns="25400" rIns="25400" bIns="25400" anchor="ctr"/>
          <a:lstStyle/>
          <a:p>
            <a:pPr>
              <a:defRPr sz="3200">
                <a:solidFill>
                  <a:srgbClr val="FFFFFF"/>
                </a:solidFill>
              </a:defRPr>
            </a:pPr>
            <a:endParaRPr sz="1600"/>
          </a:p>
        </p:txBody>
      </p:sp>
      <p:sp>
        <p:nvSpPr>
          <p:cNvPr id="9" name="Shape 491">
            <a:extLst>
              <a:ext uri="{FF2B5EF4-FFF2-40B4-BE49-F238E27FC236}">
                <a16:creationId xmlns:a16="http://schemas.microsoft.com/office/drawing/2014/main" id="{386F1C00-02F0-4D8E-80E0-15E58955C617}"/>
              </a:ext>
            </a:extLst>
          </p:cNvPr>
          <p:cNvSpPr/>
          <p:nvPr userDrawn="1"/>
        </p:nvSpPr>
        <p:spPr>
          <a:xfrm>
            <a:off x="-14139" y="5306120"/>
            <a:ext cx="155030" cy="1551286"/>
          </a:xfrm>
          <a:prstGeom prst="rect">
            <a:avLst/>
          </a:prstGeom>
          <a:solidFill>
            <a:srgbClr val="979797"/>
          </a:solidFill>
          <a:ln w="12700">
            <a:miter lim="400000"/>
          </a:ln>
        </p:spPr>
        <p:txBody>
          <a:bodyPr lIns="25400" tIns="25400" rIns="25400" bIns="25400" anchor="ctr"/>
          <a:lstStyle/>
          <a:p>
            <a:pPr>
              <a:defRPr sz="3200">
                <a:solidFill>
                  <a:srgbClr val="FFFFFF"/>
                </a:solidFill>
              </a:defRPr>
            </a:pPr>
            <a:endParaRPr sz="1600"/>
          </a:p>
        </p:txBody>
      </p:sp>
    </p:spTree>
    <p:extLst>
      <p:ext uri="{BB962C8B-B14F-4D97-AF65-F5344CB8AC3E}">
        <p14:creationId xmlns:p14="http://schemas.microsoft.com/office/powerpoint/2010/main" val="8748727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2A7CD-2F36-4C33-AC48-55E96D458FD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50E21C2-F1EA-4E42-9F4E-973835ECDFD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6C0641F-332E-4148-BD6A-EE16270698BD}"/>
              </a:ext>
            </a:extLst>
          </p:cNvPr>
          <p:cNvSpPr>
            <a:spLocks noGrp="1"/>
          </p:cNvSpPr>
          <p:nvPr>
            <p:ph type="dt" sz="half" idx="10"/>
          </p:nvPr>
        </p:nvSpPr>
        <p:spPr/>
        <p:txBody>
          <a:bodyPr/>
          <a:lstStyle/>
          <a:p>
            <a:fld id="{3434413E-489C-4025-A407-F9CC65230B25}" type="datetimeFigureOut">
              <a:rPr lang="en-US" smtClean="0"/>
              <a:t>10/4/2019</a:t>
            </a:fld>
            <a:endParaRPr lang="en-US"/>
          </a:p>
        </p:txBody>
      </p:sp>
      <p:sp>
        <p:nvSpPr>
          <p:cNvPr id="5" name="Footer Placeholder 4">
            <a:extLst>
              <a:ext uri="{FF2B5EF4-FFF2-40B4-BE49-F238E27FC236}">
                <a16:creationId xmlns:a16="http://schemas.microsoft.com/office/drawing/2014/main" id="{44C38877-A9B3-4D1F-80EF-74F7F7AE2FB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8025BC-C7B6-4CB6-9E9B-450844545728}"/>
              </a:ext>
            </a:extLst>
          </p:cNvPr>
          <p:cNvSpPr>
            <a:spLocks noGrp="1"/>
          </p:cNvSpPr>
          <p:nvPr>
            <p:ph type="sldNum" sz="quarter" idx="12"/>
          </p:nvPr>
        </p:nvSpPr>
        <p:spPr/>
        <p:txBody>
          <a:bodyPr/>
          <a:lstStyle/>
          <a:p>
            <a:fld id="{06FFC1C9-646A-4D94-94BD-44A7CCAF0A1E}" type="slidenum">
              <a:rPr lang="en-US" smtClean="0"/>
              <a:t>‹#›</a:t>
            </a:fld>
            <a:endParaRPr lang="en-US"/>
          </a:p>
        </p:txBody>
      </p:sp>
    </p:spTree>
    <p:extLst>
      <p:ext uri="{BB962C8B-B14F-4D97-AF65-F5344CB8AC3E}">
        <p14:creationId xmlns:p14="http://schemas.microsoft.com/office/powerpoint/2010/main" val="13831739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EAB629-00E8-4E20-8250-42D99B02758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5CADB51-1D6D-467C-9331-608D2AF44F51}"/>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3BA3380-A556-4F07-9450-08E0DBDD70BC}"/>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FF5A501-2EB4-473F-973C-C6CFAC426CBD}"/>
              </a:ext>
            </a:extLst>
          </p:cNvPr>
          <p:cNvSpPr>
            <a:spLocks noGrp="1"/>
          </p:cNvSpPr>
          <p:nvPr>
            <p:ph type="dt" sz="half" idx="10"/>
          </p:nvPr>
        </p:nvSpPr>
        <p:spPr/>
        <p:txBody>
          <a:bodyPr/>
          <a:lstStyle/>
          <a:p>
            <a:fld id="{3434413E-489C-4025-A407-F9CC65230B25}" type="datetimeFigureOut">
              <a:rPr lang="en-US" smtClean="0"/>
              <a:t>10/4/2019</a:t>
            </a:fld>
            <a:endParaRPr lang="en-US"/>
          </a:p>
        </p:txBody>
      </p:sp>
      <p:sp>
        <p:nvSpPr>
          <p:cNvPr id="6" name="Footer Placeholder 5">
            <a:extLst>
              <a:ext uri="{FF2B5EF4-FFF2-40B4-BE49-F238E27FC236}">
                <a16:creationId xmlns:a16="http://schemas.microsoft.com/office/drawing/2014/main" id="{1DB00AB2-8243-4EE4-9AAE-89DFCFBF7EE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BAD2081-A2B7-4D82-A080-2ADFFE5BE8FF}"/>
              </a:ext>
            </a:extLst>
          </p:cNvPr>
          <p:cNvSpPr>
            <a:spLocks noGrp="1"/>
          </p:cNvSpPr>
          <p:nvPr>
            <p:ph type="sldNum" sz="quarter" idx="12"/>
          </p:nvPr>
        </p:nvSpPr>
        <p:spPr/>
        <p:txBody>
          <a:bodyPr/>
          <a:lstStyle/>
          <a:p>
            <a:fld id="{06FFC1C9-646A-4D94-94BD-44A7CCAF0A1E}" type="slidenum">
              <a:rPr lang="en-US" smtClean="0"/>
              <a:t>‹#›</a:t>
            </a:fld>
            <a:endParaRPr lang="en-US"/>
          </a:p>
        </p:txBody>
      </p:sp>
    </p:spTree>
    <p:extLst>
      <p:ext uri="{BB962C8B-B14F-4D97-AF65-F5344CB8AC3E}">
        <p14:creationId xmlns:p14="http://schemas.microsoft.com/office/powerpoint/2010/main" val="40307426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502BB8-9085-460B-9E60-6A1F2451D75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808256A-ECBB-4A88-99B8-98E291CD67D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677D1A1A-0587-4E47-A030-DF5EA2B2D9E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F2745A3-C381-4AC6-A27A-2501B21B0A5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44FB5F7-F87F-4ECF-909E-B4E461957291}"/>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AEFE48E-B8C2-4C5D-A01C-64B81236DAC5}"/>
              </a:ext>
            </a:extLst>
          </p:cNvPr>
          <p:cNvSpPr>
            <a:spLocks noGrp="1"/>
          </p:cNvSpPr>
          <p:nvPr>
            <p:ph type="dt" sz="half" idx="10"/>
          </p:nvPr>
        </p:nvSpPr>
        <p:spPr/>
        <p:txBody>
          <a:bodyPr/>
          <a:lstStyle/>
          <a:p>
            <a:fld id="{3434413E-489C-4025-A407-F9CC65230B25}" type="datetimeFigureOut">
              <a:rPr lang="en-US" smtClean="0"/>
              <a:t>10/4/2019</a:t>
            </a:fld>
            <a:endParaRPr lang="en-US"/>
          </a:p>
        </p:txBody>
      </p:sp>
      <p:sp>
        <p:nvSpPr>
          <p:cNvPr id="8" name="Footer Placeholder 7">
            <a:extLst>
              <a:ext uri="{FF2B5EF4-FFF2-40B4-BE49-F238E27FC236}">
                <a16:creationId xmlns:a16="http://schemas.microsoft.com/office/drawing/2014/main" id="{D6750522-1F3B-4942-86CC-B69220F87A3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18E5CBB-7B78-47BB-9FB2-B54EA2755EF7}"/>
              </a:ext>
            </a:extLst>
          </p:cNvPr>
          <p:cNvSpPr>
            <a:spLocks noGrp="1"/>
          </p:cNvSpPr>
          <p:nvPr>
            <p:ph type="sldNum" sz="quarter" idx="12"/>
          </p:nvPr>
        </p:nvSpPr>
        <p:spPr/>
        <p:txBody>
          <a:bodyPr/>
          <a:lstStyle/>
          <a:p>
            <a:fld id="{06FFC1C9-646A-4D94-94BD-44A7CCAF0A1E}" type="slidenum">
              <a:rPr lang="en-US" smtClean="0"/>
              <a:t>‹#›</a:t>
            </a:fld>
            <a:endParaRPr lang="en-US"/>
          </a:p>
        </p:txBody>
      </p:sp>
    </p:spTree>
    <p:extLst>
      <p:ext uri="{BB962C8B-B14F-4D97-AF65-F5344CB8AC3E}">
        <p14:creationId xmlns:p14="http://schemas.microsoft.com/office/powerpoint/2010/main" val="24874068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3C73A-5AD2-4185-BE53-B8347758038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449638B-30FF-4C73-8DCB-E942777599C9}"/>
              </a:ext>
            </a:extLst>
          </p:cNvPr>
          <p:cNvSpPr>
            <a:spLocks noGrp="1"/>
          </p:cNvSpPr>
          <p:nvPr>
            <p:ph type="dt" sz="half" idx="10"/>
          </p:nvPr>
        </p:nvSpPr>
        <p:spPr/>
        <p:txBody>
          <a:bodyPr/>
          <a:lstStyle/>
          <a:p>
            <a:fld id="{3434413E-489C-4025-A407-F9CC65230B25}" type="datetimeFigureOut">
              <a:rPr lang="en-US" smtClean="0"/>
              <a:t>10/4/2019</a:t>
            </a:fld>
            <a:endParaRPr lang="en-US"/>
          </a:p>
        </p:txBody>
      </p:sp>
      <p:sp>
        <p:nvSpPr>
          <p:cNvPr id="4" name="Footer Placeholder 3">
            <a:extLst>
              <a:ext uri="{FF2B5EF4-FFF2-40B4-BE49-F238E27FC236}">
                <a16:creationId xmlns:a16="http://schemas.microsoft.com/office/drawing/2014/main" id="{4B37A1F5-E912-4757-B2B7-3046B9C6D7E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BA8EC23-F6B3-49DC-B819-ADDBFAEB2610}"/>
              </a:ext>
            </a:extLst>
          </p:cNvPr>
          <p:cNvSpPr>
            <a:spLocks noGrp="1"/>
          </p:cNvSpPr>
          <p:nvPr>
            <p:ph type="sldNum" sz="quarter" idx="12"/>
          </p:nvPr>
        </p:nvSpPr>
        <p:spPr/>
        <p:txBody>
          <a:bodyPr/>
          <a:lstStyle/>
          <a:p>
            <a:fld id="{06FFC1C9-646A-4D94-94BD-44A7CCAF0A1E}" type="slidenum">
              <a:rPr lang="en-US" smtClean="0"/>
              <a:t>‹#›</a:t>
            </a:fld>
            <a:endParaRPr lang="en-US"/>
          </a:p>
        </p:txBody>
      </p:sp>
    </p:spTree>
    <p:extLst>
      <p:ext uri="{BB962C8B-B14F-4D97-AF65-F5344CB8AC3E}">
        <p14:creationId xmlns:p14="http://schemas.microsoft.com/office/powerpoint/2010/main" val="34689615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E218B57-18DC-49A5-B6C4-5D9750C34126}"/>
              </a:ext>
            </a:extLst>
          </p:cNvPr>
          <p:cNvSpPr>
            <a:spLocks noGrp="1"/>
          </p:cNvSpPr>
          <p:nvPr>
            <p:ph type="dt" sz="half" idx="10"/>
          </p:nvPr>
        </p:nvSpPr>
        <p:spPr/>
        <p:txBody>
          <a:bodyPr/>
          <a:lstStyle/>
          <a:p>
            <a:fld id="{3434413E-489C-4025-A407-F9CC65230B25}" type="datetimeFigureOut">
              <a:rPr lang="en-US" smtClean="0"/>
              <a:t>10/4/2019</a:t>
            </a:fld>
            <a:endParaRPr lang="en-US"/>
          </a:p>
        </p:txBody>
      </p:sp>
      <p:sp>
        <p:nvSpPr>
          <p:cNvPr id="3" name="Footer Placeholder 2">
            <a:extLst>
              <a:ext uri="{FF2B5EF4-FFF2-40B4-BE49-F238E27FC236}">
                <a16:creationId xmlns:a16="http://schemas.microsoft.com/office/drawing/2014/main" id="{F29B18B0-BF5F-477B-AC13-719CA96F2DF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E8C90D9-49CF-485A-A32E-A4C8705AC770}"/>
              </a:ext>
            </a:extLst>
          </p:cNvPr>
          <p:cNvSpPr>
            <a:spLocks noGrp="1"/>
          </p:cNvSpPr>
          <p:nvPr>
            <p:ph type="sldNum" sz="quarter" idx="12"/>
          </p:nvPr>
        </p:nvSpPr>
        <p:spPr/>
        <p:txBody>
          <a:bodyPr/>
          <a:lstStyle/>
          <a:p>
            <a:fld id="{06FFC1C9-646A-4D94-94BD-44A7CCAF0A1E}" type="slidenum">
              <a:rPr lang="en-US" smtClean="0"/>
              <a:t>‹#›</a:t>
            </a:fld>
            <a:endParaRPr lang="en-US"/>
          </a:p>
        </p:txBody>
      </p:sp>
    </p:spTree>
    <p:extLst>
      <p:ext uri="{BB962C8B-B14F-4D97-AF65-F5344CB8AC3E}">
        <p14:creationId xmlns:p14="http://schemas.microsoft.com/office/powerpoint/2010/main" val="22278414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CF3A32-DF58-41A7-8316-9D03749BC38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B1B9F83-3507-43E2-AE11-7D8AF401B7F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712945A-3710-4FD3-8F04-5C392899DD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C994EA0-DB54-40B9-8944-C840747523A4}"/>
              </a:ext>
            </a:extLst>
          </p:cNvPr>
          <p:cNvSpPr>
            <a:spLocks noGrp="1"/>
          </p:cNvSpPr>
          <p:nvPr>
            <p:ph type="dt" sz="half" idx="10"/>
          </p:nvPr>
        </p:nvSpPr>
        <p:spPr/>
        <p:txBody>
          <a:bodyPr/>
          <a:lstStyle/>
          <a:p>
            <a:fld id="{3434413E-489C-4025-A407-F9CC65230B25}" type="datetimeFigureOut">
              <a:rPr lang="en-US" smtClean="0"/>
              <a:t>10/4/2019</a:t>
            </a:fld>
            <a:endParaRPr lang="en-US"/>
          </a:p>
        </p:txBody>
      </p:sp>
      <p:sp>
        <p:nvSpPr>
          <p:cNvPr id="6" name="Footer Placeholder 5">
            <a:extLst>
              <a:ext uri="{FF2B5EF4-FFF2-40B4-BE49-F238E27FC236}">
                <a16:creationId xmlns:a16="http://schemas.microsoft.com/office/drawing/2014/main" id="{E4E773A3-C36F-4419-8047-E9FEE82FA46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6DFB7F1-AF94-4A57-9587-2E881710D69E}"/>
              </a:ext>
            </a:extLst>
          </p:cNvPr>
          <p:cNvSpPr>
            <a:spLocks noGrp="1"/>
          </p:cNvSpPr>
          <p:nvPr>
            <p:ph type="sldNum" sz="quarter" idx="12"/>
          </p:nvPr>
        </p:nvSpPr>
        <p:spPr/>
        <p:txBody>
          <a:bodyPr/>
          <a:lstStyle/>
          <a:p>
            <a:fld id="{06FFC1C9-646A-4D94-94BD-44A7CCAF0A1E}" type="slidenum">
              <a:rPr lang="en-US" smtClean="0"/>
              <a:t>‹#›</a:t>
            </a:fld>
            <a:endParaRPr lang="en-US"/>
          </a:p>
        </p:txBody>
      </p:sp>
    </p:spTree>
    <p:extLst>
      <p:ext uri="{BB962C8B-B14F-4D97-AF65-F5344CB8AC3E}">
        <p14:creationId xmlns:p14="http://schemas.microsoft.com/office/powerpoint/2010/main" val="29766447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9FBCF-633D-4FBE-BBB3-73D6A118582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0BA211B-5E32-45B7-822F-54A57DFB573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C93936C-2AB7-4D08-A68D-568943E7DE0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F364D02-ACEF-4AF6-8B03-2BBFE73A67F7}"/>
              </a:ext>
            </a:extLst>
          </p:cNvPr>
          <p:cNvSpPr>
            <a:spLocks noGrp="1"/>
          </p:cNvSpPr>
          <p:nvPr>
            <p:ph type="dt" sz="half" idx="10"/>
          </p:nvPr>
        </p:nvSpPr>
        <p:spPr/>
        <p:txBody>
          <a:bodyPr/>
          <a:lstStyle/>
          <a:p>
            <a:fld id="{3434413E-489C-4025-A407-F9CC65230B25}" type="datetimeFigureOut">
              <a:rPr lang="en-US" smtClean="0"/>
              <a:t>10/4/2019</a:t>
            </a:fld>
            <a:endParaRPr lang="en-US"/>
          </a:p>
        </p:txBody>
      </p:sp>
      <p:sp>
        <p:nvSpPr>
          <p:cNvPr id="6" name="Footer Placeholder 5">
            <a:extLst>
              <a:ext uri="{FF2B5EF4-FFF2-40B4-BE49-F238E27FC236}">
                <a16:creationId xmlns:a16="http://schemas.microsoft.com/office/drawing/2014/main" id="{F6B3F26C-D067-44BC-A713-7F2DD4FBF84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F4C67F5-14D7-4B43-BC6B-738E6DCB8B7D}"/>
              </a:ext>
            </a:extLst>
          </p:cNvPr>
          <p:cNvSpPr>
            <a:spLocks noGrp="1"/>
          </p:cNvSpPr>
          <p:nvPr>
            <p:ph type="sldNum" sz="quarter" idx="12"/>
          </p:nvPr>
        </p:nvSpPr>
        <p:spPr/>
        <p:txBody>
          <a:bodyPr/>
          <a:lstStyle/>
          <a:p>
            <a:fld id="{06FFC1C9-646A-4D94-94BD-44A7CCAF0A1E}" type="slidenum">
              <a:rPr lang="en-US" smtClean="0"/>
              <a:t>‹#›</a:t>
            </a:fld>
            <a:endParaRPr lang="en-US"/>
          </a:p>
        </p:txBody>
      </p:sp>
    </p:spTree>
    <p:extLst>
      <p:ext uri="{BB962C8B-B14F-4D97-AF65-F5344CB8AC3E}">
        <p14:creationId xmlns:p14="http://schemas.microsoft.com/office/powerpoint/2010/main" val="21138313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E2ED37-E5EC-4374-AF3C-AFC95EDCC79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9F1F70D-0957-4315-8DC4-BD42F6542D7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B0FFB39-D5FA-413C-AF1B-9045D5C7BC4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34413E-489C-4025-A407-F9CC65230B25}" type="datetimeFigureOut">
              <a:rPr lang="en-US" smtClean="0"/>
              <a:t>10/4/2019</a:t>
            </a:fld>
            <a:endParaRPr lang="en-US"/>
          </a:p>
        </p:txBody>
      </p:sp>
      <p:sp>
        <p:nvSpPr>
          <p:cNvPr id="5" name="Footer Placeholder 4">
            <a:extLst>
              <a:ext uri="{FF2B5EF4-FFF2-40B4-BE49-F238E27FC236}">
                <a16:creationId xmlns:a16="http://schemas.microsoft.com/office/drawing/2014/main" id="{008B1D17-96EC-4CFE-8D02-686B667B158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FAECF51-90EF-408A-9608-0344263E7C9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FFC1C9-646A-4D94-94BD-44A7CCAF0A1E}" type="slidenum">
              <a:rPr lang="en-US" smtClean="0"/>
              <a:t>‹#›</a:t>
            </a:fld>
            <a:endParaRPr lang="en-US"/>
          </a:p>
        </p:txBody>
      </p:sp>
    </p:spTree>
    <p:extLst>
      <p:ext uri="{BB962C8B-B14F-4D97-AF65-F5344CB8AC3E}">
        <p14:creationId xmlns:p14="http://schemas.microsoft.com/office/powerpoint/2010/main" val="3340017730"/>
      </p:ext>
    </p:extLst>
  </p:cSld>
  <p:clrMap bg1="lt1" tx1="dk1" bg2="lt2" tx2="dk2" accent1="accent1" accent2="accent2" accent3="accent3" accent4="accent4" accent5="accent5" accent6="accent6" hlink="hlink" folHlink="folHlink"/>
  <p:sldLayoutIdLst>
    <p:sldLayoutId id="2147483864" r:id="rId1"/>
    <p:sldLayoutId id="2147483865" r:id="rId2"/>
    <p:sldLayoutId id="2147483866" r:id="rId3"/>
    <p:sldLayoutId id="2147483867" r:id="rId4"/>
    <p:sldLayoutId id="2147483868" r:id="rId5"/>
    <p:sldLayoutId id="2147483869" r:id="rId6"/>
    <p:sldLayoutId id="2147483870" r:id="rId7"/>
    <p:sldLayoutId id="2147483871" r:id="rId8"/>
    <p:sldLayoutId id="2147483872" r:id="rId9"/>
    <p:sldLayoutId id="2147483873" r:id="rId10"/>
    <p:sldLayoutId id="214748387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121">
            <a:extLst>
              <a:ext uri="{FF2B5EF4-FFF2-40B4-BE49-F238E27FC236}">
                <a16:creationId xmlns:a16="http://schemas.microsoft.com/office/drawing/2014/main" id="{883F1187-62EC-48A0-B703-7180E681E367}"/>
              </a:ext>
            </a:extLst>
          </p:cNvPr>
          <p:cNvSpPr/>
          <p:nvPr/>
        </p:nvSpPr>
        <p:spPr>
          <a:xfrm>
            <a:off x="495300" y="1392891"/>
            <a:ext cx="11402060" cy="1713290"/>
          </a:xfrm>
          <a:prstGeom prst="rect">
            <a:avLst/>
          </a:prstGeom>
          <a:ln w="12700">
            <a:miter lim="400000"/>
          </a:ln>
          <a:extLst>
            <a:ext uri="{C572A759-6A51-4108-AA02-DFA0A04FC94B}">
              <ma14:wrappingTextBoxFlag xmlns="" xmlns:ma14="http://schemas.microsoft.com/office/mac/drawingml/2011/main" val="1"/>
            </a:ext>
          </a:extLst>
        </p:spPr>
        <p:txBody>
          <a:bodyPr wrap="square" lIns="25400" tIns="25400" rIns="25400" bIns="25400" anchor="ctr">
            <a:spAutoFit/>
          </a:bodyPr>
          <a:lstStyle/>
          <a:p>
            <a:pPr defTabSz="228600">
              <a:defRPr sz="11600" spc="0">
                <a:solidFill>
                  <a:srgbClr val="FFFFFF"/>
                </a:solidFill>
                <a:latin typeface="Source Han Sans CN Light"/>
                <a:ea typeface="Source Han Sans CN Light"/>
                <a:cs typeface="Source Han Sans CN Light"/>
                <a:sym typeface="Source Han Sans CN Light"/>
              </a:defRPr>
            </a:pPr>
            <a:r>
              <a:rPr lang="en-US" altLang="zh-TW" sz="3600" b="1" dirty="0">
                <a:solidFill>
                  <a:schemeClr val="tx1">
                    <a:lumMod val="75000"/>
                    <a:lumOff val="25000"/>
                  </a:schemeClr>
                </a:solidFill>
                <a:latin typeface="Source Han Sans CN Light"/>
              </a:rPr>
              <a:t>JVET-P0561</a:t>
            </a:r>
          </a:p>
          <a:p>
            <a:pPr defTabSz="228600">
              <a:defRPr sz="11600" spc="0">
                <a:solidFill>
                  <a:srgbClr val="FFFFFF"/>
                </a:solidFill>
                <a:latin typeface="Source Han Sans CN Light"/>
                <a:ea typeface="Source Han Sans CN Light"/>
                <a:cs typeface="Source Han Sans CN Light"/>
                <a:sym typeface="Source Han Sans CN Light"/>
              </a:defRPr>
            </a:pPr>
            <a:r>
              <a:rPr lang="en-US" sz="3600" b="1" dirty="0">
                <a:solidFill>
                  <a:schemeClr val="tx1">
                    <a:lumMod val="75000"/>
                    <a:lumOff val="25000"/>
                  </a:schemeClr>
                </a:solidFill>
                <a:latin typeface="Source Han Sans CN Light"/>
                <a:sym typeface="Source Han Sans CN Light"/>
              </a:rPr>
              <a:t>AHG16: Context restriction on CTU boundary for line buffer reduction</a:t>
            </a:r>
            <a:endParaRPr lang="en-US" altLang="zh-TW" sz="3600" b="1" dirty="0">
              <a:solidFill>
                <a:schemeClr val="tx1">
                  <a:lumMod val="75000"/>
                  <a:lumOff val="25000"/>
                </a:schemeClr>
              </a:solidFill>
              <a:latin typeface="Source Han Sans CN Light"/>
            </a:endParaRPr>
          </a:p>
        </p:txBody>
      </p:sp>
      <p:sp>
        <p:nvSpPr>
          <p:cNvPr id="5" name="TextBox 4">
            <a:extLst>
              <a:ext uri="{FF2B5EF4-FFF2-40B4-BE49-F238E27FC236}">
                <a16:creationId xmlns:a16="http://schemas.microsoft.com/office/drawing/2014/main" id="{2B95A9EA-1A61-4DF5-8735-E26F10BB6191}"/>
              </a:ext>
            </a:extLst>
          </p:cNvPr>
          <p:cNvSpPr txBox="1"/>
          <p:nvPr/>
        </p:nvSpPr>
        <p:spPr>
          <a:xfrm>
            <a:off x="495300" y="4111724"/>
            <a:ext cx="9431020" cy="954107"/>
          </a:xfrm>
          <a:prstGeom prst="rect">
            <a:avLst/>
          </a:prstGeom>
          <a:noFill/>
        </p:spPr>
        <p:txBody>
          <a:bodyPr wrap="square" rtlCol="0">
            <a:spAutoFit/>
          </a:bodyPr>
          <a:lstStyle/>
          <a:p>
            <a:r>
              <a:rPr lang="en-US" altLang="zh-TW" sz="2800" b="1" dirty="0">
                <a:solidFill>
                  <a:schemeClr val="tx1">
                    <a:lumMod val="75000"/>
                    <a:lumOff val="25000"/>
                  </a:schemeClr>
                </a:solidFill>
                <a:latin typeface="Source Han Sans CN Light"/>
              </a:rPr>
              <a:t>Hong-</a:t>
            </a:r>
            <a:r>
              <a:rPr lang="en-US" altLang="zh-TW" sz="2800" b="1" dirty="0" err="1">
                <a:solidFill>
                  <a:schemeClr val="tx1">
                    <a:lumMod val="75000"/>
                    <a:lumOff val="25000"/>
                  </a:schemeClr>
                </a:solidFill>
                <a:latin typeface="Source Han Sans CN Light"/>
              </a:rPr>
              <a:t>Jheng</a:t>
            </a:r>
            <a:r>
              <a:rPr lang="en-US" altLang="zh-TW" sz="2800" b="1" dirty="0">
                <a:solidFill>
                  <a:schemeClr val="tx1">
                    <a:lumMod val="75000"/>
                    <a:lumOff val="25000"/>
                  </a:schemeClr>
                </a:solidFill>
                <a:latin typeface="Source Han Sans CN Light"/>
              </a:rPr>
              <a:t> </a:t>
            </a:r>
            <a:r>
              <a:rPr lang="en-US" altLang="zh-TW" sz="2800" b="1" dirty="0" err="1">
                <a:solidFill>
                  <a:schemeClr val="tx1">
                    <a:lumMod val="75000"/>
                    <a:lumOff val="25000"/>
                  </a:schemeClr>
                </a:solidFill>
                <a:latin typeface="Source Han Sans CN Light"/>
              </a:rPr>
              <a:t>Jhu</a:t>
            </a:r>
            <a:r>
              <a:rPr lang="en-US" altLang="zh-TW" sz="2800" b="1" dirty="0">
                <a:solidFill>
                  <a:schemeClr val="tx1">
                    <a:lumMod val="75000"/>
                    <a:lumOff val="25000"/>
                  </a:schemeClr>
                </a:solidFill>
                <a:latin typeface="Source Han Sans CN Light"/>
              </a:rPr>
              <a:t>, Yi-Wen Chen, Xiaoyu Xiu, </a:t>
            </a:r>
            <a:r>
              <a:rPr lang="en-US" sz="2800" b="1" dirty="0">
                <a:solidFill>
                  <a:schemeClr val="tx1">
                    <a:lumMod val="75000"/>
                    <a:lumOff val="25000"/>
                  </a:schemeClr>
                </a:solidFill>
                <a:latin typeface="Source Han Sans CN Light"/>
              </a:rPr>
              <a:t>Tsung-Chuan Ma, Xianglin Wang</a:t>
            </a:r>
          </a:p>
        </p:txBody>
      </p:sp>
    </p:spTree>
    <p:extLst>
      <p:ext uri="{BB962C8B-B14F-4D97-AF65-F5344CB8AC3E}">
        <p14:creationId xmlns:p14="http://schemas.microsoft.com/office/powerpoint/2010/main" val="13312544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7281D08-B617-4BF5-AC1F-60B4C7B9B509}"/>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Introduction</a:t>
            </a:r>
          </a:p>
        </p:txBody>
      </p:sp>
      <p:sp>
        <p:nvSpPr>
          <p:cNvPr id="5" name="Content Placeholder 4">
            <a:extLst>
              <a:ext uri="{FF2B5EF4-FFF2-40B4-BE49-F238E27FC236}">
                <a16:creationId xmlns:a16="http://schemas.microsoft.com/office/drawing/2014/main" id="{35A725D1-AB64-4D35-94A6-B4351796463E}"/>
              </a:ext>
            </a:extLst>
          </p:cNvPr>
          <p:cNvSpPr>
            <a:spLocks noGrp="1"/>
          </p:cNvSpPr>
          <p:nvPr>
            <p:ph idx="1"/>
          </p:nvPr>
        </p:nvSpPr>
        <p:spPr>
          <a:xfrm>
            <a:off x="838200" y="1825625"/>
            <a:ext cx="10515600" cy="4260215"/>
          </a:xfrm>
        </p:spPr>
        <p:txBody>
          <a:bodyPr>
            <a:normAutofit lnSpcReduction="10000"/>
          </a:bodyPr>
          <a:lstStyle/>
          <a:p>
            <a:pPr hangingPunct="0"/>
            <a:r>
              <a:rPr lang="en-US" dirty="0"/>
              <a:t>For MIP mode</a:t>
            </a:r>
          </a:p>
          <a:p>
            <a:pPr lvl="1" hangingPunct="0"/>
            <a:r>
              <a:rPr lang="en-US" dirty="0"/>
              <a:t>To calculate the context index of MIP flag, the MIP flags of both the left and above neighboring blocks are used</a:t>
            </a:r>
          </a:p>
          <a:p>
            <a:pPr hangingPunct="0"/>
            <a:r>
              <a:rPr lang="en-US" altLang="zh-TW" dirty="0"/>
              <a:t>For Intra mode</a:t>
            </a:r>
          </a:p>
          <a:p>
            <a:pPr lvl="1" hangingPunct="0"/>
            <a:r>
              <a:rPr lang="en-US" altLang="zh-TW" dirty="0"/>
              <a:t>To calculate the context index of intra mode flag, the intra mode flags of both the left and above neighboring blocks are used</a:t>
            </a:r>
          </a:p>
          <a:p>
            <a:pPr hangingPunct="0"/>
            <a:r>
              <a:rPr lang="en-US" altLang="zh-TW" dirty="0"/>
              <a:t>For depth information</a:t>
            </a:r>
          </a:p>
          <a:p>
            <a:pPr lvl="1" hangingPunct="0"/>
            <a:r>
              <a:rPr lang="en-US" altLang="zh-TW" dirty="0"/>
              <a:t>To calculate the context index of quadtree (or called QT) split flag, the QT partition depth of both the left and above neighboring blocks are used</a:t>
            </a:r>
          </a:p>
          <a:p>
            <a:pPr hangingPunct="0"/>
            <a:r>
              <a:rPr lang="en-US" dirty="0"/>
              <a:t>The information of MIP/Intra flag/QT</a:t>
            </a:r>
            <a:r>
              <a:rPr lang="en-US" altLang="zh-TW" dirty="0"/>
              <a:t> depth</a:t>
            </a:r>
            <a:r>
              <a:rPr lang="en-US" dirty="0"/>
              <a:t> needs to be stored in line buffer</a:t>
            </a:r>
          </a:p>
        </p:txBody>
      </p:sp>
      <p:sp>
        <p:nvSpPr>
          <p:cNvPr id="8" name="Shape 491">
            <a:extLst>
              <a:ext uri="{FF2B5EF4-FFF2-40B4-BE49-F238E27FC236}">
                <a16:creationId xmlns:a16="http://schemas.microsoft.com/office/drawing/2014/main" id="{FD2219BA-DCAE-4DFD-8F7A-734FC4C896FA}"/>
              </a:ext>
            </a:extLst>
          </p:cNvPr>
          <p:cNvSpPr/>
          <p:nvPr/>
        </p:nvSpPr>
        <p:spPr>
          <a:xfrm>
            <a:off x="-14139" y="5306120"/>
            <a:ext cx="155030" cy="1551286"/>
          </a:xfrm>
          <a:prstGeom prst="rect">
            <a:avLst/>
          </a:prstGeom>
          <a:solidFill>
            <a:srgbClr val="979797"/>
          </a:solidFill>
          <a:ln w="12700">
            <a:miter lim="400000"/>
          </a:ln>
        </p:spPr>
        <p:txBody>
          <a:bodyPr lIns="25400" tIns="25400" rIns="25400" bIns="25400" anchor="ctr"/>
          <a:lstStyle/>
          <a:p>
            <a:pPr>
              <a:defRPr sz="3200">
                <a:solidFill>
                  <a:srgbClr val="FFFFFF"/>
                </a:solidFill>
              </a:defRPr>
            </a:pPr>
            <a:endParaRPr sz="1600"/>
          </a:p>
        </p:txBody>
      </p:sp>
    </p:spTree>
    <p:extLst>
      <p:ext uri="{BB962C8B-B14F-4D97-AF65-F5344CB8AC3E}">
        <p14:creationId xmlns:p14="http://schemas.microsoft.com/office/powerpoint/2010/main" val="16134382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7281D08-B617-4BF5-AC1F-60B4C7B9B509}"/>
              </a:ext>
            </a:extLst>
          </p:cNvPr>
          <p:cNvSpPr>
            <a:spLocks noGrp="1"/>
          </p:cNvSpPr>
          <p:nvPr>
            <p:ph type="title"/>
          </p:nvPr>
        </p:nvSpPr>
        <p:spPr/>
        <p:txBody>
          <a:bodyPr>
            <a:normAutofit/>
          </a:bodyPr>
          <a:lstStyle/>
          <a:p>
            <a:r>
              <a:rPr lang="en-US" sz="3600" dirty="0">
                <a:latin typeface="Arial" panose="020B0604020202020204" pitchFamily="34" charset="0"/>
                <a:cs typeface="Arial" panose="020B0604020202020204" pitchFamily="34" charset="0"/>
              </a:rPr>
              <a:t>The Proposed Modifications</a:t>
            </a:r>
          </a:p>
        </p:txBody>
      </p:sp>
      <p:sp>
        <p:nvSpPr>
          <p:cNvPr id="5" name="Content Placeholder 4">
            <a:extLst>
              <a:ext uri="{FF2B5EF4-FFF2-40B4-BE49-F238E27FC236}">
                <a16:creationId xmlns:a16="http://schemas.microsoft.com/office/drawing/2014/main" id="{35A725D1-AB64-4D35-94A6-B4351796463E}"/>
              </a:ext>
            </a:extLst>
          </p:cNvPr>
          <p:cNvSpPr>
            <a:spLocks noGrp="1"/>
          </p:cNvSpPr>
          <p:nvPr>
            <p:ph idx="1"/>
          </p:nvPr>
        </p:nvSpPr>
        <p:spPr>
          <a:xfrm>
            <a:off x="838200" y="1536257"/>
            <a:ext cx="10515600" cy="4956617"/>
          </a:xfrm>
        </p:spPr>
        <p:txBody>
          <a:bodyPr>
            <a:normAutofit/>
          </a:bodyPr>
          <a:lstStyle/>
          <a:p>
            <a:pPr hangingPunct="0"/>
            <a:r>
              <a:rPr lang="en-CA" altLang="zh-TW" dirty="0"/>
              <a:t>For </a:t>
            </a:r>
            <a:r>
              <a:rPr lang="en-US" altLang="zh-TW" dirty="0"/>
              <a:t>MIP/Intra mode </a:t>
            </a:r>
          </a:p>
          <a:p>
            <a:pPr lvl="1" hangingPunct="0"/>
            <a:r>
              <a:rPr lang="en-US" altLang="zh-TW" dirty="0"/>
              <a:t>Context selection for the CABAC coding of MIP/Intra flag is not depending on the MIP/Intra flag of above CU when the above CU is not located in the same CTU as current CU</a:t>
            </a:r>
          </a:p>
          <a:p>
            <a:pPr lvl="1" hangingPunct="0"/>
            <a:r>
              <a:rPr lang="en-US" altLang="zh-TW" dirty="0"/>
              <a:t>In this case, the value of MIP/Intra flag of the above CU can be assumed as 0</a:t>
            </a:r>
          </a:p>
          <a:p>
            <a:pPr hangingPunct="0"/>
            <a:r>
              <a:rPr lang="en-CA" altLang="zh-TW" dirty="0"/>
              <a:t>For </a:t>
            </a:r>
            <a:r>
              <a:rPr lang="en-US" altLang="zh-TW" dirty="0"/>
              <a:t>QT partition depth information</a:t>
            </a:r>
          </a:p>
          <a:p>
            <a:pPr lvl="1" hangingPunct="0"/>
            <a:r>
              <a:rPr lang="en-US" altLang="zh-TW" dirty="0"/>
              <a:t>Context selection for the CABAC coding of QT split flag is not depending on the QT partition depth of above CU when the above CU is not in the same CTU as current CU</a:t>
            </a:r>
          </a:p>
          <a:p>
            <a:pPr lvl="1" hangingPunct="0"/>
            <a:r>
              <a:rPr lang="en-US" altLang="zh-TW" dirty="0"/>
              <a:t>In this case, the above CU can be assumed as unavailable CU</a:t>
            </a:r>
          </a:p>
        </p:txBody>
      </p:sp>
      <p:sp>
        <p:nvSpPr>
          <p:cNvPr id="8" name="Shape 491">
            <a:extLst>
              <a:ext uri="{FF2B5EF4-FFF2-40B4-BE49-F238E27FC236}">
                <a16:creationId xmlns:a16="http://schemas.microsoft.com/office/drawing/2014/main" id="{FD2219BA-DCAE-4DFD-8F7A-734FC4C896FA}"/>
              </a:ext>
            </a:extLst>
          </p:cNvPr>
          <p:cNvSpPr/>
          <p:nvPr/>
        </p:nvSpPr>
        <p:spPr>
          <a:xfrm>
            <a:off x="-14139" y="5306120"/>
            <a:ext cx="155030" cy="1551286"/>
          </a:xfrm>
          <a:prstGeom prst="rect">
            <a:avLst/>
          </a:prstGeom>
          <a:solidFill>
            <a:srgbClr val="979797"/>
          </a:solidFill>
          <a:ln w="12700">
            <a:miter lim="400000"/>
          </a:ln>
        </p:spPr>
        <p:txBody>
          <a:bodyPr lIns="25400" tIns="25400" rIns="25400" bIns="25400" anchor="ctr"/>
          <a:lstStyle/>
          <a:p>
            <a:pPr>
              <a:defRPr sz="3200">
                <a:solidFill>
                  <a:srgbClr val="FFFFFF"/>
                </a:solidFill>
              </a:defRPr>
            </a:pPr>
            <a:endParaRPr sz="1600"/>
          </a:p>
        </p:txBody>
      </p:sp>
    </p:spTree>
    <p:extLst>
      <p:ext uri="{BB962C8B-B14F-4D97-AF65-F5344CB8AC3E}">
        <p14:creationId xmlns:p14="http://schemas.microsoft.com/office/powerpoint/2010/main" val="27196008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7281D08-B617-4BF5-AC1F-60B4C7B9B509}"/>
              </a:ext>
            </a:extLst>
          </p:cNvPr>
          <p:cNvSpPr>
            <a:spLocks noGrp="1"/>
          </p:cNvSpPr>
          <p:nvPr>
            <p:ph type="title"/>
          </p:nvPr>
        </p:nvSpPr>
        <p:spPr/>
        <p:txBody>
          <a:bodyPr/>
          <a:lstStyle/>
          <a:p>
            <a:r>
              <a:rPr lang="en-CA" dirty="0">
                <a:latin typeface="Arial" panose="020B0604020202020204" pitchFamily="34" charset="0"/>
                <a:cs typeface="Arial" panose="020B0604020202020204" pitchFamily="34" charset="0"/>
              </a:rPr>
              <a:t>Results of Proposed Modifications</a:t>
            </a:r>
            <a:endParaRPr lang="en-US" dirty="0">
              <a:latin typeface="Arial" panose="020B0604020202020204" pitchFamily="34" charset="0"/>
              <a:cs typeface="Arial" panose="020B0604020202020204" pitchFamily="34" charset="0"/>
            </a:endParaRPr>
          </a:p>
        </p:txBody>
      </p:sp>
      <p:sp>
        <p:nvSpPr>
          <p:cNvPr id="5" name="Content Placeholder 4">
            <a:extLst>
              <a:ext uri="{FF2B5EF4-FFF2-40B4-BE49-F238E27FC236}">
                <a16:creationId xmlns:a16="http://schemas.microsoft.com/office/drawing/2014/main" id="{35A725D1-AB64-4D35-94A6-B4351796463E}"/>
              </a:ext>
            </a:extLst>
          </p:cNvPr>
          <p:cNvSpPr>
            <a:spLocks noGrp="1"/>
          </p:cNvSpPr>
          <p:nvPr>
            <p:ph idx="1"/>
          </p:nvPr>
        </p:nvSpPr>
        <p:spPr/>
        <p:txBody>
          <a:bodyPr>
            <a:normAutofit/>
          </a:bodyPr>
          <a:lstStyle/>
          <a:p>
            <a:pPr lvl="0" hangingPunct="0"/>
            <a:r>
              <a:rPr lang="en-US" dirty="0"/>
              <a:t>Anchor: VTM-6.0 </a:t>
            </a:r>
          </a:p>
          <a:p>
            <a:pPr hangingPunct="0"/>
            <a:r>
              <a:rPr lang="en-US" dirty="0"/>
              <a:t>Test1 : Anchor + </a:t>
            </a:r>
            <a:r>
              <a:rPr lang="en-CA" dirty="0"/>
              <a:t>proposed modifications</a:t>
            </a:r>
          </a:p>
          <a:p>
            <a:pPr lvl="0" hangingPunct="0"/>
            <a:endParaRPr lang="en-US" dirty="0"/>
          </a:p>
          <a:p>
            <a:endParaRPr lang="en-CA"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graphicFrame>
        <p:nvGraphicFramePr>
          <p:cNvPr id="6" name="表格 5">
            <a:extLst>
              <a:ext uri="{FF2B5EF4-FFF2-40B4-BE49-F238E27FC236}">
                <a16:creationId xmlns:a16="http://schemas.microsoft.com/office/drawing/2014/main" id="{C153C93B-AA24-4D28-B5DD-6DE18ABAEA0E}"/>
              </a:ext>
            </a:extLst>
          </p:cNvPr>
          <p:cNvGraphicFramePr>
            <a:graphicFrameLocks noGrp="1"/>
          </p:cNvGraphicFramePr>
          <p:nvPr>
            <p:extLst>
              <p:ext uri="{D42A27DB-BD31-4B8C-83A1-F6EECF244321}">
                <p14:modId xmlns:p14="http://schemas.microsoft.com/office/powerpoint/2010/main" val="33714712"/>
              </p:ext>
            </p:extLst>
          </p:nvPr>
        </p:nvGraphicFramePr>
        <p:xfrm>
          <a:off x="837566" y="3429000"/>
          <a:ext cx="4954270" cy="2438400"/>
        </p:xfrm>
        <a:graphic>
          <a:graphicData uri="http://schemas.openxmlformats.org/drawingml/2006/table">
            <a:tbl>
              <a:tblPr firstRow="1" firstCol="1" bandRow="1"/>
              <a:tblGrid>
                <a:gridCol w="952500">
                  <a:extLst>
                    <a:ext uri="{9D8B030D-6E8A-4147-A177-3AD203B41FA5}">
                      <a16:colId xmlns:a16="http://schemas.microsoft.com/office/drawing/2014/main" val="2092389935"/>
                    </a:ext>
                  </a:extLst>
                </a:gridCol>
                <a:gridCol w="882650">
                  <a:extLst>
                    <a:ext uri="{9D8B030D-6E8A-4147-A177-3AD203B41FA5}">
                      <a16:colId xmlns:a16="http://schemas.microsoft.com/office/drawing/2014/main" val="3562466282"/>
                    </a:ext>
                  </a:extLst>
                </a:gridCol>
                <a:gridCol w="882650">
                  <a:extLst>
                    <a:ext uri="{9D8B030D-6E8A-4147-A177-3AD203B41FA5}">
                      <a16:colId xmlns:a16="http://schemas.microsoft.com/office/drawing/2014/main" val="4241656193"/>
                    </a:ext>
                  </a:extLst>
                </a:gridCol>
                <a:gridCol w="882650">
                  <a:extLst>
                    <a:ext uri="{9D8B030D-6E8A-4147-A177-3AD203B41FA5}">
                      <a16:colId xmlns:a16="http://schemas.microsoft.com/office/drawing/2014/main" val="332113189"/>
                    </a:ext>
                  </a:extLst>
                </a:gridCol>
                <a:gridCol w="676910">
                  <a:extLst>
                    <a:ext uri="{9D8B030D-6E8A-4147-A177-3AD203B41FA5}">
                      <a16:colId xmlns:a16="http://schemas.microsoft.com/office/drawing/2014/main" val="2595839999"/>
                    </a:ext>
                  </a:extLst>
                </a:gridCol>
                <a:gridCol w="676910">
                  <a:extLst>
                    <a:ext uri="{9D8B030D-6E8A-4147-A177-3AD203B41FA5}">
                      <a16:colId xmlns:a16="http://schemas.microsoft.com/office/drawing/2014/main" val="1019260337"/>
                    </a:ext>
                  </a:extLst>
                </a:gridCol>
              </a:tblGrid>
              <a:tr h="161925">
                <a:tc>
                  <a:txBody>
                    <a:bodyPr/>
                    <a:lstStyle/>
                    <a:p>
                      <a:endParaRPr lang="zh-TW" sz="1600">
                        <a:effectLst/>
                        <a:latin typeface="Times New Roman" panose="02020603050405020304" pitchFamily="18" charset="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a:spcAft>
                          <a:spcPts val="0"/>
                        </a:spcAft>
                      </a:pPr>
                      <a:r>
                        <a:rPr lang="en-US" sz="1400" b="1">
                          <a:effectLst/>
                          <a:latin typeface="Arial" panose="020B0604020202020204" pitchFamily="34" charset="0"/>
                          <a:ea typeface="PMingLiU" panose="02020500000000000000" pitchFamily="18" charset="-120"/>
                          <a:cs typeface="宋体" panose="02010600030101010101" pitchFamily="2" charset="-122"/>
                        </a:rPr>
                        <a:t>All Intra Main10 </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100621668"/>
                  </a:ext>
                </a:extLst>
              </a:tr>
              <a:tr h="161925">
                <a:tc>
                  <a:txBody>
                    <a:bodyPr/>
                    <a:lstStyle/>
                    <a:p>
                      <a:endParaRPr lang="zh-TW" sz="1600">
                        <a:effectLst/>
                        <a:latin typeface="Times New Roman" panose="02020603050405020304" pitchFamily="18" charset="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a:spcAft>
                          <a:spcPts val="0"/>
                        </a:spcAft>
                      </a:pPr>
                      <a:r>
                        <a:rPr lang="en-US" sz="1400" b="1" dirty="0">
                          <a:effectLst/>
                          <a:latin typeface="Arial" panose="020B0604020202020204" pitchFamily="34" charset="0"/>
                          <a:ea typeface="PMingLiU" panose="02020500000000000000" pitchFamily="18" charset="-120"/>
                          <a:cs typeface="宋体" panose="02010600030101010101" pitchFamily="2" charset="-122"/>
                        </a:rPr>
                        <a:t>Over VTM6.0</a:t>
                      </a:r>
                      <a:endParaRPr lang="zh-TW" sz="2400" dirty="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506100404"/>
                  </a:ext>
                </a:extLst>
              </a:tr>
              <a:tr h="161925">
                <a:tc>
                  <a:txBody>
                    <a:bodyPr/>
                    <a:lstStyle/>
                    <a:p>
                      <a:endParaRPr lang="zh-TW" sz="1600">
                        <a:effectLst/>
                        <a:latin typeface="Times New Roman" panose="02020603050405020304" pitchFamily="18" charset="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Y</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U</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V</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EncT</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DecT</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03724238"/>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A1</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0.00%</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0.04%</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98%</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101%</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675086253"/>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A2</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0.00%</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0.00%</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0.00%</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101%</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105%</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444188507"/>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B</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0.05%</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0.00%</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102%</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104%</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787556188"/>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C</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0.00%</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93%</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93%</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042499488"/>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E</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0.00%</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0.05%</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0.04%</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98%</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98%</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7998909"/>
                  </a:ext>
                </a:extLst>
              </a:tr>
              <a:tr h="161925">
                <a:tc>
                  <a:txBody>
                    <a:bodyPr/>
                    <a:lstStyle/>
                    <a:p>
                      <a:pPr algn="ctr">
                        <a:spcAft>
                          <a:spcPts val="0"/>
                        </a:spcAft>
                      </a:pPr>
                      <a:r>
                        <a:rPr lang="en-US" sz="1400" b="1">
                          <a:effectLst/>
                          <a:latin typeface="Arial" panose="020B0604020202020204" pitchFamily="34" charset="0"/>
                          <a:ea typeface="PMingLiU" panose="02020500000000000000" pitchFamily="18" charset="-120"/>
                          <a:cs typeface="宋体" panose="02010600030101010101" pitchFamily="2" charset="-122"/>
                        </a:rPr>
                        <a:t>Overall </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0.00%</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0.02%</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98%</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100%</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37869897"/>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D</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-0.04%</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0.05%</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97%</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91%</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216729459"/>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F </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0.00%</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-0.07%</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0.03%</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97%</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dirty="0">
                          <a:solidFill>
                            <a:srgbClr val="000000"/>
                          </a:solidFill>
                          <a:effectLst/>
                          <a:latin typeface="Arial" panose="020B0604020202020204" pitchFamily="34" charset="0"/>
                          <a:ea typeface="宋体" panose="02010600030101010101" pitchFamily="2" charset="-122"/>
                        </a:rPr>
                        <a:t>100%</a:t>
                      </a:r>
                      <a:endParaRPr lang="zh-TW" sz="1200" dirty="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4586132"/>
                  </a:ext>
                </a:extLst>
              </a:tr>
            </a:tbl>
          </a:graphicData>
        </a:graphic>
      </p:graphicFrame>
      <p:graphicFrame>
        <p:nvGraphicFramePr>
          <p:cNvPr id="7" name="表格 6">
            <a:extLst>
              <a:ext uri="{FF2B5EF4-FFF2-40B4-BE49-F238E27FC236}">
                <a16:creationId xmlns:a16="http://schemas.microsoft.com/office/drawing/2014/main" id="{82471DB2-D6BE-4D1B-8D6F-23DA0363D83A}"/>
              </a:ext>
            </a:extLst>
          </p:cNvPr>
          <p:cNvGraphicFramePr>
            <a:graphicFrameLocks noGrp="1"/>
          </p:cNvGraphicFramePr>
          <p:nvPr>
            <p:extLst>
              <p:ext uri="{D42A27DB-BD31-4B8C-83A1-F6EECF244321}">
                <p14:modId xmlns:p14="http://schemas.microsoft.com/office/powerpoint/2010/main" val="1087586128"/>
              </p:ext>
            </p:extLst>
          </p:nvPr>
        </p:nvGraphicFramePr>
        <p:xfrm>
          <a:off x="6400165" y="3429000"/>
          <a:ext cx="4953635" cy="2438400"/>
        </p:xfrm>
        <a:graphic>
          <a:graphicData uri="http://schemas.openxmlformats.org/drawingml/2006/table">
            <a:tbl>
              <a:tblPr firstRow="1" firstCol="1" bandRow="1"/>
              <a:tblGrid>
                <a:gridCol w="952500">
                  <a:extLst>
                    <a:ext uri="{9D8B030D-6E8A-4147-A177-3AD203B41FA5}">
                      <a16:colId xmlns:a16="http://schemas.microsoft.com/office/drawing/2014/main" val="573308921"/>
                    </a:ext>
                  </a:extLst>
                </a:gridCol>
                <a:gridCol w="864235">
                  <a:extLst>
                    <a:ext uri="{9D8B030D-6E8A-4147-A177-3AD203B41FA5}">
                      <a16:colId xmlns:a16="http://schemas.microsoft.com/office/drawing/2014/main" val="246375589"/>
                    </a:ext>
                  </a:extLst>
                </a:gridCol>
                <a:gridCol w="862965">
                  <a:extLst>
                    <a:ext uri="{9D8B030D-6E8A-4147-A177-3AD203B41FA5}">
                      <a16:colId xmlns:a16="http://schemas.microsoft.com/office/drawing/2014/main" val="1676068905"/>
                    </a:ext>
                  </a:extLst>
                </a:gridCol>
                <a:gridCol w="862965">
                  <a:extLst>
                    <a:ext uri="{9D8B030D-6E8A-4147-A177-3AD203B41FA5}">
                      <a16:colId xmlns:a16="http://schemas.microsoft.com/office/drawing/2014/main" val="704871917"/>
                    </a:ext>
                  </a:extLst>
                </a:gridCol>
                <a:gridCol w="705485">
                  <a:extLst>
                    <a:ext uri="{9D8B030D-6E8A-4147-A177-3AD203B41FA5}">
                      <a16:colId xmlns:a16="http://schemas.microsoft.com/office/drawing/2014/main" val="2782535103"/>
                    </a:ext>
                  </a:extLst>
                </a:gridCol>
                <a:gridCol w="705485">
                  <a:extLst>
                    <a:ext uri="{9D8B030D-6E8A-4147-A177-3AD203B41FA5}">
                      <a16:colId xmlns:a16="http://schemas.microsoft.com/office/drawing/2014/main" val="1318138633"/>
                    </a:ext>
                  </a:extLst>
                </a:gridCol>
              </a:tblGrid>
              <a:tr h="161925">
                <a:tc>
                  <a:txBody>
                    <a:bodyPr/>
                    <a:lstStyle/>
                    <a:p>
                      <a:endParaRPr lang="zh-TW" sz="1600">
                        <a:effectLst/>
                        <a:latin typeface="Times New Roman" panose="02020603050405020304" pitchFamily="18" charset="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a:spcAft>
                          <a:spcPts val="0"/>
                        </a:spcAft>
                      </a:pPr>
                      <a:r>
                        <a:rPr lang="en-US" sz="1400" b="1">
                          <a:effectLst/>
                          <a:latin typeface="Arial" panose="020B0604020202020204" pitchFamily="34" charset="0"/>
                          <a:ea typeface="PMingLiU" panose="02020500000000000000" pitchFamily="18" charset="-120"/>
                          <a:cs typeface="宋体" panose="02010600030101010101" pitchFamily="2" charset="-122"/>
                        </a:rPr>
                        <a:t>Random Access Main 10</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557393472"/>
                  </a:ext>
                </a:extLst>
              </a:tr>
              <a:tr h="161925">
                <a:tc>
                  <a:txBody>
                    <a:bodyPr/>
                    <a:lstStyle/>
                    <a:p>
                      <a:endParaRPr lang="zh-TW" sz="1600">
                        <a:effectLst/>
                        <a:latin typeface="Times New Roman" panose="02020603050405020304" pitchFamily="18" charset="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a:spcAft>
                          <a:spcPts val="0"/>
                        </a:spcAft>
                      </a:pPr>
                      <a:r>
                        <a:rPr lang="en-US" sz="1400" b="1" dirty="0">
                          <a:effectLst/>
                          <a:latin typeface="Arial" panose="020B0604020202020204" pitchFamily="34" charset="0"/>
                          <a:ea typeface="PMingLiU" panose="02020500000000000000" pitchFamily="18" charset="-120"/>
                          <a:cs typeface="宋体" panose="02010600030101010101" pitchFamily="2" charset="-122"/>
                        </a:rPr>
                        <a:t>Over VTM6.0</a:t>
                      </a:r>
                      <a:endParaRPr lang="zh-TW" sz="2400" dirty="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4017528607"/>
                  </a:ext>
                </a:extLst>
              </a:tr>
              <a:tr h="161925">
                <a:tc>
                  <a:txBody>
                    <a:bodyPr/>
                    <a:lstStyle/>
                    <a:p>
                      <a:endParaRPr lang="zh-TW" sz="1600">
                        <a:effectLst/>
                        <a:latin typeface="Times New Roman" panose="02020603050405020304" pitchFamily="18" charset="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Y</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U</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V</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EncT</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DecT</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031635"/>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A1</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0.00%</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-0.08%</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-0.02%</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103%</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103%</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87578407"/>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A2</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-0.07%</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101%</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99%</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014775506"/>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B</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0.07%</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0.09%</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99%</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101%</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683753607"/>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C</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0.00%</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0.08%</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0.03%</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96%</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98%</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46161508"/>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E</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宋体" panose="02010600030101010101" pitchFamily="2" charset="-122"/>
                          <a:ea typeface="PMingLiU" panose="02020500000000000000" pitchFamily="18" charset="-120"/>
                          <a:cs typeface="Arial" panose="020B0604020202020204" pitchFamily="34" charset="0"/>
                        </a:rPr>
                        <a:t>　</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 </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宋体" panose="02010600030101010101" pitchFamily="2" charset="-122"/>
                          <a:ea typeface="PMingLiU" panose="02020500000000000000" pitchFamily="18" charset="-120"/>
                          <a:cs typeface="Arial" panose="020B0604020202020204" pitchFamily="34" charset="0"/>
                        </a:rPr>
                        <a:t>　</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宋体" panose="02010600030101010101" pitchFamily="2" charset="-122"/>
                          <a:ea typeface="PMingLiU" panose="02020500000000000000" pitchFamily="18" charset="-120"/>
                          <a:cs typeface="Arial" panose="020B0604020202020204" pitchFamily="34" charset="0"/>
                        </a:rPr>
                        <a:t>　</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宋体" panose="02010600030101010101" pitchFamily="2" charset="-122"/>
                          <a:ea typeface="PMingLiU" panose="02020500000000000000" pitchFamily="18" charset="-120"/>
                          <a:cs typeface="Arial" panose="020B0604020202020204" pitchFamily="34" charset="0"/>
                        </a:rPr>
                        <a:t>　</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96195950"/>
                  </a:ext>
                </a:extLst>
              </a:tr>
              <a:tr h="161925">
                <a:tc>
                  <a:txBody>
                    <a:bodyPr/>
                    <a:lstStyle/>
                    <a:p>
                      <a:pPr algn="ctr">
                        <a:spcAft>
                          <a:spcPts val="0"/>
                        </a:spcAft>
                      </a:pPr>
                      <a:r>
                        <a:rPr lang="en-US" sz="1400" b="1">
                          <a:effectLst/>
                          <a:latin typeface="Arial" panose="020B0604020202020204" pitchFamily="34" charset="0"/>
                          <a:ea typeface="PMingLiU" panose="02020500000000000000" pitchFamily="18" charset="-120"/>
                          <a:cs typeface="宋体" panose="02010600030101010101" pitchFamily="2" charset="-122"/>
                        </a:rPr>
                        <a:t>Overall</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0.00%</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0.03%</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0.02%</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99%</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100%</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95864035"/>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D</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-0.05%</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-0.20%</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-0.12%</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93%</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94%</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478336587"/>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F </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-0.03%</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-0.10%</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-0.17%</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96%</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dirty="0">
                          <a:solidFill>
                            <a:srgbClr val="000000"/>
                          </a:solidFill>
                          <a:effectLst/>
                          <a:latin typeface="Arial" panose="020B0604020202020204" pitchFamily="34" charset="0"/>
                          <a:ea typeface="宋体" panose="02010600030101010101" pitchFamily="2" charset="-122"/>
                        </a:rPr>
                        <a:t>97%</a:t>
                      </a:r>
                      <a:endParaRPr lang="zh-TW" sz="1200" dirty="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78218948"/>
                  </a:ext>
                </a:extLst>
              </a:tr>
            </a:tbl>
          </a:graphicData>
        </a:graphic>
      </p:graphicFrame>
    </p:spTree>
    <p:extLst>
      <p:ext uri="{BB962C8B-B14F-4D97-AF65-F5344CB8AC3E}">
        <p14:creationId xmlns:p14="http://schemas.microsoft.com/office/powerpoint/2010/main" val="23993608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7281D08-B617-4BF5-AC1F-60B4C7B9B509}"/>
              </a:ext>
            </a:extLst>
          </p:cNvPr>
          <p:cNvSpPr>
            <a:spLocks noGrp="1"/>
          </p:cNvSpPr>
          <p:nvPr>
            <p:ph type="title"/>
          </p:nvPr>
        </p:nvSpPr>
        <p:spPr/>
        <p:txBody>
          <a:bodyPr/>
          <a:lstStyle/>
          <a:p>
            <a:r>
              <a:rPr lang="en-CA" dirty="0">
                <a:latin typeface="Arial" panose="020B0604020202020204" pitchFamily="34" charset="0"/>
                <a:cs typeface="Arial" panose="020B0604020202020204" pitchFamily="34" charset="0"/>
              </a:rPr>
              <a:t>Results of Proposed Modifications</a:t>
            </a:r>
            <a:endParaRPr lang="en-US" dirty="0">
              <a:latin typeface="Arial" panose="020B0604020202020204" pitchFamily="34" charset="0"/>
              <a:cs typeface="Arial" panose="020B0604020202020204" pitchFamily="34" charset="0"/>
            </a:endParaRPr>
          </a:p>
        </p:txBody>
      </p:sp>
      <p:sp>
        <p:nvSpPr>
          <p:cNvPr id="5" name="Content Placeholder 4">
            <a:extLst>
              <a:ext uri="{FF2B5EF4-FFF2-40B4-BE49-F238E27FC236}">
                <a16:creationId xmlns:a16="http://schemas.microsoft.com/office/drawing/2014/main" id="{35A725D1-AB64-4D35-94A6-B4351796463E}"/>
              </a:ext>
            </a:extLst>
          </p:cNvPr>
          <p:cNvSpPr>
            <a:spLocks noGrp="1"/>
          </p:cNvSpPr>
          <p:nvPr>
            <p:ph idx="1"/>
          </p:nvPr>
        </p:nvSpPr>
        <p:spPr/>
        <p:txBody>
          <a:bodyPr>
            <a:normAutofit/>
          </a:bodyPr>
          <a:lstStyle/>
          <a:p>
            <a:pPr hangingPunct="0"/>
            <a:r>
              <a:rPr lang="en-US" dirty="0"/>
              <a:t>Anchor: </a:t>
            </a:r>
            <a:r>
              <a:rPr lang="en-US" altLang="zh-TW" dirty="0"/>
              <a:t>VTM-6.0 </a:t>
            </a:r>
            <a:endParaRPr lang="en-US" dirty="0"/>
          </a:p>
          <a:p>
            <a:pPr hangingPunct="0"/>
            <a:r>
              <a:rPr lang="en-US" dirty="0"/>
              <a:t>Test2 : Anchor + </a:t>
            </a:r>
            <a:r>
              <a:rPr lang="en-CA" dirty="0"/>
              <a:t>proposed modifications</a:t>
            </a:r>
          </a:p>
          <a:p>
            <a:pPr lvl="0" hangingPunct="0"/>
            <a:endParaRPr lang="en-US" dirty="0"/>
          </a:p>
          <a:p>
            <a:endParaRPr lang="en-CA"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graphicFrame>
        <p:nvGraphicFramePr>
          <p:cNvPr id="6" name="表格 5">
            <a:extLst>
              <a:ext uri="{FF2B5EF4-FFF2-40B4-BE49-F238E27FC236}">
                <a16:creationId xmlns:a16="http://schemas.microsoft.com/office/drawing/2014/main" id="{C153C93B-AA24-4D28-B5DD-6DE18ABAEA0E}"/>
              </a:ext>
            </a:extLst>
          </p:cNvPr>
          <p:cNvGraphicFramePr>
            <a:graphicFrameLocks noGrp="1"/>
          </p:cNvGraphicFramePr>
          <p:nvPr>
            <p:extLst>
              <p:ext uri="{D42A27DB-BD31-4B8C-83A1-F6EECF244321}">
                <p14:modId xmlns:p14="http://schemas.microsoft.com/office/powerpoint/2010/main" val="3252848991"/>
              </p:ext>
            </p:extLst>
          </p:nvPr>
        </p:nvGraphicFramePr>
        <p:xfrm>
          <a:off x="837566" y="3429000"/>
          <a:ext cx="4954270" cy="2438400"/>
        </p:xfrm>
        <a:graphic>
          <a:graphicData uri="http://schemas.openxmlformats.org/drawingml/2006/table">
            <a:tbl>
              <a:tblPr firstRow="1" firstCol="1" bandRow="1"/>
              <a:tblGrid>
                <a:gridCol w="952500">
                  <a:extLst>
                    <a:ext uri="{9D8B030D-6E8A-4147-A177-3AD203B41FA5}">
                      <a16:colId xmlns:a16="http://schemas.microsoft.com/office/drawing/2014/main" val="2092389935"/>
                    </a:ext>
                  </a:extLst>
                </a:gridCol>
                <a:gridCol w="882650">
                  <a:extLst>
                    <a:ext uri="{9D8B030D-6E8A-4147-A177-3AD203B41FA5}">
                      <a16:colId xmlns:a16="http://schemas.microsoft.com/office/drawing/2014/main" val="3562466282"/>
                    </a:ext>
                  </a:extLst>
                </a:gridCol>
                <a:gridCol w="882650">
                  <a:extLst>
                    <a:ext uri="{9D8B030D-6E8A-4147-A177-3AD203B41FA5}">
                      <a16:colId xmlns:a16="http://schemas.microsoft.com/office/drawing/2014/main" val="4241656193"/>
                    </a:ext>
                  </a:extLst>
                </a:gridCol>
                <a:gridCol w="882650">
                  <a:extLst>
                    <a:ext uri="{9D8B030D-6E8A-4147-A177-3AD203B41FA5}">
                      <a16:colId xmlns:a16="http://schemas.microsoft.com/office/drawing/2014/main" val="332113189"/>
                    </a:ext>
                  </a:extLst>
                </a:gridCol>
                <a:gridCol w="676910">
                  <a:extLst>
                    <a:ext uri="{9D8B030D-6E8A-4147-A177-3AD203B41FA5}">
                      <a16:colId xmlns:a16="http://schemas.microsoft.com/office/drawing/2014/main" val="2595839999"/>
                    </a:ext>
                  </a:extLst>
                </a:gridCol>
                <a:gridCol w="676910">
                  <a:extLst>
                    <a:ext uri="{9D8B030D-6E8A-4147-A177-3AD203B41FA5}">
                      <a16:colId xmlns:a16="http://schemas.microsoft.com/office/drawing/2014/main" val="1019260337"/>
                    </a:ext>
                  </a:extLst>
                </a:gridCol>
              </a:tblGrid>
              <a:tr h="161925">
                <a:tc>
                  <a:txBody>
                    <a:bodyPr/>
                    <a:lstStyle/>
                    <a:p>
                      <a:endParaRPr lang="zh-TW" sz="1600">
                        <a:effectLst/>
                        <a:latin typeface="Times New Roman" panose="02020603050405020304" pitchFamily="18" charset="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a:spcAft>
                          <a:spcPts val="0"/>
                        </a:spcAft>
                      </a:pPr>
                      <a:r>
                        <a:rPr lang="en-US" altLang="zh-TW" sz="1400" b="1" dirty="0">
                          <a:effectLst/>
                          <a:latin typeface="Arial" panose="020B0604020202020204" pitchFamily="34" charset="0"/>
                          <a:ea typeface="PMingLiU" panose="02020500000000000000" pitchFamily="18" charset="-120"/>
                          <a:cs typeface="宋体" panose="02010600030101010101" pitchFamily="2" charset="-122"/>
                        </a:rPr>
                        <a:t>Random Access Main 10</a:t>
                      </a:r>
                      <a:endParaRPr lang="zh-TW" altLang="zh-TW" sz="2400" dirty="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100621668"/>
                  </a:ext>
                </a:extLst>
              </a:tr>
              <a:tr h="161925">
                <a:tc>
                  <a:txBody>
                    <a:bodyPr/>
                    <a:lstStyle/>
                    <a:p>
                      <a:endParaRPr lang="zh-TW" sz="1600">
                        <a:effectLst/>
                        <a:latin typeface="Times New Roman" panose="02020603050405020304" pitchFamily="18" charset="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a:spcAft>
                          <a:spcPts val="0"/>
                        </a:spcAft>
                      </a:pPr>
                      <a:r>
                        <a:rPr lang="en-US" sz="1400" b="1" dirty="0">
                          <a:effectLst/>
                          <a:latin typeface="Arial" panose="020B0604020202020204" pitchFamily="34" charset="0"/>
                          <a:ea typeface="PMingLiU" panose="02020500000000000000" pitchFamily="18" charset="-120"/>
                          <a:cs typeface="宋体" panose="02010600030101010101" pitchFamily="2" charset="-122"/>
                        </a:rPr>
                        <a:t>Over </a:t>
                      </a:r>
                      <a:r>
                        <a:rPr lang="en-US" altLang="zh-TW" sz="1400" b="1" dirty="0">
                          <a:effectLst/>
                          <a:latin typeface="Arial" panose="020B0604020202020204" pitchFamily="34" charset="0"/>
                          <a:ea typeface="PMingLiU" panose="02020500000000000000" pitchFamily="18" charset="-120"/>
                          <a:cs typeface="宋体" panose="02010600030101010101" pitchFamily="2" charset="-122"/>
                        </a:rPr>
                        <a:t>VTM6.0</a:t>
                      </a:r>
                      <a:endParaRPr lang="zh-TW" sz="2400" dirty="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506100404"/>
                  </a:ext>
                </a:extLst>
              </a:tr>
              <a:tr h="161925">
                <a:tc>
                  <a:txBody>
                    <a:bodyPr/>
                    <a:lstStyle/>
                    <a:p>
                      <a:endParaRPr lang="zh-TW" sz="1600">
                        <a:effectLst/>
                        <a:latin typeface="Times New Roman" panose="02020603050405020304" pitchFamily="18" charset="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Y</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U</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V</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EncT</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DecT</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03724238"/>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A1</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0.02%</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0.06%</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102%</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101%</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675086253"/>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A2</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0.03%</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0.03%</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0.00%</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103%</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101%</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444188507"/>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B</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0.07%</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0.06%</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102%</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101%</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787556188"/>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C</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0.00%</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0.06%</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-0.05%</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99%</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101%</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042499488"/>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E</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宋体" panose="02010600030101010101" pitchFamily="2" charset="-122"/>
                          <a:ea typeface="PMingLiU" panose="02020500000000000000" pitchFamily="18" charset="-120"/>
                          <a:cs typeface="Arial" panose="020B0604020202020204" pitchFamily="34" charset="0"/>
                        </a:rPr>
                        <a:t>　</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 </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宋体" panose="02010600030101010101" pitchFamily="2" charset="-122"/>
                          <a:ea typeface="PMingLiU" panose="02020500000000000000" pitchFamily="18" charset="-120"/>
                          <a:cs typeface="Arial" panose="020B0604020202020204" pitchFamily="34" charset="0"/>
                        </a:rPr>
                        <a:t>　</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宋体" panose="02010600030101010101" pitchFamily="2" charset="-122"/>
                          <a:ea typeface="PMingLiU" panose="02020500000000000000" pitchFamily="18" charset="-120"/>
                          <a:cs typeface="Arial" panose="020B0604020202020204" pitchFamily="34" charset="0"/>
                        </a:rPr>
                        <a:t>　</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宋体" panose="02010600030101010101" pitchFamily="2" charset="-122"/>
                          <a:ea typeface="PMingLiU" panose="02020500000000000000" pitchFamily="18" charset="-120"/>
                          <a:cs typeface="Arial" panose="020B0604020202020204" pitchFamily="34" charset="0"/>
                        </a:rPr>
                        <a:t>　</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7998909"/>
                  </a:ext>
                </a:extLst>
              </a:tr>
              <a:tr h="161925">
                <a:tc>
                  <a:txBody>
                    <a:bodyPr/>
                    <a:lstStyle/>
                    <a:p>
                      <a:pPr algn="ctr">
                        <a:spcAft>
                          <a:spcPts val="0"/>
                        </a:spcAft>
                      </a:pPr>
                      <a:r>
                        <a:rPr lang="en-US" sz="1400" b="1">
                          <a:effectLst/>
                          <a:latin typeface="Arial" panose="020B0604020202020204" pitchFamily="34" charset="0"/>
                          <a:ea typeface="PMingLiU" panose="02020500000000000000" pitchFamily="18" charset="-120"/>
                          <a:cs typeface="宋体" panose="02010600030101010101" pitchFamily="2" charset="-122"/>
                        </a:rPr>
                        <a:t>Overall </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0.06%</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102%</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101%</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37869897"/>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D</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0.00%</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-0.04%</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97%</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95%</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216729459"/>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F </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0.00%</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101%</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dirty="0">
                          <a:solidFill>
                            <a:srgbClr val="000000"/>
                          </a:solidFill>
                          <a:effectLst/>
                          <a:latin typeface="Arial" panose="020B0604020202020204" pitchFamily="34" charset="0"/>
                          <a:ea typeface="宋体" panose="02010600030101010101" pitchFamily="2" charset="-122"/>
                        </a:rPr>
                        <a:t>99%</a:t>
                      </a:r>
                      <a:endParaRPr lang="zh-TW" sz="1200" dirty="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4586132"/>
                  </a:ext>
                </a:extLst>
              </a:tr>
            </a:tbl>
          </a:graphicData>
        </a:graphic>
      </p:graphicFrame>
      <p:graphicFrame>
        <p:nvGraphicFramePr>
          <p:cNvPr id="7" name="表格 6">
            <a:extLst>
              <a:ext uri="{FF2B5EF4-FFF2-40B4-BE49-F238E27FC236}">
                <a16:creationId xmlns:a16="http://schemas.microsoft.com/office/drawing/2014/main" id="{82471DB2-D6BE-4D1B-8D6F-23DA0363D83A}"/>
              </a:ext>
            </a:extLst>
          </p:cNvPr>
          <p:cNvGraphicFramePr>
            <a:graphicFrameLocks noGrp="1"/>
          </p:cNvGraphicFramePr>
          <p:nvPr>
            <p:extLst>
              <p:ext uri="{D42A27DB-BD31-4B8C-83A1-F6EECF244321}">
                <p14:modId xmlns:p14="http://schemas.microsoft.com/office/powerpoint/2010/main" val="906585011"/>
              </p:ext>
            </p:extLst>
          </p:nvPr>
        </p:nvGraphicFramePr>
        <p:xfrm>
          <a:off x="6400165" y="3429000"/>
          <a:ext cx="4953635" cy="2468880"/>
        </p:xfrm>
        <a:graphic>
          <a:graphicData uri="http://schemas.openxmlformats.org/drawingml/2006/table">
            <a:tbl>
              <a:tblPr firstRow="1" firstCol="1" bandRow="1"/>
              <a:tblGrid>
                <a:gridCol w="952500">
                  <a:extLst>
                    <a:ext uri="{9D8B030D-6E8A-4147-A177-3AD203B41FA5}">
                      <a16:colId xmlns:a16="http://schemas.microsoft.com/office/drawing/2014/main" val="573308921"/>
                    </a:ext>
                  </a:extLst>
                </a:gridCol>
                <a:gridCol w="864235">
                  <a:extLst>
                    <a:ext uri="{9D8B030D-6E8A-4147-A177-3AD203B41FA5}">
                      <a16:colId xmlns:a16="http://schemas.microsoft.com/office/drawing/2014/main" val="246375589"/>
                    </a:ext>
                  </a:extLst>
                </a:gridCol>
                <a:gridCol w="862965">
                  <a:extLst>
                    <a:ext uri="{9D8B030D-6E8A-4147-A177-3AD203B41FA5}">
                      <a16:colId xmlns:a16="http://schemas.microsoft.com/office/drawing/2014/main" val="1676068905"/>
                    </a:ext>
                  </a:extLst>
                </a:gridCol>
                <a:gridCol w="862965">
                  <a:extLst>
                    <a:ext uri="{9D8B030D-6E8A-4147-A177-3AD203B41FA5}">
                      <a16:colId xmlns:a16="http://schemas.microsoft.com/office/drawing/2014/main" val="704871917"/>
                    </a:ext>
                  </a:extLst>
                </a:gridCol>
                <a:gridCol w="705485">
                  <a:extLst>
                    <a:ext uri="{9D8B030D-6E8A-4147-A177-3AD203B41FA5}">
                      <a16:colId xmlns:a16="http://schemas.microsoft.com/office/drawing/2014/main" val="2782535103"/>
                    </a:ext>
                  </a:extLst>
                </a:gridCol>
                <a:gridCol w="705485">
                  <a:extLst>
                    <a:ext uri="{9D8B030D-6E8A-4147-A177-3AD203B41FA5}">
                      <a16:colId xmlns:a16="http://schemas.microsoft.com/office/drawing/2014/main" val="1318138633"/>
                    </a:ext>
                  </a:extLst>
                </a:gridCol>
              </a:tblGrid>
              <a:tr h="161925">
                <a:tc>
                  <a:txBody>
                    <a:bodyPr/>
                    <a:lstStyle/>
                    <a:p>
                      <a:endParaRPr lang="zh-TW" sz="1600">
                        <a:effectLst/>
                        <a:latin typeface="Times New Roman" panose="02020603050405020304" pitchFamily="18" charset="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a:spcAft>
                          <a:spcPts val="0"/>
                        </a:spcAft>
                      </a:pPr>
                      <a:r>
                        <a:rPr lang="en-US" altLang="zh-TW" sz="1800" b="1" kern="1200" dirty="0">
                          <a:solidFill>
                            <a:schemeClr val="tx1"/>
                          </a:solidFill>
                          <a:effectLst/>
                          <a:latin typeface="+mn-lt"/>
                          <a:ea typeface="+mn-ea"/>
                          <a:cs typeface="+mn-cs"/>
                        </a:rPr>
                        <a:t>Low delay B</a:t>
                      </a:r>
                      <a:endParaRPr lang="zh-TW" sz="2400" dirty="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557393472"/>
                  </a:ext>
                </a:extLst>
              </a:tr>
              <a:tr h="161925">
                <a:tc>
                  <a:txBody>
                    <a:bodyPr/>
                    <a:lstStyle/>
                    <a:p>
                      <a:endParaRPr lang="zh-TW" sz="1600">
                        <a:effectLst/>
                        <a:latin typeface="Times New Roman" panose="02020603050405020304" pitchFamily="18" charset="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a:spcAft>
                          <a:spcPts val="0"/>
                        </a:spcAft>
                      </a:pPr>
                      <a:r>
                        <a:rPr lang="en-US" sz="1400" b="1" dirty="0">
                          <a:effectLst/>
                          <a:latin typeface="Arial" panose="020B0604020202020204" pitchFamily="34" charset="0"/>
                          <a:ea typeface="PMingLiU" panose="02020500000000000000" pitchFamily="18" charset="-120"/>
                          <a:cs typeface="宋体" panose="02010600030101010101" pitchFamily="2" charset="-122"/>
                        </a:rPr>
                        <a:t>Over </a:t>
                      </a:r>
                      <a:r>
                        <a:rPr lang="en-US" altLang="zh-TW" sz="1400" b="1" dirty="0">
                          <a:effectLst/>
                          <a:latin typeface="Arial" panose="020B0604020202020204" pitchFamily="34" charset="0"/>
                          <a:ea typeface="PMingLiU" panose="02020500000000000000" pitchFamily="18" charset="-120"/>
                          <a:cs typeface="宋体" panose="02010600030101010101" pitchFamily="2" charset="-122"/>
                        </a:rPr>
                        <a:t>VTM6.0</a:t>
                      </a:r>
                      <a:endParaRPr lang="zh-TW" sz="2400" dirty="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4017528607"/>
                  </a:ext>
                </a:extLst>
              </a:tr>
              <a:tr h="161925">
                <a:tc>
                  <a:txBody>
                    <a:bodyPr/>
                    <a:lstStyle/>
                    <a:p>
                      <a:endParaRPr lang="zh-TW" sz="1600">
                        <a:effectLst/>
                        <a:latin typeface="Times New Roman" panose="02020603050405020304" pitchFamily="18" charset="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Y</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U</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V</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EncT</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DecT</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031635"/>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A1</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宋体" panose="02010600030101010101" pitchFamily="2" charset="-122"/>
                          <a:ea typeface="PMingLiU" panose="02020500000000000000" pitchFamily="18" charset="-120"/>
                          <a:cs typeface="Arial" panose="020B0604020202020204" pitchFamily="34" charset="0"/>
                        </a:rPr>
                        <a:t>　</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宋体" panose="02010600030101010101" pitchFamily="2" charset="-122"/>
                          <a:ea typeface="PMingLiU" panose="02020500000000000000" pitchFamily="18" charset="-120"/>
                          <a:cs typeface="Arial" panose="020B0604020202020204" pitchFamily="34" charset="0"/>
                        </a:rPr>
                        <a:t>　</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宋体" panose="02010600030101010101" pitchFamily="2" charset="-122"/>
                          <a:ea typeface="PMingLiU" panose="02020500000000000000" pitchFamily="18" charset="-120"/>
                          <a:cs typeface="Arial" panose="020B0604020202020204" pitchFamily="34" charset="0"/>
                        </a:rPr>
                        <a:t>　</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宋体" panose="02010600030101010101" pitchFamily="2" charset="-122"/>
                          <a:ea typeface="PMingLiU" panose="02020500000000000000" pitchFamily="18" charset="-120"/>
                          <a:cs typeface="Arial" panose="020B0604020202020204" pitchFamily="34" charset="0"/>
                        </a:rPr>
                        <a:t>　</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宋体" panose="02010600030101010101" pitchFamily="2" charset="-122"/>
                          <a:ea typeface="PMingLiU" panose="02020500000000000000" pitchFamily="18" charset="-120"/>
                          <a:cs typeface="Arial" panose="020B0604020202020204" pitchFamily="34" charset="0"/>
                        </a:rPr>
                        <a:t>　</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87578407"/>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A2</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宋体" panose="02010600030101010101" pitchFamily="2" charset="-122"/>
                          <a:ea typeface="PMingLiU" panose="02020500000000000000" pitchFamily="18" charset="-120"/>
                          <a:cs typeface="Arial" panose="020B0604020202020204" pitchFamily="34" charset="0"/>
                        </a:rPr>
                        <a:t>　</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 </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宋体" panose="02010600030101010101" pitchFamily="2" charset="-122"/>
                          <a:ea typeface="PMingLiU" panose="02020500000000000000" pitchFamily="18" charset="-120"/>
                          <a:cs typeface="Arial" panose="020B0604020202020204" pitchFamily="34" charset="0"/>
                        </a:rPr>
                        <a:t>　</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宋体" panose="02010600030101010101" pitchFamily="2" charset="-122"/>
                          <a:ea typeface="PMingLiU" panose="02020500000000000000" pitchFamily="18" charset="-120"/>
                          <a:cs typeface="Arial" panose="020B0604020202020204" pitchFamily="34" charset="0"/>
                        </a:rPr>
                        <a:t>　</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宋体" panose="02010600030101010101" pitchFamily="2" charset="-122"/>
                          <a:ea typeface="PMingLiU" panose="02020500000000000000" pitchFamily="18" charset="-120"/>
                          <a:cs typeface="Arial" panose="020B0604020202020204" pitchFamily="34" charset="0"/>
                        </a:rPr>
                        <a:t>　</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014775506"/>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B</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-0.06%</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0.00%</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99%</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98%</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683753607"/>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C</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-0.04%</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0.03%</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-0.08%</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103%</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101%</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46161508"/>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E</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0.03%</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0.07%</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0.03%</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99%</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104%</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96195950"/>
                  </a:ext>
                </a:extLst>
              </a:tr>
              <a:tr h="161925">
                <a:tc>
                  <a:txBody>
                    <a:bodyPr/>
                    <a:lstStyle/>
                    <a:p>
                      <a:pPr algn="ctr">
                        <a:spcAft>
                          <a:spcPts val="0"/>
                        </a:spcAft>
                      </a:pPr>
                      <a:r>
                        <a:rPr lang="en-US" sz="1400" b="1">
                          <a:effectLst/>
                          <a:latin typeface="Arial" panose="020B0604020202020204" pitchFamily="34" charset="0"/>
                          <a:ea typeface="PMingLiU" panose="02020500000000000000" pitchFamily="18" charset="-120"/>
                          <a:cs typeface="宋体" panose="02010600030101010101" pitchFamily="2" charset="-122"/>
                        </a:rPr>
                        <a:t>Overall</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0.00%</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0.00%</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-0.02%</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100%</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100%</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95864035"/>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D</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0.04%</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0.00%</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0.53%</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101%</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103%</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478336587"/>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F </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-0.02%</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-0.17%</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0.53%</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101%</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dirty="0">
                          <a:solidFill>
                            <a:srgbClr val="000000"/>
                          </a:solidFill>
                          <a:effectLst/>
                          <a:latin typeface="Arial" panose="020B0604020202020204" pitchFamily="34" charset="0"/>
                          <a:ea typeface="宋体" panose="02010600030101010101" pitchFamily="2" charset="-122"/>
                        </a:rPr>
                        <a:t>99%</a:t>
                      </a:r>
                      <a:endParaRPr lang="zh-TW" sz="1200" dirty="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78218948"/>
                  </a:ext>
                </a:extLst>
              </a:tr>
            </a:tbl>
          </a:graphicData>
        </a:graphic>
      </p:graphicFrame>
    </p:spTree>
    <p:extLst>
      <p:ext uri="{BB962C8B-B14F-4D97-AF65-F5344CB8AC3E}">
        <p14:creationId xmlns:p14="http://schemas.microsoft.com/office/powerpoint/2010/main" val="16371881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7281D08-B617-4BF5-AC1F-60B4C7B9B509}"/>
              </a:ext>
            </a:extLst>
          </p:cNvPr>
          <p:cNvSpPr>
            <a:spLocks noGrp="1"/>
          </p:cNvSpPr>
          <p:nvPr>
            <p:ph type="title"/>
          </p:nvPr>
        </p:nvSpPr>
        <p:spPr/>
        <p:txBody>
          <a:bodyPr/>
          <a:lstStyle/>
          <a:p>
            <a:r>
              <a:rPr lang="en-CA" dirty="0">
                <a:latin typeface="Arial" panose="020B0604020202020204" pitchFamily="34" charset="0"/>
                <a:cs typeface="Arial" panose="020B0604020202020204" pitchFamily="34" charset="0"/>
              </a:rPr>
              <a:t>Results of Proposed Modifications</a:t>
            </a:r>
            <a:endParaRPr lang="en-US" dirty="0">
              <a:latin typeface="Arial" panose="020B0604020202020204" pitchFamily="34" charset="0"/>
              <a:cs typeface="Arial" panose="020B0604020202020204" pitchFamily="34" charset="0"/>
            </a:endParaRPr>
          </a:p>
        </p:txBody>
      </p:sp>
      <p:sp>
        <p:nvSpPr>
          <p:cNvPr id="5" name="Content Placeholder 4">
            <a:extLst>
              <a:ext uri="{FF2B5EF4-FFF2-40B4-BE49-F238E27FC236}">
                <a16:creationId xmlns:a16="http://schemas.microsoft.com/office/drawing/2014/main" id="{35A725D1-AB64-4D35-94A6-B4351796463E}"/>
              </a:ext>
            </a:extLst>
          </p:cNvPr>
          <p:cNvSpPr>
            <a:spLocks noGrp="1"/>
          </p:cNvSpPr>
          <p:nvPr>
            <p:ph idx="1"/>
          </p:nvPr>
        </p:nvSpPr>
        <p:spPr/>
        <p:txBody>
          <a:bodyPr>
            <a:normAutofit/>
          </a:bodyPr>
          <a:lstStyle/>
          <a:p>
            <a:pPr lvl="0" hangingPunct="0"/>
            <a:r>
              <a:rPr lang="en-US" dirty="0"/>
              <a:t>Anchor: VTM-6.0 </a:t>
            </a:r>
          </a:p>
          <a:p>
            <a:pPr hangingPunct="0"/>
            <a:r>
              <a:rPr lang="en-US" dirty="0"/>
              <a:t>Test3 : Anchor + </a:t>
            </a:r>
            <a:r>
              <a:rPr lang="en-CA" dirty="0"/>
              <a:t>proposed modifications</a:t>
            </a:r>
          </a:p>
          <a:p>
            <a:pPr lvl="0" hangingPunct="0"/>
            <a:endParaRPr lang="en-US" dirty="0"/>
          </a:p>
          <a:p>
            <a:endParaRPr lang="en-CA"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graphicFrame>
        <p:nvGraphicFramePr>
          <p:cNvPr id="6" name="表格 5">
            <a:extLst>
              <a:ext uri="{FF2B5EF4-FFF2-40B4-BE49-F238E27FC236}">
                <a16:creationId xmlns:a16="http://schemas.microsoft.com/office/drawing/2014/main" id="{C153C93B-AA24-4D28-B5DD-6DE18ABAEA0E}"/>
              </a:ext>
            </a:extLst>
          </p:cNvPr>
          <p:cNvGraphicFramePr>
            <a:graphicFrameLocks noGrp="1"/>
          </p:cNvGraphicFramePr>
          <p:nvPr>
            <p:extLst>
              <p:ext uri="{D42A27DB-BD31-4B8C-83A1-F6EECF244321}">
                <p14:modId xmlns:p14="http://schemas.microsoft.com/office/powerpoint/2010/main" val="3912446106"/>
              </p:ext>
            </p:extLst>
          </p:nvPr>
        </p:nvGraphicFramePr>
        <p:xfrm>
          <a:off x="837566" y="3429000"/>
          <a:ext cx="4954270" cy="2438400"/>
        </p:xfrm>
        <a:graphic>
          <a:graphicData uri="http://schemas.openxmlformats.org/drawingml/2006/table">
            <a:tbl>
              <a:tblPr firstRow="1" firstCol="1" bandRow="1"/>
              <a:tblGrid>
                <a:gridCol w="952500">
                  <a:extLst>
                    <a:ext uri="{9D8B030D-6E8A-4147-A177-3AD203B41FA5}">
                      <a16:colId xmlns:a16="http://schemas.microsoft.com/office/drawing/2014/main" val="2092389935"/>
                    </a:ext>
                  </a:extLst>
                </a:gridCol>
                <a:gridCol w="882650">
                  <a:extLst>
                    <a:ext uri="{9D8B030D-6E8A-4147-A177-3AD203B41FA5}">
                      <a16:colId xmlns:a16="http://schemas.microsoft.com/office/drawing/2014/main" val="3562466282"/>
                    </a:ext>
                  </a:extLst>
                </a:gridCol>
                <a:gridCol w="882650">
                  <a:extLst>
                    <a:ext uri="{9D8B030D-6E8A-4147-A177-3AD203B41FA5}">
                      <a16:colId xmlns:a16="http://schemas.microsoft.com/office/drawing/2014/main" val="4241656193"/>
                    </a:ext>
                  </a:extLst>
                </a:gridCol>
                <a:gridCol w="882650">
                  <a:extLst>
                    <a:ext uri="{9D8B030D-6E8A-4147-A177-3AD203B41FA5}">
                      <a16:colId xmlns:a16="http://schemas.microsoft.com/office/drawing/2014/main" val="332113189"/>
                    </a:ext>
                  </a:extLst>
                </a:gridCol>
                <a:gridCol w="676910">
                  <a:extLst>
                    <a:ext uri="{9D8B030D-6E8A-4147-A177-3AD203B41FA5}">
                      <a16:colId xmlns:a16="http://schemas.microsoft.com/office/drawing/2014/main" val="2595839999"/>
                    </a:ext>
                  </a:extLst>
                </a:gridCol>
                <a:gridCol w="676910">
                  <a:extLst>
                    <a:ext uri="{9D8B030D-6E8A-4147-A177-3AD203B41FA5}">
                      <a16:colId xmlns:a16="http://schemas.microsoft.com/office/drawing/2014/main" val="1019260337"/>
                    </a:ext>
                  </a:extLst>
                </a:gridCol>
              </a:tblGrid>
              <a:tr h="161925">
                <a:tc>
                  <a:txBody>
                    <a:bodyPr/>
                    <a:lstStyle/>
                    <a:p>
                      <a:endParaRPr lang="zh-TW" sz="1600">
                        <a:effectLst/>
                        <a:latin typeface="Times New Roman" panose="02020603050405020304" pitchFamily="18" charset="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a:spcAft>
                          <a:spcPts val="0"/>
                        </a:spcAft>
                      </a:pPr>
                      <a:r>
                        <a:rPr lang="en-US" sz="1400" b="1">
                          <a:effectLst/>
                          <a:latin typeface="Arial" panose="020B0604020202020204" pitchFamily="34" charset="0"/>
                          <a:ea typeface="PMingLiU" panose="02020500000000000000" pitchFamily="18" charset="-120"/>
                          <a:cs typeface="宋体" panose="02010600030101010101" pitchFamily="2" charset="-122"/>
                        </a:rPr>
                        <a:t>All Intra Main10 </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100621668"/>
                  </a:ext>
                </a:extLst>
              </a:tr>
              <a:tr h="161925">
                <a:tc>
                  <a:txBody>
                    <a:bodyPr/>
                    <a:lstStyle/>
                    <a:p>
                      <a:endParaRPr lang="zh-TW" sz="1600">
                        <a:effectLst/>
                        <a:latin typeface="Times New Roman" panose="02020603050405020304" pitchFamily="18" charset="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a:spcAft>
                          <a:spcPts val="0"/>
                        </a:spcAft>
                      </a:pPr>
                      <a:r>
                        <a:rPr lang="en-US" sz="1400" b="1" dirty="0">
                          <a:effectLst/>
                          <a:latin typeface="Arial" panose="020B0604020202020204" pitchFamily="34" charset="0"/>
                          <a:ea typeface="PMingLiU" panose="02020500000000000000" pitchFamily="18" charset="-120"/>
                          <a:cs typeface="宋体" panose="02010600030101010101" pitchFamily="2" charset="-122"/>
                        </a:rPr>
                        <a:t>Over VTM6.0</a:t>
                      </a:r>
                      <a:endParaRPr lang="zh-TW" sz="2400" dirty="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506100404"/>
                  </a:ext>
                </a:extLst>
              </a:tr>
              <a:tr h="161925">
                <a:tc>
                  <a:txBody>
                    <a:bodyPr/>
                    <a:lstStyle/>
                    <a:p>
                      <a:endParaRPr lang="zh-TW" sz="1600">
                        <a:effectLst/>
                        <a:latin typeface="Times New Roman" panose="02020603050405020304" pitchFamily="18" charset="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Y</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U</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V</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EncT</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DecT</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03724238"/>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A1</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-0.02%</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0.19%</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0.14%</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99%</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101%</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675086253"/>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A2</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-0.03%</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0.19%</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0.17%</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103%</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101%</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444188507"/>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B</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0.00%</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0.20%</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-0.03%</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105%</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104%</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787556188"/>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C</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0.00%</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0.09%</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94%</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86%</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042499488"/>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E</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0.06%</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0.03%</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100%</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99%</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7998909"/>
                  </a:ext>
                </a:extLst>
              </a:tr>
              <a:tr h="161925">
                <a:tc>
                  <a:txBody>
                    <a:bodyPr/>
                    <a:lstStyle/>
                    <a:p>
                      <a:pPr algn="ctr">
                        <a:spcAft>
                          <a:spcPts val="0"/>
                        </a:spcAft>
                      </a:pPr>
                      <a:r>
                        <a:rPr lang="en-US" sz="1400" b="1">
                          <a:effectLst/>
                          <a:latin typeface="Arial" panose="020B0604020202020204" pitchFamily="34" charset="0"/>
                          <a:ea typeface="PMingLiU" panose="02020500000000000000" pitchFamily="18" charset="-120"/>
                          <a:cs typeface="宋体" panose="02010600030101010101" pitchFamily="2" charset="-122"/>
                        </a:rPr>
                        <a:t>Overall </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0.13%</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0.07%</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100%</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98%</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37869897"/>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D</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0.00%</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-0.04%</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103%</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99%</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216729459"/>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F </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0.14%</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0.10%</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100%</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dirty="0">
                          <a:solidFill>
                            <a:srgbClr val="000000"/>
                          </a:solidFill>
                          <a:effectLst/>
                          <a:latin typeface="Arial" panose="020B0604020202020204" pitchFamily="34" charset="0"/>
                          <a:ea typeface="宋体" panose="02010600030101010101" pitchFamily="2" charset="-122"/>
                        </a:rPr>
                        <a:t>100%</a:t>
                      </a:r>
                      <a:endParaRPr lang="zh-TW" sz="1200" dirty="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4586132"/>
                  </a:ext>
                </a:extLst>
              </a:tr>
            </a:tbl>
          </a:graphicData>
        </a:graphic>
      </p:graphicFrame>
      <p:graphicFrame>
        <p:nvGraphicFramePr>
          <p:cNvPr id="7" name="表格 6">
            <a:extLst>
              <a:ext uri="{FF2B5EF4-FFF2-40B4-BE49-F238E27FC236}">
                <a16:creationId xmlns:a16="http://schemas.microsoft.com/office/drawing/2014/main" id="{82471DB2-D6BE-4D1B-8D6F-23DA0363D83A}"/>
              </a:ext>
            </a:extLst>
          </p:cNvPr>
          <p:cNvGraphicFramePr>
            <a:graphicFrameLocks noGrp="1"/>
          </p:cNvGraphicFramePr>
          <p:nvPr>
            <p:extLst>
              <p:ext uri="{D42A27DB-BD31-4B8C-83A1-F6EECF244321}">
                <p14:modId xmlns:p14="http://schemas.microsoft.com/office/powerpoint/2010/main" val="2671641072"/>
              </p:ext>
            </p:extLst>
          </p:nvPr>
        </p:nvGraphicFramePr>
        <p:xfrm>
          <a:off x="6400165" y="3429000"/>
          <a:ext cx="4953635" cy="2438400"/>
        </p:xfrm>
        <a:graphic>
          <a:graphicData uri="http://schemas.openxmlformats.org/drawingml/2006/table">
            <a:tbl>
              <a:tblPr firstRow="1" firstCol="1" bandRow="1"/>
              <a:tblGrid>
                <a:gridCol w="952500">
                  <a:extLst>
                    <a:ext uri="{9D8B030D-6E8A-4147-A177-3AD203B41FA5}">
                      <a16:colId xmlns:a16="http://schemas.microsoft.com/office/drawing/2014/main" val="573308921"/>
                    </a:ext>
                  </a:extLst>
                </a:gridCol>
                <a:gridCol w="864235">
                  <a:extLst>
                    <a:ext uri="{9D8B030D-6E8A-4147-A177-3AD203B41FA5}">
                      <a16:colId xmlns:a16="http://schemas.microsoft.com/office/drawing/2014/main" val="246375589"/>
                    </a:ext>
                  </a:extLst>
                </a:gridCol>
                <a:gridCol w="862965">
                  <a:extLst>
                    <a:ext uri="{9D8B030D-6E8A-4147-A177-3AD203B41FA5}">
                      <a16:colId xmlns:a16="http://schemas.microsoft.com/office/drawing/2014/main" val="1676068905"/>
                    </a:ext>
                  </a:extLst>
                </a:gridCol>
                <a:gridCol w="862965">
                  <a:extLst>
                    <a:ext uri="{9D8B030D-6E8A-4147-A177-3AD203B41FA5}">
                      <a16:colId xmlns:a16="http://schemas.microsoft.com/office/drawing/2014/main" val="704871917"/>
                    </a:ext>
                  </a:extLst>
                </a:gridCol>
                <a:gridCol w="705485">
                  <a:extLst>
                    <a:ext uri="{9D8B030D-6E8A-4147-A177-3AD203B41FA5}">
                      <a16:colId xmlns:a16="http://schemas.microsoft.com/office/drawing/2014/main" val="2782535103"/>
                    </a:ext>
                  </a:extLst>
                </a:gridCol>
                <a:gridCol w="705485">
                  <a:extLst>
                    <a:ext uri="{9D8B030D-6E8A-4147-A177-3AD203B41FA5}">
                      <a16:colId xmlns:a16="http://schemas.microsoft.com/office/drawing/2014/main" val="1318138633"/>
                    </a:ext>
                  </a:extLst>
                </a:gridCol>
              </a:tblGrid>
              <a:tr h="161925">
                <a:tc>
                  <a:txBody>
                    <a:bodyPr/>
                    <a:lstStyle/>
                    <a:p>
                      <a:endParaRPr lang="zh-TW" sz="1600">
                        <a:effectLst/>
                        <a:latin typeface="Times New Roman" panose="02020603050405020304" pitchFamily="18" charset="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a:spcAft>
                          <a:spcPts val="0"/>
                        </a:spcAft>
                      </a:pPr>
                      <a:r>
                        <a:rPr lang="en-US" sz="1400" b="1">
                          <a:effectLst/>
                          <a:latin typeface="Arial" panose="020B0604020202020204" pitchFamily="34" charset="0"/>
                          <a:ea typeface="PMingLiU" panose="02020500000000000000" pitchFamily="18" charset="-120"/>
                          <a:cs typeface="宋体" panose="02010600030101010101" pitchFamily="2" charset="-122"/>
                        </a:rPr>
                        <a:t>Random Access Main 10</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557393472"/>
                  </a:ext>
                </a:extLst>
              </a:tr>
              <a:tr h="161925">
                <a:tc>
                  <a:txBody>
                    <a:bodyPr/>
                    <a:lstStyle/>
                    <a:p>
                      <a:endParaRPr lang="zh-TW" sz="1600">
                        <a:effectLst/>
                        <a:latin typeface="Times New Roman" panose="02020603050405020304" pitchFamily="18" charset="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a:spcAft>
                          <a:spcPts val="0"/>
                        </a:spcAft>
                      </a:pPr>
                      <a:r>
                        <a:rPr lang="en-US" sz="1400" b="1" dirty="0">
                          <a:effectLst/>
                          <a:latin typeface="Arial" panose="020B0604020202020204" pitchFamily="34" charset="0"/>
                          <a:ea typeface="PMingLiU" panose="02020500000000000000" pitchFamily="18" charset="-120"/>
                          <a:cs typeface="宋体" panose="02010600030101010101" pitchFamily="2" charset="-122"/>
                        </a:rPr>
                        <a:t>Over VTM6.0</a:t>
                      </a:r>
                      <a:endParaRPr lang="zh-TW" sz="2400" dirty="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4017528607"/>
                  </a:ext>
                </a:extLst>
              </a:tr>
              <a:tr h="161925">
                <a:tc>
                  <a:txBody>
                    <a:bodyPr/>
                    <a:lstStyle/>
                    <a:p>
                      <a:endParaRPr lang="zh-TW" sz="1600">
                        <a:effectLst/>
                        <a:latin typeface="Times New Roman" panose="02020603050405020304" pitchFamily="18" charset="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Y</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U</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V</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EncT</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DecT</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031635"/>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A1</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dirty="0">
                          <a:solidFill>
                            <a:srgbClr val="000000"/>
                          </a:solidFill>
                          <a:effectLst/>
                          <a:latin typeface="Arial" panose="020B0604020202020204" pitchFamily="34" charset="0"/>
                          <a:ea typeface="宋体" panose="02010600030101010101" pitchFamily="2" charset="-122"/>
                        </a:rPr>
                        <a:t>0.01%</a:t>
                      </a:r>
                      <a:endParaRPr lang="zh-TW" sz="1200" dirty="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dirty="0">
                          <a:solidFill>
                            <a:srgbClr val="000000"/>
                          </a:solidFill>
                          <a:effectLst/>
                          <a:latin typeface="Arial" panose="020B0604020202020204" pitchFamily="34" charset="0"/>
                          <a:ea typeface="宋体" panose="02010600030101010101" pitchFamily="2" charset="-122"/>
                        </a:rPr>
                        <a:t>0.02%</a:t>
                      </a:r>
                      <a:endParaRPr lang="zh-TW" sz="1200" dirty="0">
                        <a:effectLst/>
                        <a:latin typeface="Times New Roman" panose="02020603050405020304" pitchFamily="18" charset="0"/>
                        <a:ea typeface="PMingLiU" panose="02020500000000000000" pitchFamily="18" charset="-120"/>
                      </a:endParaRPr>
                    </a:p>
                  </a:txBody>
                  <a:tcPr marL="17780" marR="177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0.03%</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99%</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98%</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87578407"/>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A2</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0.04%</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dirty="0">
                          <a:solidFill>
                            <a:srgbClr val="000000"/>
                          </a:solidFill>
                          <a:effectLst/>
                          <a:latin typeface="Arial" panose="020B0604020202020204" pitchFamily="34" charset="0"/>
                          <a:ea typeface="宋体" panose="02010600030101010101" pitchFamily="2" charset="-122"/>
                        </a:rPr>
                        <a:t>0.18%</a:t>
                      </a:r>
                      <a:endParaRPr lang="zh-TW" sz="1200" dirty="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dirty="0">
                          <a:solidFill>
                            <a:srgbClr val="000000"/>
                          </a:solidFill>
                          <a:effectLst/>
                          <a:latin typeface="Arial" panose="020B0604020202020204" pitchFamily="34" charset="0"/>
                          <a:ea typeface="宋体" panose="02010600030101010101" pitchFamily="2" charset="-122"/>
                        </a:rPr>
                        <a:t>0.16%</a:t>
                      </a:r>
                      <a:endParaRPr lang="zh-TW" sz="1200" dirty="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98%</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97%</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014775506"/>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B</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0.09%</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dirty="0">
                          <a:solidFill>
                            <a:srgbClr val="000000"/>
                          </a:solidFill>
                          <a:effectLst/>
                          <a:latin typeface="Arial" panose="020B0604020202020204" pitchFamily="34" charset="0"/>
                          <a:ea typeface="宋体" panose="02010600030101010101" pitchFamily="2" charset="-122"/>
                        </a:rPr>
                        <a:t>0.03%</a:t>
                      </a:r>
                      <a:endParaRPr lang="zh-TW" sz="1200" dirty="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100%</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96%</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683753607"/>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C</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0.08%</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0.00%</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103%</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98%</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46161508"/>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E</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宋体" panose="02010600030101010101" pitchFamily="2" charset="-122"/>
                          <a:ea typeface="PMingLiU" panose="02020500000000000000" pitchFamily="18" charset="-120"/>
                          <a:cs typeface="Arial" panose="020B0604020202020204" pitchFamily="34" charset="0"/>
                        </a:rPr>
                        <a:t>　</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 </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宋体" panose="02010600030101010101" pitchFamily="2" charset="-122"/>
                          <a:ea typeface="PMingLiU" panose="02020500000000000000" pitchFamily="18" charset="-120"/>
                          <a:cs typeface="Arial" panose="020B0604020202020204" pitchFamily="34" charset="0"/>
                        </a:rPr>
                        <a:t>　</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宋体" panose="02010600030101010101" pitchFamily="2" charset="-122"/>
                          <a:ea typeface="PMingLiU" panose="02020500000000000000" pitchFamily="18" charset="-120"/>
                          <a:cs typeface="Arial" panose="020B0604020202020204" pitchFamily="34" charset="0"/>
                        </a:rPr>
                        <a:t>　</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宋体" panose="02010600030101010101" pitchFamily="2" charset="-122"/>
                          <a:ea typeface="PMingLiU" panose="02020500000000000000" pitchFamily="18" charset="-120"/>
                          <a:cs typeface="Arial" panose="020B0604020202020204" pitchFamily="34" charset="0"/>
                        </a:rPr>
                        <a:t>　</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96195950"/>
                  </a:ext>
                </a:extLst>
              </a:tr>
              <a:tr h="161925">
                <a:tc>
                  <a:txBody>
                    <a:bodyPr/>
                    <a:lstStyle/>
                    <a:p>
                      <a:pPr algn="ctr">
                        <a:spcAft>
                          <a:spcPts val="0"/>
                        </a:spcAft>
                      </a:pPr>
                      <a:r>
                        <a:rPr lang="en-US" sz="1400" b="1">
                          <a:effectLst/>
                          <a:latin typeface="Arial" panose="020B0604020202020204" pitchFamily="34" charset="0"/>
                          <a:ea typeface="PMingLiU" panose="02020500000000000000" pitchFamily="18" charset="-120"/>
                          <a:cs typeface="宋体" panose="02010600030101010101" pitchFamily="2" charset="-122"/>
                        </a:rPr>
                        <a:t>Overall</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0.09%</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0.05%</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100%</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97%</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95864035"/>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D</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-0.03%</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-0.08%</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-0.07%</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98%</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93%</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478336587"/>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F </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-0.09%</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0.00%</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101%</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dirty="0">
                          <a:solidFill>
                            <a:srgbClr val="000000"/>
                          </a:solidFill>
                          <a:effectLst/>
                          <a:latin typeface="Arial" panose="020B0604020202020204" pitchFamily="34" charset="0"/>
                          <a:ea typeface="宋体" panose="02010600030101010101" pitchFamily="2" charset="-122"/>
                        </a:rPr>
                        <a:t>96%</a:t>
                      </a:r>
                      <a:endParaRPr lang="zh-TW" sz="1200" dirty="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78218948"/>
                  </a:ext>
                </a:extLst>
              </a:tr>
            </a:tbl>
          </a:graphicData>
        </a:graphic>
      </p:graphicFrame>
    </p:spTree>
    <p:extLst>
      <p:ext uri="{BB962C8B-B14F-4D97-AF65-F5344CB8AC3E}">
        <p14:creationId xmlns:p14="http://schemas.microsoft.com/office/powerpoint/2010/main" val="3764799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7281D08-B617-4BF5-AC1F-60B4C7B9B509}"/>
              </a:ext>
            </a:extLst>
          </p:cNvPr>
          <p:cNvSpPr>
            <a:spLocks noGrp="1"/>
          </p:cNvSpPr>
          <p:nvPr>
            <p:ph type="title"/>
          </p:nvPr>
        </p:nvSpPr>
        <p:spPr/>
        <p:txBody>
          <a:bodyPr/>
          <a:lstStyle/>
          <a:p>
            <a:r>
              <a:rPr lang="en-CA" dirty="0">
                <a:latin typeface="Arial" panose="020B0604020202020204" pitchFamily="34" charset="0"/>
                <a:cs typeface="Arial" panose="020B0604020202020204" pitchFamily="34" charset="0"/>
              </a:rPr>
              <a:t>Results of Proposed Modifications</a:t>
            </a:r>
            <a:endParaRPr lang="en-US" dirty="0">
              <a:latin typeface="Arial" panose="020B0604020202020204" pitchFamily="34" charset="0"/>
              <a:cs typeface="Arial" panose="020B0604020202020204" pitchFamily="34" charset="0"/>
            </a:endParaRPr>
          </a:p>
        </p:txBody>
      </p:sp>
      <p:sp>
        <p:nvSpPr>
          <p:cNvPr id="5" name="Content Placeholder 4">
            <a:extLst>
              <a:ext uri="{FF2B5EF4-FFF2-40B4-BE49-F238E27FC236}">
                <a16:creationId xmlns:a16="http://schemas.microsoft.com/office/drawing/2014/main" id="{35A725D1-AB64-4D35-94A6-B4351796463E}"/>
              </a:ext>
            </a:extLst>
          </p:cNvPr>
          <p:cNvSpPr>
            <a:spLocks noGrp="1"/>
          </p:cNvSpPr>
          <p:nvPr>
            <p:ph idx="1"/>
          </p:nvPr>
        </p:nvSpPr>
        <p:spPr/>
        <p:txBody>
          <a:bodyPr>
            <a:normAutofit/>
          </a:bodyPr>
          <a:lstStyle/>
          <a:p>
            <a:pPr lvl="0" hangingPunct="0"/>
            <a:r>
              <a:rPr lang="en-US" dirty="0"/>
              <a:t>Anchor: VTM-6.0 </a:t>
            </a:r>
          </a:p>
          <a:p>
            <a:pPr hangingPunct="0"/>
            <a:r>
              <a:rPr lang="en-US" dirty="0"/>
              <a:t>Test4 : Anchor + </a:t>
            </a:r>
            <a:r>
              <a:rPr lang="en-CA" dirty="0"/>
              <a:t>proposed modifications (Test1+Test2+</a:t>
            </a:r>
            <a:r>
              <a:rPr lang="en-US" altLang="zh-TW" dirty="0"/>
              <a:t>Test3</a:t>
            </a:r>
            <a:r>
              <a:rPr lang="en-CA" dirty="0"/>
              <a:t>)</a:t>
            </a:r>
          </a:p>
          <a:p>
            <a:pPr lvl="0" hangingPunct="0"/>
            <a:endParaRPr lang="en-US" dirty="0"/>
          </a:p>
          <a:p>
            <a:endParaRPr lang="en-CA"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graphicFrame>
        <p:nvGraphicFramePr>
          <p:cNvPr id="6" name="表格 5">
            <a:extLst>
              <a:ext uri="{FF2B5EF4-FFF2-40B4-BE49-F238E27FC236}">
                <a16:creationId xmlns:a16="http://schemas.microsoft.com/office/drawing/2014/main" id="{C153C93B-AA24-4D28-B5DD-6DE18ABAEA0E}"/>
              </a:ext>
            </a:extLst>
          </p:cNvPr>
          <p:cNvGraphicFramePr>
            <a:graphicFrameLocks noGrp="1"/>
          </p:cNvGraphicFramePr>
          <p:nvPr>
            <p:extLst>
              <p:ext uri="{D42A27DB-BD31-4B8C-83A1-F6EECF244321}">
                <p14:modId xmlns:p14="http://schemas.microsoft.com/office/powerpoint/2010/main" val="23364866"/>
              </p:ext>
            </p:extLst>
          </p:nvPr>
        </p:nvGraphicFramePr>
        <p:xfrm>
          <a:off x="211663" y="3429000"/>
          <a:ext cx="4039234" cy="2438400"/>
        </p:xfrm>
        <a:graphic>
          <a:graphicData uri="http://schemas.openxmlformats.org/drawingml/2006/table">
            <a:tbl>
              <a:tblPr firstRow="1" firstCol="1" bandRow="1"/>
              <a:tblGrid>
                <a:gridCol w="776576">
                  <a:extLst>
                    <a:ext uri="{9D8B030D-6E8A-4147-A177-3AD203B41FA5}">
                      <a16:colId xmlns:a16="http://schemas.microsoft.com/office/drawing/2014/main" val="2092389935"/>
                    </a:ext>
                  </a:extLst>
                </a:gridCol>
                <a:gridCol w="719628">
                  <a:extLst>
                    <a:ext uri="{9D8B030D-6E8A-4147-A177-3AD203B41FA5}">
                      <a16:colId xmlns:a16="http://schemas.microsoft.com/office/drawing/2014/main" val="3562466282"/>
                    </a:ext>
                  </a:extLst>
                </a:gridCol>
                <a:gridCol w="719628">
                  <a:extLst>
                    <a:ext uri="{9D8B030D-6E8A-4147-A177-3AD203B41FA5}">
                      <a16:colId xmlns:a16="http://schemas.microsoft.com/office/drawing/2014/main" val="4241656193"/>
                    </a:ext>
                  </a:extLst>
                </a:gridCol>
                <a:gridCol w="719628">
                  <a:extLst>
                    <a:ext uri="{9D8B030D-6E8A-4147-A177-3AD203B41FA5}">
                      <a16:colId xmlns:a16="http://schemas.microsoft.com/office/drawing/2014/main" val="332113189"/>
                    </a:ext>
                  </a:extLst>
                </a:gridCol>
                <a:gridCol w="551887">
                  <a:extLst>
                    <a:ext uri="{9D8B030D-6E8A-4147-A177-3AD203B41FA5}">
                      <a16:colId xmlns:a16="http://schemas.microsoft.com/office/drawing/2014/main" val="2595839999"/>
                    </a:ext>
                  </a:extLst>
                </a:gridCol>
                <a:gridCol w="551887">
                  <a:extLst>
                    <a:ext uri="{9D8B030D-6E8A-4147-A177-3AD203B41FA5}">
                      <a16:colId xmlns:a16="http://schemas.microsoft.com/office/drawing/2014/main" val="1019260337"/>
                    </a:ext>
                  </a:extLst>
                </a:gridCol>
              </a:tblGrid>
              <a:tr h="161925">
                <a:tc>
                  <a:txBody>
                    <a:bodyPr/>
                    <a:lstStyle/>
                    <a:p>
                      <a:endParaRPr lang="zh-TW" sz="1600">
                        <a:effectLst/>
                        <a:latin typeface="Times New Roman" panose="02020603050405020304" pitchFamily="18" charset="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a:spcAft>
                          <a:spcPts val="0"/>
                        </a:spcAft>
                      </a:pPr>
                      <a:r>
                        <a:rPr lang="en-US" sz="1400" b="1">
                          <a:effectLst/>
                          <a:latin typeface="Arial" panose="020B0604020202020204" pitchFamily="34" charset="0"/>
                          <a:ea typeface="PMingLiU" panose="02020500000000000000" pitchFamily="18" charset="-120"/>
                          <a:cs typeface="宋体" panose="02010600030101010101" pitchFamily="2" charset="-122"/>
                        </a:rPr>
                        <a:t>All Intra Main10 </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100621668"/>
                  </a:ext>
                </a:extLst>
              </a:tr>
              <a:tr h="161925">
                <a:tc>
                  <a:txBody>
                    <a:bodyPr/>
                    <a:lstStyle/>
                    <a:p>
                      <a:endParaRPr lang="zh-TW" sz="1600">
                        <a:effectLst/>
                        <a:latin typeface="Times New Roman" panose="02020603050405020304" pitchFamily="18" charset="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a:spcAft>
                          <a:spcPts val="0"/>
                        </a:spcAft>
                      </a:pPr>
                      <a:r>
                        <a:rPr lang="en-US" sz="1400" b="1" dirty="0">
                          <a:effectLst/>
                          <a:latin typeface="Arial" panose="020B0604020202020204" pitchFamily="34" charset="0"/>
                          <a:ea typeface="PMingLiU" panose="02020500000000000000" pitchFamily="18" charset="-120"/>
                          <a:cs typeface="宋体" panose="02010600030101010101" pitchFamily="2" charset="-122"/>
                        </a:rPr>
                        <a:t>Over VTM6.0</a:t>
                      </a:r>
                      <a:endParaRPr lang="zh-TW" sz="2400" dirty="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506100404"/>
                  </a:ext>
                </a:extLst>
              </a:tr>
              <a:tr h="161925">
                <a:tc>
                  <a:txBody>
                    <a:bodyPr/>
                    <a:lstStyle/>
                    <a:p>
                      <a:endParaRPr lang="zh-TW" sz="1600">
                        <a:effectLst/>
                        <a:latin typeface="Times New Roman" panose="02020603050405020304" pitchFamily="18" charset="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Y</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U</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V</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EncT</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DecT</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03724238"/>
                  </a:ext>
                </a:extLst>
              </a:tr>
              <a:tr h="161925">
                <a:tc>
                  <a:txBody>
                    <a:bodyPr/>
                    <a:lstStyle/>
                    <a:p>
                      <a:pPr algn="ctr">
                        <a:spcAft>
                          <a:spcPts val="0"/>
                        </a:spcAft>
                      </a:pPr>
                      <a:r>
                        <a:rPr lang="en-US" sz="1400" dirty="0">
                          <a:effectLst/>
                          <a:latin typeface="Arial" panose="020B0604020202020204" pitchFamily="34" charset="0"/>
                          <a:ea typeface="PMingLiU" panose="02020500000000000000" pitchFamily="18" charset="-120"/>
                          <a:cs typeface="宋体" panose="02010600030101010101" pitchFamily="2" charset="-122"/>
                        </a:rPr>
                        <a:t>Class A1</a:t>
                      </a:r>
                      <a:endParaRPr lang="zh-TW" sz="2400" dirty="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0.15%</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0.13%</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98%</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100%</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675086253"/>
                  </a:ext>
                </a:extLst>
              </a:tr>
              <a:tr h="161925">
                <a:tc>
                  <a:txBody>
                    <a:bodyPr/>
                    <a:lstStyle/>
                    <a:p>
                      <a:pPr algn="ctr">
                        <a:spcAft>
                          <a:spcPts val="0"/>
                        </a:spcAft>
                      </a:pPr>
                      <a:r>
                        <a:rPr lang="en-US" sz="1400" dirty="0">
                          <a:effectLst/>
                          <a:latin typeface="Arial" panose="020B0604020202020204" pitchFamily="34" charset="0"/>
                          <a:ea typeface="PMingLiU" panose="02020500000000000000" pitchFamily="18" charset="-120"/>
                          <a:cs typeface="宋体" panose="02010600030101010101" pitchFamily="2" charset="-122"/>
                        </a:rPr>
                        <a:t>Class A2</a:t>
                      </a:r>
                      <a:endParaRPr lang="zh-TW" sz="2400" dirty="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-0.03%</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0.17%</a:t>
                      </a:r>
                    </a:p>
                  </a:txBody>
                  <a:tcPr marL="6350" marR="6350" marT="6350" marB="0" anchor="ctr">
                    <a:lnL>
                      <a:noFill/>
                    </a:lnL>
                    <a:lnR>
                      <a:noFill/>
                    </a:lnR>
                    <a:lnT>
                      <a:noFill/>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0.19%</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96%</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102%</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444188507"/>
                  </a:ext>
                </a:extLst>
              </a:tr>
              <a:tr h="161925">
                <a:tc>
                  <a:txBody>
                    <a:bodyPr/>
                    <a:lstStyle/>
                    <a:p>
                      <a:pPr algn="ctr">
                        <a:spcAft>
                          <a:spcPts val="0"/>
                        </a:spcAft>
                      </a:pPr>
                      <a:r>
                        <a:rPr lang="en-US" sz="1400" dirty="0">
                          <a:effectLst/>
                          <a:latin typeface="Arial" panose="020B0604020202020204" pitchFamily="34" charset="0"/>
                          <a:ea typeface="PMingLiU" panose="02020500000000000000" pitchFamily="18" charset="-120"/>
                          <a:cs typeface="宋体" panose="02010600030101010101" pitchFamily="2" charset="-122"/>
                        </a:rPr>
                        <a:t>Class B</a:t>
                      </a:r>
                      <a:endParaRPr lang="zh-TW" sz="2400" dirty="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0.18%</a:t>
                      </a:r>
                    </a:p>
                  </a:txBody>
                  <a:tcPr marL="6350" marR="6350" marT="6350" marB="0" anchor="ctr">
                    <a:lnL>
                      <a:noFill/>
                    </a:lnL>
                    <a:lnR>
                      <a:noFill/>
                    </a:lnR>
                    <a:lnT>
                      <a:noFill/>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103%</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100%</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787556188"/>
                  </a:ext>
                </a:extLst>
              </a:tr>
              <a:tr h="161925">
                <a:tc>
                  <a:txBody>
                    <a:bodyPr/>
                    <a:lstStyle/>
                    <a:p>
                      <a:pPr algn="ctr">
                        <a:spcAft>
                          <a:spcPts val="0"/>
                        </a:spcAft>
                      </a:pPr>
                      <a:r>
                        <a:rPr lang="en-US" sz="1400" dirty="0">
                          <a:effectLst/>
                          <a:latin typeface="Arial" panose="020B0604020202020204" pitchFamily="34" charset="0"/>
                          <a:ea typeface="PMingLiU" panose="02020500000000000000" pitchFamily="18" charset="-120"/>
                          <a:cs typeface="宋体" panose="02010600030101010101" pitchFamily="2" charset="-122"/>
                        </a:rPr>
                        <a:t>Class C</a:t>
                      </a:r>
                      <a:endParaRPr lang="zh-TW" sz="2400" dirty="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ctr">
                    <a:lnL>
                      <a:noFill/>
                    </a:lnL>
                    <a:lnR>
                      <a:noFill/>
                    </a:lnR>
                    <a:lnT>
                      <a:noFill/>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0.18%</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100%</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93%</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042499488"/>
                  </a:ext>
                </a:extLst>
              </a:tr>
              <a:tr h="161925">
                <a:tc>
                  <a:txBody>
                    <a:bodyPr/>
                    <a:lstStyle/>
                    <a:p>
                      <a:pPr algn="ctr">
                        <a:spcAft>
                          <a:spcPts val="0"/>
                        </a:spcAft>
                      </a:pPr>
                      <a:r>
                        <a:rPr lang="en-US" sz="1400" dirty="0">
                          <a:effectLst/>
                          <a:latin typeface="Arial" panose="020B0604020202020204" pitchFamily="34" charset="0"/>
                          <a:ea typeface="PMingLiU" panose="02020500000000000000" pitchFamily="18" charset="-120"/>
                          <a:cs typeface="宋体" panose="02010600030101010101" pitchFamily="2" charset="-122"/>
                        </a:rPr>
                        <a:t>Class E</a:t>
                      </a:r>
                      <a:endParaRPr lang="zh-TW" sz="2400" dirty="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0.11%</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0.09%</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101%</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103%</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7998909"/>
                  </a:ext>
                </a:extLst>
              </a:tr>
              <a:tr h="161925">
                <a:tc>
                  <a:txBody>
                    <a:bodyPr/>
                    <a:lstStyle/>
                    <a:p>
                      <a:pPr algn="ctr">
                        <a:spcAft>
                          <a:spcPts val="0"/>
                        </a:spcAft>
                      </a:pPr>
                      <a:r>
                        <a:rPr lang="en-US" sz="1400" b="1" dirty="0">
                          <a:effectLst/>
                          <a:latin typeface="Arial" panose="020B0604020202020204" pitchFamily="34" charset="0"/>
                          <a:ea typeface="PMingLiU" panose="02020500000000000000" pitchFamily="18" charset="-120"/>
                          <a:cs typeface="宋体" panose="02010600030101010101" pitchFamily="2" charset="-122"/>
                        </a:rPr>
                        <a:t>Overall </a:t>
                      </a:r>
                      <a:endParaRPr lang="zh-TW" sz="2400" dirty="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TW" sz="1200" b="0" i="0" u="none" strike="noStrike" dirty="0">
                          <a:solidFill>
                            <a:srgbClr val="000000"/>
                          </a:solidFill>
                          <a:effectLst/>
                          <a:latin typeface="Arial" panose="020B0604020202020204" pitchFamily="34" charset="0"/>
                          <a:ea typeface="宋体" panose="02010600030101010101" pitchFamily="2" charset="-122"/>
                        </a:rPr>
                        <a:t>0.00%</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TW" sz="1200" b="0" i="0" u="none" strike="noStrike" dirty="0">
                          <a:solidFill>
                            <a:srgbClr val="000000"/>
                          </a:solidFill>
                          <a:effectLst/>
                          <a:latin typeface="Arial" panose="020B0604020202020204" pitchFamily="34" charset="0"/>
                          <a:ea typeface="宋体" panose="02010600030101010101" pitchFamily="2" charset="-122"/>
                        </a:rPr>
                        <a:t>0.12%</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TW" sz="1200" b="0" i="0" u="none" strike="noStrike" dirty="0">
                          <a:solidFill>
                            <a:srgbClr val="000000"/>
                          </a:solidFill>
                          <a:effectLst/>
                          <a:latin typeface="Arial" panose="020B0604020202020204" pitchFamily="34" charset="0"/>
                          <a:ea typeface="宋体" panose="02010600030101010101" pitchFamily="2" charset="-122"/>
                        </a:rPr>
                        <a:t>0.10%</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100%</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99%</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37869897"/>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D</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101%</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105%</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216729459"/>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F </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0.11%</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0.06%</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100%</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TW" sz="1200" b="0" i="0" u="none" strike="noStrike" dirty="0">
                          <a:solidFill>
                            <a:srgbClr val="000000"/>
                          </a:solidFill>
                          <a:effectLst/>
                          <a:latin typeface="Arial" panose="020B0604020202020204" pitchFamily="34" charset="0"/>
                          <a:ea typeface="宋体" panose="02010600030101010101" pitchFamily="2" charset="-122"/>
                        </a:rPr>
                        <a:t>99%</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4586132"/>
                  </a:ext>
                </a:extLst>
              </a:tr>
            </a:tbl>
          </a:graphicData>
        </a:graphic>
      </p:graphicFrame>
      <p:graphicFrame>
        <p:nvGraphicFramePr>
          <p:cNvPr id="7" name="表格 6">
            <a:extLst>
              <a:ext uri="{FF2B5EF4-FFF2-40B4-BE49-F238E27FC236}">
                <a16:creationId xmlns:a16="http://schemas.microsoft.com/office/drawing/2014/main" id="{82471DB2-D6BE-4D1B-8D6F-23DA0363D83A}"/>
              </a:ext>
            </a:extLst>
          </p:cNvPr>
          <p:cNvGraphicFramePr>
            <a:graphicFrameLocks noGrp="1"/>
          </p:cNvGraphicFramePr>
          <p:nvPr>
            <p:extLst>
              <p:ext uri="{D42A27DB-BD31-4B8C-83A1-F6EECF244321}">
                <p14:modId xmlns:p14="http://schemas.microsoft.com/office/powerpoint/2010/main" val="957033967"/>
              </p:ext>
            </p:extLst>
          </p:nvPr>
        </p:nvGraphicFramePr>
        <p:xfrm>
          <a:off x="4353821" y="3429000"/>
          <a:ext cx="4039234" cy="2438400"/>
        </p:xfrm>
        <a:graphic>
          <a:graphicData uri="http://schemas.openxmlformats.org/drawingml/2006/table">
            <a:tbl>
              <a:tblPr firstRow="1" firstCol="1" bandRow="1"/>
              <a:tblGrid>
                <a:gridCol w="776676">
                  <a:extLst>
                    <a:ext uri="{9D8B030D-6E8A-4147-A177-3AD203B41FA5}">
                      <a16:colId xmlns:a16="http://schemas.microsoft.com/office/drawing/2014/main" val="573308921"/>
                    </a:ext>
                  </a:extLst>
                </a:gridCol>
                <a:gridCol w="704704">
                  <a:extLst>
                    <a:ext uri="{9D8B030D-6E8A-4147-A177-3AD203B41FA5}">
                      <a16:colId xmlns:a16="http://schemas.microsoft.com/office/drawing/2014/main" val="246375589"/>
                    </a:ext>
                  </a:extLst>
                </a:gridCol>
                <a:gridCol w="703669">
                  <a:extLst>
                    <a:ext uri="{9D8B030D-6E8A-4147-A177-3AD203B41FA5}">
                      <a16:colId xmlns:a16="http://schemas.microsoft.com/office/drawing/2014/main" val="1676068905"/>
                    </a:ext>
                  </a:extLst>
                </a:gridCol>
                <a:gridCol w="703669">
                  <a:extLst>
                    <a:ext uri="{9D8B030D-6E8A-4147-A177-3AD203B41FA5}">
                      <a16:colId xmlns:a16="http://schemas.microsoft.com/office/drawing/2014/main" val="704871917"/>
                    </a:ext>
                  </a:extLst>
                </a:gridCol>
                <a:gridCol w="575258">
                  <a:extLst>
                    <a:ext uri="{9D8B030D-6E8A-4147-A177-3AD203B41FA5}">
                      <a16:colId xmlns:a16="http://schemas.microsoft.com/office/drawing/2014/main" val="2782535103"/>
                    </a:ext>
                  </a:extLst>
                </a:gridCol>
                <a:gridCol w="575258">
                  <a:extLst>
                    <a:ext uri="{9D8B030D-6E8A-4147-A177-3AD203B41FA5}">
                      <a16:colId xmlns:a16="http://schemas.microsoft.com/office/drawing/2014/main" val="1318138633"/>
                    </a:ext>
                  </a:extLst>
                </a:gridCol>
              </a:tblGrid>
              <a:tr h="111125">
                <a:tc>
                  <a:txBody>
                    <a:bodyPr/>
                    <a:lstStyle/>
                    <a:p>
                      <a:endParaRPr lang="zh-TW" sz="1600">
                        <a:effectLst/>
                        <a:latin typeface="Times New Roman" panose="02020603050405020304" pitchFamily="18" charset="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a:spcAft>
                          <a:spcPts val="0"/>
                        </a:spcAft>
                      </a:pPr>
                      <a:r>
                        <a:rPr lang="en-US" sz="1400" b="1">
                          <a:effectLst/>
                          <a:latin typeface="Arial" panose="020B0604020202020204" pitchFamily="34" charset="0"/>
                          <a:ea typeface="PMingLiU" panose="02020500000000000000" pitchFamily="18" charset="-120"/>
                          <a:cs typeface="宋体" panose="02010600030101010101" pitchFamily="2" charset="-122"/>
                        </a:rPr>
                        <a:t>Random Access Main 10</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557393472"/>
                  </a:ext>
                </a:extLst>
              </a:tr>
              <a:tr h="161925">
                <a:tc>
                  <a:txBody>
                    <a:bodyPr/>
                    <a:lstStyle/>
                    <a:p>
                      <a:endParaRPr lang="zh-TW" sz="1600">
                        <a:effectLst/>
                        <a:latin typeface="Times New Roman" panose="02020603050405020304" pitchFamily="18" charset="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a:spcAft>
                          <a:spcPts val="0"/>
                        </a:spcAft>
                      </a:pPr>
                      <a:r>
                        <a:rPr lang="en-US" sz="1400" b="1" dirty="0">
                          <a:effectLst/>
                          <a:latin typeface="Arial" panose="020B0604020202020204" pitchFamily="34" charset="0"/>
                          <a:ea typeface="PMingLiU" panose="02020500000000000000" pitchFamily="18" charset="-120"/>
                          <a:cs typeface="宋体" panose="02010600030101010101" pitchFamily="2" charset="-122"/>
                        </a:rPr>
                        <a:t>Over VTM6.0</a:t>
                      </a:r>
                      <a:endParaRPr lang="zh-TW" sz="2400" dirty="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4017528607"/>
                  </a:ext>
                </a:extLst>
              </a:tr>
              <a:tr h="161925">
                <a:tc>
                  <a:txBody>
                    <a:bodyPr/>
                    <a:lstStyle/>
                    <a:p>
                      <a:endParaRPr lang="zh-TW" sz="1600">
                        <a:effectLst/>
                        <a:latin typeface="Times New Roman" panose="02020603050405020304" pitchFamily="18" charset="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Y</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U</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V</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EncT</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DecT</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031635"/>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A1</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0.04%</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0.05%</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98%</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96%</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87578407"/>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A2</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0.06%</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0.17%</a:t>
                      </a:r>
                    </a:p>
                  </a:txBody>
                  <a:tcPr marL="6350" marR="6350" marT="6350" marB="0" anchor="ctr">
                    <a:lnL>
                      <a:noFill/>
                    </a:lnL>
                    <a:lnR>
                      <a:noFill/>
                    </a:lnR>
                    <a:lnT>
                      <a:noFill/>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0.16%</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98%</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96%</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014775506"/>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B</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0.04%</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0.19%</a:t>
                      </a:r>
                    </a:p>
                  </a:txBody>
                  <a:tcPr marL="6350" marR="6350" marT="6350" marB="0" anchor="ctr">
                    <a:lnL>
                      <a:noFill/>
                    </a:lnL>
                    <a:lnR>
                      <a:noFill/>
                    </a:lnR>
                    <a:lnT>
                      <a:noFill/>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0.00%</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102%</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95%</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683753607"/>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C</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-0.06%</a:t>
                      </a:r>
                    </a:p>
                  </a:txBody>
                  <a:tcPr marL="6350" marR="6350" marT="6350" marB="0" anchor="ctr">
                    <a:lnL>
                      <a:noFill/>
                    </a:lnL>
                    <a:lnR>
                      <a:noFill/>
                    </a:lnR>
                    <a:lnT>
                      <a:noFill/>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-0.09%</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111%</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102%</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46161508"/>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E</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zh-TW" altLang="en-US" sz="1200" b="0" i="0" u="none" strike="noStrike">
                          <a:solidFill>
                            <a:srgbClr val="000000"/>
                          </a:solidFill>
                          <a:effectLst/>
                          <a:latin typeface="Arial" panose="020B0604020202020204" pitchFamily="34" charset="0"/>
                          <a:ea typeface="宋体" panose="02010600030101010101" pitchFamily="2" charset="-122"/>
                        </a:rPr>
                        <a:t>　</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zh-TW" altLang="en-US" sz="1200" b="0" i="0" u="none" strike="noStrike">
                        <a:solidFill>
                          <a:srgbClr val="000000"/>
                        </a:solidFill>
                        <a:effectLst/>
                        <a:latin typeface="Arial" panose="020B0604020202020204" pitchFamily="34" charset="0"/>
                        <a:ea typeface="宋体" panose="02010600030101010101" pitchFamily="2" charset="-122"/>
                      </a:endParaRP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zh-TW" altLang="en-US" sz="1200" b="0" i="0" u="none" strike="noStrike">
                          <a:solidFill>
                            <a:srgbClr val="000000"/>
                          </a:solidFill>
                          <a:effectLst/>
                          <a:latin typeface="Arial" panose="020B0604020202020204" pitchFamily="34" charset="0"/>
                          <a:ea typeface="宋体" panose="02010600030101010101" pitchFamily="2" charset="-122"/>
                        </a:rPr>
                        <a:t>　</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zh-TW" altLang="en-US" sz="1200" b="0" i="0" u="none" strike="noStrike">
                          <a:solidFill>
                            <a:srgbClr val="000000"/>
                          </a:solidFill>
                          <a:effectLst/>
                          <a:latin typeface="Arial" panose="020B0604020202020204" pitchFamily="34" charset="0"/>
                          <a:ea typeface="宋体" panose="02010600030101010101" pitchFamily="2" charset="-122"/>
                        </a:rPr>
                        <a:t>　</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zh-TW" altLang="en-US" sz="1200" b="0" i="0" u="none" strike="noStrike">
                          <a:solidFill>
                            <a:srgbClr val="000000"/>
                          </a:solidFill>
                          <a:effectLst/>
                          <a:latin typeface="Arial" panose="020B0604020202020204" pitchFamily="34" charset="0"/>
                          <a:ea typeface="宋体" panose="02010600030101010101" pitchFamily="2" charset="-122"/>
                        </a:rPr>
                        <a:t>　</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96195950"/>
                  </a:ext>
                </a:extLst>
              </a:tr>
              <a:tr h="161925">
                <a:tc>
                  <a:txBody>
                    <a:bodyPr/>
                    <a:lstStyle/>
                    <a:p>
                      <a:pPr algn="ctr">
                        <a:spcAft>
                          <a:spcPts val="0"/>
                        </a:spcAft>
                      </a:pPr>
                      <a:r>
                        <a:rPr lang="en-US" sz="1400" b="1">
                          <a:effectLst/>
                          <a:latin typeface="Arial" panose="020B0604020202020204" pitchFamily="34" charset="0"/>
                          <a:ea typeface="PMingLiU" panose="02020500000000000000" pitchFamily="18" charset="-120"/>
                          <a:cs typeface="宋体" panose="02010600030101010101" pitchFamily="2" charset="-122"/>
                        </a:rPr>
                        <a:t>Overall</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0.04%</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0.08%</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102%</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97%</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95864035"/>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D</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-0.07%</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-0.09%</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-0.20%</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103%</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97%</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478336587"/>
                  </a:ext>
                </a:extLst>
              </a:tr>
              <a:tr h="161925">
                <a:tc>
                  <a:txBody>
                    <a:bodyPr/>
                    <a:lstStyle/>
                    <a:p>
                      <a:pPr algn="ctr">
                        <a:spcAft>
                          <a:spcPts val="0"/>
                        </a:spcAft>
                      </a:pPr>
                      <a:r>
                        <a:rPr lang="en-US" sz="1400">
                          <a:effectLst/>
                          <a:latin typeface="Arial" panose="020B0604020202020204" pitchFamily="34" charset="0"/>
                          <a:ea typeface="PMingLiU" panose="02020500000000000000" pitchFamily="18" charset="-120"/>
                          <a:cs typeface="宋体" panose="02010600030101010101" pitchFamily="2" charset="-122"/>
                        </a:rPr>
                        <a:t>Class F </a:t>
                      </a:r>
                      <a:endParaRPr lang="zh-TW" sz="2400">
                        <a:effectLst/>
                        <a:latin typeface="PMingLiU" panose="02020500000000000000" pitchFamily="18" charset="-120"/>
                        <a:ea typeface="PMingLiU" panose="02020500000000000000" pitchFamily="18" charset="-120"/>
                        <a:cs typeface="宋体" panose="02010600030101010101" pitchFamily="2" charset="-122"/>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0.11%</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TW" sz="1200" b="0" i="0" u="none" strike="noStrike">
                          <a:solidFill>
                            <a:srgbClr val="000000"/>
                          </a:solidFill>
                          <a:effectLst/>
                          <a:latin typeface="Arial" panose="020B0604020202020204" pitchFamily="34" charset="0"/>
                          <a:ea typeface="宋体" panose="02010600030101010101" pitchFamily="2" charset="-122"/>
                        </a:rPr>
                        <a:t>104%</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TW" sz="1200" b="0" i="0" u="none" strike="noStrike" dirty="0">
                          <a:solidFill>
                            <a:srgbClr val="000000"/>
                          </a:solidFill>
                          <a:effectLst/>
                          <a:latin typeface="Arial" panose="020B0604020202020204" pitchFamily="34" charset="0"/>
                          <a:ea typeface="宋体" panose="02010600030101010101" pitchFamily="2" charset="-122"/>
                        </a:rPr>
                        <a:t>98%</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78218948"/>
                  </a:ext>
                </a:extLst>
              </a:tr>
            </a:tbl>
          </a:graphicData>
        </a:graphic>
      </p:graphicFrame>
      <p:graphicFrame>
        <p:nvGraphicFramePr>
          <p:cNvPr id="3" name="表格 2">
            <a:extLst>
              <a:ext uri="{FF2B5EF4-FFF2-40B4-BE49-F238E27FC236}">
                <a16:creationId xmlns:a16="http://schemas.microsoft.com/office/drawing/2014/main" id="{BDB54605-3CB0-451A-8A11-04706EE24205}"/>
              </a:ext>
            </a:extLst>
          </p:cNvPr>
          <p:cNvGraphicFramePr>
            <a:graphicFrameLocks noGrp="1"/>
          </p:cNvGraphicFramePr>
          <p:nvPr>
            <p:extLst>
              <p:ext uri="{D42A27DB-BD31-4B8C-83A1-F6EECF244321}">
                <p14:modId xmlns:p14="http://schemas.microsoft.com/office/powerpoint/2010/main" val="1936450336"/>
              </p:ext>
            </p:extLst>
          </p:nvPr>
        </p:nvGraphicFramePr>
        <p:xfrm>
          <a:off x="8495979" y="3429000"/>
          <a:ext cx="3636752" cy="2438403"/>
        </p:xfrm>
        <a:graphic>
          <a:graphicData uri="http://schemas.openxmlformats.org/drawingml/2006/table">
            <a:tbl>
              <a:tblPr firstRow="1" firstCol="1" bandRow="1"/>
              <a:tblGrid>
                <a:gridCol w="826409">
                  <a:extLst>
                    <a:ext uri="{9D8B030D-6E8A-4147-A177-3AD203B41FA5}">
                      <a16:colId xmlns:a16="http://schemas.microsoft.com/office/drawing/2014/main" val="3918400096"/>
                    </a:ext>
                  </a:extLst>
                </a:gridCol>
                <a:gridCol w="539921">
                  <a:extLst>
                    <a:ext uri="{9D8B030D-6E8A-4147-A177-3AD203B41FA5}">
                      <a16:colId xmlns:a16="http://schemas.microsoft.com/office/drawing/2014/main" val="1180683039"/>
                    </a:ext>
                  </a:extLst>
                </a:gridCol>
                <a:gridCol w="539921">
                  <a:extLst>
                    <a:ext uri="{9D8B030D-6E8A-4147-A177-3AD203B41FA5}">
                      <a16:colId xmlns:a16="http://schemas.microsoft.com/office/drawing/2014/main" val="3750433528"/>
                    </a:ext>
                  </a:extLst>
                </a:gridCol>
                <a:gridCol w="650659">
                  <a:extLst>
                    <a:ext uri="{9D8B030D-6E8A-4147-A177-3AD203B41FA5}">
                      <a16:colId xmlns:a16="http://schemas.microsoft.com/office/drawing/2014/main" val="1481110336"/>
                    </a:ext>
                  </a:extLst>
                </a:gridCol>
                <a:gridCol w="539921">
                  <a:extLst>
                    <a:ext uri="{9D8B030D-6E8A-4147-A177-3AD203B41FA5}">
                      <a16:colId xmlns:a16="http://schemas.microsoft.com/office/drawing/2014/main" val="2746765962"/>
                    </a:ext>
                  </a:extLst>
                </a:gridCol>
                <a:gridCol w="539921">
                  <a:extLst>
                    <a:ext uri="{9D8B030D-6E8A-4147-A177-3AD203B41FA5}">
                      <a16:colId xmlns:a16="http://schemas.microsoft.com/office/drawing/2014/main" val="1506880167"/>
                    </a:ext>
                  </a:extLst>
                </a:gridCol>
              </a:tblGrid>
              <a:tr h="221673">
                <a:tc>
                  <a:txBody>
                    <a:bodyPr/>
                    <a:lstStyle/>
                    <a:p>
                      <a:endParaRPr lang="zh-TW" sz="1200">
                        <a:effectLst/>
                        <a:latin typeface="Times New Roman" panose="02020603050405020304" pitchFamily="18" charset="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b="1" dirty="0">
                          <a:solidFill>
                            <a:srgbClr val="000000"/>
                          </a:solidFill>
                          <a:effectLst/>
                          <a:latin typeface="Arial" panose="020B0604020202020204" pitchFamily="34" charset="0"/>
                          <a:ea typeface="PMingLiU" panose="02020500000000000000" pitchFamily="18" charset="-120"/>
                        </a:rPr>
                        <a:t>Low delay B</a:t>
                      </a:r>
                      <a:endParaRPr lang="zh-TW" sz="1200" dirty="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4279147069"/>
                  </a:ext>
                </a:extLst>
              </a:tr>
              <a:tr h="221673">
                <a:tc>
                  <a:txBody>
                    <a:bodyPr/>
                    <a:lstStyle/>
                    <a:p>
                      <a:endParaRPr lang="zh-TW" sz="1200">
                        <a:effectLst/>
                        <a:latin typeface="Times New Roman" panose="02020603050405020304" pitchFamily="18" charset="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zh-TW" sz="1200" b="1" dirty="0">
                          <a:solidFill>
                            <a:srgbClr val="000000"/>
                          </a:solidFill>
                          <a:effectLst/>
                          <a:latin typeface="Arial" panose="020B0604020202020204" pitchFamily="34" charset="0"/>
                          <a:ea typeface="PMingLiU" panose="02020500000000000000" pitchFamily="18" charset="-120"/>
                          <a:cs typeface="Arial" panose="020B0604020202020204" pitchFamily="34" charset="0"/>
                        </a:rPr>
                        <a:t>　　</a:t>
                      </a:r>
                      <a:r>
                        <a:rPr lang="en-US" sz="1200" b="1" dirty="0">
                          <a:solidFill>
                            <a:srgbClr val="000000"/>
                          </a:solidFill>
                          <a:effectLst/>
                          <a:latin typeface="Arial" panose="020B0604020202020204" pitchFamily="34" charset="0"/>
                          <a:ea typeface="PMingLiU" panose="02020500000000000000" pitchFamily="18" charset="-120"/>
                        </a:rPr>
                        <a:t>Over VTM-5.0</a:t>
                      </a:r>
                      <a:endParaRPr lang="zh-TW" sz="1200" dirty="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611854816"/>
                  </a:ext>
                </a:extLst>
              </a:tr>
              <a:tr h="221673">
                <a:tc>
                  <a:txBody>
                    <a:bodyPr/>
                    <a:lstStyle/>
                    <a:p>
                      <a:endParaRPr lang="zh-TW" sz="1200">
                        <a:effectLst/>
                        <a:latin typeface="Times New Roman" panose="02020603050405020304" pitchFamily="18" charset="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Y</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dirty="0">
                          <a:solidFill>
                            <a:srgbClr val="000000"/>
                          </a:solidFill>
                          <a:effectLst/>
                          <a:latin typeface="Arial" panose="020B0604020202020204" pitchFamily="34" charset="0"/>
                          <a:ea typeface="PMingLiU" panose="02020500000000000000" pitchFamily="18" charset="-120"/>
                        </a:rPr>
                        <a:t>U</a:t>
                      </a:r>
                      <a:endParaRPr lang="zh-TW" sz="1200" dirty="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V</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EncT</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DecT</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18157607"/>
                  </a:ext>
                </a:extLst>
              </a:tr>
              <a:tr h="221673">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Class A1</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宋体" panose="02010600030101010101" pitchFamily="2" charset="-122"/>
                          <a:ea typeface="PMingLiU" panose="02020500000000000000" pitchFamily="18" charset="-120"/>
                          <a:cs typeface="Arial" panose="020B0604020202020204" pitchFamily="34" charset="0"/>
                        </a:rPr>
                        <a:t>　</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dirty="0">
                          <a:solidFill>
                            <a:srgbClr val="000000"/>
                          </a:solidFill>
                          <a:effectLst/>
                          <a:latin typeface="宋体" panose="02010600030101010101" pitchFamily="2" charset="-122"/>
                          <a:ea typeface="PMingLiU" panose="02020500000000000000" pitchFamily="18" charset="-120"/>
                          <a:cs typeface="Arial" panose="020B0604020202020204" pitchFamily="34" charset="0"/>
                        </a:rPr>
                        <a:t>　</a:t>
                      </a:r>
                      <a:endParaRPr lang="zh-TW" sz="1200" dirty="0">
                        <a:effectLst/>
                        <a:latin typeface="Times New Roman" panose="02020603050405020304" pitchFamily="18" charset="0"/>
                        <a:ea typeface="PMingLiU" panose="02020500000000000000" pitchFamily="18" charset="-120"/>
                      </a:endParaRPr>
                    </a:p>
                  </a:txBody>
                  <a:tcPr marL="17780" marR="177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dirty="0">
                          <a:solidFill>
                            <a:srgbClr val="000000"/>
                          </a:solidFill>
                          <a:effectLst/>
                          <a:latin typeface="宋体" panose="02010600030101010101" pitchFamily="2" charset="-122"/>
                          <a:ea typeface="PMingLiU" panose="02020500000000000000" pitchFamily="18" charset="-120"/>
                          <a:cs typeface="Arial" panose="020B0604020202020204" pitchFamily="34" charset="0"/>
                        </a:rPr>
                        <a:t>　</a:t>
                      </a:r>
                      <a:endParaRPr lang="zh-TW" sz="1200" dirty="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宋体" panose="02010600030101010101" pitchFamily="2" charset="-122"/>
                          <a:ea typeface="PMingLiU" panose="02020500000000000000" pitchFamily="18" charset="-120"/>
                          <a:cs typeface="Arial" panose="020B0604020202020204" pitchFamily="34" charset="0"/>
                        </a:rPr>
                        <a:t>　</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宋体" panose="02010600030101010101" pitchFamily="2" charset="-122"/>
                          <a:ea typeface="PMingLiU" panose="02020500000000000000" pitchFamily="18" charset="-120"/>
                          <a:cs typeface="Arial" panose="020B0604020202020204" pitchFamily="34" charset="0"/>
                        </a:rPr>
                        <a:t>　</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178840695"/>
                  </a:ext>
                </a:extLst>
              </a:tr>
              <a:tr h="221673">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Class A2</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宋体" panose="02010600030101010101" pitchFamily="2" charset="-122"/>
                          <a:ea typeface="PMingLiU" panose="02020500000000000000" pitchFamily="18" charset="-120"/>
                          <a:cs typeface="Arial" panose="020B0604020202020204" pitchFamily="34" charset="0"/>
                        </a:rPr>
                        <a:t>　</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 </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宋体" panose="02010600030101010101" pitchFamily="2" charset="-122"/>
                          <a:ea typeface="PMingLiU" panose="02020500000000000000" pitchFamily="18" charset="-120"/>
                          <a:cs typeface="Arial" panose="020B0604020202020204" pitchFamily="34" charset="0"/>
                        </a:rPr>
                        <a:t>　</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宋体" panose="02010600030101010101" pitchFamily="2" charset="-122"/>
                          <a:ea typeface="PMingLiU" panose="02020500000000000000" pitchFamily="18" charset="-120"/>
                          <a:cs typeface="Arial" panose="020B0604020202020204" pitchFamily="34" charset="0"/>
                        </a:rPr>
                        <a:t>　</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宋体" panose="02010600030101010101" pitchFamily="2" charset="-122"/>
                          <a:ea typeface="PMingLiU" panose="02020500000000000000" pitchFamily="18" charset="-120"/>
                          <a:cs typeface="Arial" panose="020B0604020202020204" pitchFamily="34" charset="0"/>
                        </a:rPr>
                        <a:t>　</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9727995"/>
                  </a:ext>
                </a:extLst>
              </a:tr>
              <a:tr h="221673">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Class B</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0.05%</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0.18%</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0.15%</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100%</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104%</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722149199"/>
                  </a:ext>
                </a:extLst>
              </a:tr>
              <a:tr h="221673">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Class C</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0.00%</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0.11%</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-0.08%</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97%</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101%</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934693711"/>
                  </a:ext>
                </a:extLst>
              </a:tr>
              <a:tr h="221673">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Class E</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-0.07%</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0.75%</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-0.03%</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96%</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101%</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11467904"/>
                  </a:ext>
                </a:extLst>
              </a:tr>
              <a:tr h="221673">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b="1">
                          <a:solidFill>
                            <a:srgbClr val="000000"/>
                          </a:solidFill>
                          <a:effectLst/>
                          <a:latin typeface="Arial" panose="020B0604020202020204" pitchFamily="34" charset="0"/>
                          <a:ea typeface="PMingLiU" panose="02020500000000000000" pitchFamily="18" charset="-120"/>
                        </a:rPr>
                        <a:t>Overall</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0.00%</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0.30%</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0.03%</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98%</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102%</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18258507"/>
                  </a:ext>
                </a:extLst>
              </a:tr>
              <a:tr h="221673">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Class D</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0.62%</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0.42%</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103%</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宋体" panose="02010600030101010101" pitchFamily="2" charset="-122"/>
                        </a:rPr>
                        <a:t>100%</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035409373"/>
                  </a:ext>
                </a:extLst>
              </a:tr>
              <a:tr h="221673">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dirty="0">
                          <a:solidFill>
                            <a:srgbClr val="000000"/>
                          </a:solidFill>
                          <a:effectLst/>
                          <a:latin typeface="Arial" panose="020B0604020202020204" pitchFamily="34" charset="0"/>
                          <a:ea typeface="PMingLiU" panose="02020500000000000000" pitchFamily="18" charset="-120"/>
                        </a:rPr>
                        <a:t>Class F</a:t>
                      </a:r>
                      <a:endParaRPr lang="zh-TW" sz="1200" dirty="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dirty="0">
                          <a:solidFill>
                            <a:srgbClr val="000000"/>
                          </a:solidFill>
                          <a:effectLst/>
                          <a:latin typeface="Arial" panose="020B0604020202020204" pitchFamily="34" charset="0"/>
                          <a:ea typeface="宋体" panose="02010600030101010101" pitchFamily="2" charset="-122"/>
                        </a:rPr>
                        <a:t>-0.06%</a:t>
                      </a:r>
                      <a:endParaRPr lang="zh-TW" sz="1200" dirty="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dirty="0">
                          <a:solidFill>
                            <a:srgbClr val="000000"/>
                          </a:solidFill>
                          <a:effectLst/>
                          <a:latin typeface="Arial" panose="020B0604020202020204" pitchFamily="34" charset="0"/>
                          <a:ea typeface="宋体" panose="02010600030101010101" pitchFamily="2" charset="-122"/>
                        </a:rPr>
                        <a:t>0.21%</a:t>
                      </a:r>
                      <a:endParaRPr lang="zh-TW" sz="1200" dirty="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dirty="0">
                          <a:solidFill>
                            <a:srgbClr val="000000"/>
                          </a:solidFill>
                          <a:effectLst/>
                          <a:latin typeface="Arial" panose="020B0604020202020204" pitchFamily="34" charset="0"/>
                          <a:ea typeface="宋体" panose="02010600030101010101" pitchFamily="2" charset="-122"/>
                        </a:rPr>
                        <a:t>0.26%</a:t>
                      </a:r>
                      <a:endParaRPr lang="zh-TW" sz="1200" dirty="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dirty="0">
                          <a:solidFill>
                            <a:srgbClr val="000000"/>
                          </a:solidFill>
                          <a:effectLst/>
                          <a:latin typeface="Arial" panose="020B0604020202020204" pitchFamily="34" charset="0"/>
                          <a:ea typeface="宋体" panose="02010600030101010101" pitchFamily="2" charset="-122"/>
                        </a:rPr>
                        <a:t>101%</a:t>
                      </a:r>
                      <a:endParaRPr lang="zh-TW" sz="1200" dirty="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dirty="0">
                          <a:solidFill>
                            <a:srgbClr val="000000"/>
                          </a:solidFill>
                          <a:effectLst/>
                          <a:latin typeface="Arial" panose="020B0604020202020204" pitchFamily="34" charset="0"/>
                          <a:ea typeface="宋体" panose="02010600030101010101" pitchFamily="2" charset="-122"/>
                        </a:rPr>
                        <a:t>98%</a:t>
                      </a:r>
                      <a:endParaRPr lang="zh-TW" sz="1200" dirty="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31412185"/>
                  </a:ext>
                </a:extLst>
              </a:tr>
            </a:tbl>
          </a:graphicData>
        </a:graphic>
      </p:graphicFrame>
    </p:spTree>
    <p:extLst>
      <p:ext uri="{BB962C8B-B14F-4D97-AF65-F5344CB8AC3E}">
        <p14:creationId xmlns:p14="http://schemas.microsoft.com/office/powerpoint/2010/main" val="26699244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C16541-95E5-4ED8-A08F-0ED4C290097B}"/>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6F633FE5-E351-4475-ADB6-0D0B83060515}"/>
              </a:ext>
            </a:extLst>
          </p:cNvPr>
          <p:cNvSpPr>
            <a:spLocks noGrp="1"/>
          </p:cNvSpPr>
          <p:nvPr>
            <p:ph idx="1"/>
          </p:nvPr>
        </p:nvSpPr>
        <p:spPr/>
        <p:txBody>
          <a:bodyPr/>
          <a:lstStyle/>
          <a:p>
            <a:pPr hangingPunct="0"/>
            <a:r>
              <a:rPr lang="en-US" altLang="zh-TW" dirty="0"/>
              <a:t>The tests reduce line buffer without major penalty in terms of coding efficiency</a:t>
            </a:r>
            <a:endParaRPr lang="en-CA" altLang="zh-TW" dirty="0"/>
          </a:p>
          <a:p>
            <a:pPr hangingPunct="0"/>
            <a:r>
              <a:rPr lang="en-CA" dirty="0"/>
              <a:t>It is recommended to consider adoption of the proposed</a:t>
            </a:r>
            <a:r>
              <a:rPr lang="zh-TW" altLang="en-US" dirty="0"/>
              <a:t> </a:t>
            </a:r>
            <a:r>
              <a:rPr lang="en-CA" altLang="zh-TW" dirty="0"/>
              <a:t>method</a:t>
            </a:r>
            <a:r>
              <a:rPr lang="en-CA" dirty="0"/>
              <a:t> into </a:t>
            </a:r>
            <a:r>
              <a:rPr lang="en-CA" altLang="zh-TW" dirty="0"/>
              <a:t>VVC</a:t>
            </a:r>
            <a:endParaRPr lang="en-US" dirty="0"/>
          </a:p>
        </p:txBody>
      </p:sp>
    </p:spTree>
    <p:extLst>
      <p:ext uri="{BB962C8B-B14F-4D97-AF65-F5344CB8AC3E}">
        <p14:creationId xmlns:p14="http://schemas.microsoft.com/office/powerpoint/2010/main" val="9184097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1F28C0-BFE7-4D0C-8068-0F7065F6AF44}"/>
              </a:ext>
            </a:extLst>
          </p:cNvPr>
          <p:cNvSpPr>
            <a:spLocks noGrp="1"/>
          </p:cNvSpPr>
          <p:nvPr>
            <p:ph type="title"/>
          </p:nvPr>
        </p:nvSpPr>
        <p:spPr>
          <a:xfrm>
            <a:off x="838200" y="2390694"/>
            <a:ext cx="4439856" cy="1325563"/>
          </a:xfrm>
        </p:spPr>
        <p:txBody>
          <a:bodyPr>
            <a:normAutofit/>
          </a:bodyPr>
          <a:lstStyle/>
          <a:p>
            <a:r>
              <a:rPr lang="en-US" sz="5400" dirty="0"/>
              <a:t>Thank you</a:t>
            </a:r>
          </a:p>
        </p:txBody>
      </p:sp>
    </p:spTree>
    <p:extLst>
      <p:ext uri="{BB962C8B-B14F-4D97-AF65-F5344CB8AC3E}">
        <p14:creationId xmlns:p14="http://schemas.microsoft.com/office/powerpoint/2010/main" val="6189494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2706</TotalTime>
  <Words>1255</Words>
  <Application>Microsoft Office PowerPoint</Application>
  <PresentationFormat>宽屏</PresentationFormat>
  <Paragraphs>532</Paragraphs>
  <Slides>9</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9</vt:i4>
      </vt:variant>
    </vt:vector>
  </HeadingPairs>
  <TitlesOfParts>
    <vt:vector size="17" baseType="lpstr">
      <vt:lpstr>PMingLiU</vt:lpstr>
      <vt:lpstr>Source Han Sans CN Light</vt:lpstr>
      <vt:lpstr>宋体</vt:lpstr>
      <vt:lpstr>Arial</vt:lpstr>
      <vt:lpstr>Calibri</vt:lpstr>
      <vt:lpstr>Calibri Light</vt:lpstr>
      <vt:lpstr>Times New Roman</vt:lpstr>
      <vt:lpstr>Office Theme</vt:lpstr>
      <vt:lpstr>PowerPoint 演示文稿</vt:lpstr>
      <vt:lpstr>Introduction</vt:lpstr>
      <vt:lpstr>The Proposed Modifications</vt:lpstr>
      <vt:lpstr>Results of Proposed Modifications</vt:lpstr>
      <vt:lpstr>Results of Proposed Modifications</vt:lpstr>
      <vt:lpstr>Results of Proposed Modifications</vt:lpstr>
      <vt:lpstr>Results of Proposed Modifications</vt:lpstr>
      <vt:lpstr>Summary</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弘正 朱</cp:lastModifiedBy>
  <cp:revision>142</cp:revision>
  <dcterms:created xsi:type="dcterms:W3CDTF">2018-09-04T21:01:33Z</dcterms:created>
  <dcterms:modified xsi:type="dcterms:W3CDTF">2019-10-04T18:52:28Z</dcterms:modified>
</cp:coreProperties>
</file>