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11"/>
  </p:notesMasterIdLst>
  <p:sldIdLst>
    <p:sldId id="285" r:id="rId2"/>
    <p:sldId id="287" r:id="rId3"/>
    <p:sldId id="290" r:id="rId4"/>
    <p:sldId id="289" r:id="rId5"/>
    <p:sldId id="291" r:id="rId6"/>
    <p:sldId id="292" r:id="rId7"/>
    <p:sldId id="293" r:id="rId8"/>
    <p:sldId id="288" r:id="rId9"/>
    <p:sldId id="28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54A50-6ED2-4894-8A5C-FAB8E061D74E}" type="datetime1">
              <a:rPr lang="en-US" smtClean="0"/>
              <a:t>10/7/2019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2E03-DC2B-460F-9701-9204E502E5E2}" type="datetime1">
              <a:rPr lang="en-US" smtClean="0"/>
              <a:t>10/7/2019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321BC-472F-45D6-900C-C20560185814}" type="datetime1">
              <a:rPr lang="en-US" smtClean="0"/>
              <a:t>10/7/2019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E1127-2E53-4FF3-8054-CAC220B4BA37}" type="datetime1">
              <a:rPr lang="en-US" smtClean="0"/>
              <a:t>10/7/2019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AED5D-4BAC-48F4-BAEB-60F1632DF6B2}" type="datetime1">
              <a:rPr lang="en-US" smtClean="0"/>
              <a:t>10/7/2019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2FB22-6E33-49BD-AA5D-30CE0441A6CD}" type="datetime1">
              <a:rPr lang="en-US" smtClean="0"/>
              <a:t>10/7/2019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27CC1-8B6D-4D5B-975D-EED5250B3830}" type="datetime1">
              <a:rPr lang="en-US" smtClean="0"/>
              <a:t>10/7/2019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F3A85-6DF1-45DF-9DB4-BF03D7992271}" type="datetime1">
              <a:rPr lang="en-US" smtClean="0"/>
              <a:t>10/7/2019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066D-B0A3-4AE1-BA54-26F4BD7299A5}" type="datetime1">
              <a:rPr lang="en-US" smtClean="0"/>
              <a:t>10/7/2019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A9708-A404-42A3-8BE1-4FBADD20629B}" type="datetime1">
              <a:rPr lang="en-US" smtClean="0"/>
              <a:t>10/7/2019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1E6C2-3723-4B04-9CF6-77A9A7BA3A7E}" type="datetime1">
              <a:rPr lang="en-US" smtClean="0"/>
              <a:t>10/7/2019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650F3B-31A1-472F-B921-1A65BE1A77EF}" type="datetime1">
              <a:rPr lang="en-US" smtClean="0"/>
              <a:t>10/7/2019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JVET-P0525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AHG18: Residual coding selection signaling for lossless VVC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114020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TC Ma, </a:t>
            </a:r>
            <a:r>
              <a:rPr lang="de-DE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Y.-W. Chen, X. Xiu, H.-J. Jhu, X. Wang (Kwai Inc.) </a:t>
            </a:r>
          </a:p>
          <a:p>
            <a:r>
              <a:rPr lang="de-DE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Z.-Y. Lin, T.-D. Chuang, C.-Y. Chen, C.-W. Hsu, Y.-W. Huang, S. Lei (MediaTek)</a:t>
            </a:r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CDE69BC-0BAF-4A29-AC0D-F36394767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5895"/>
          </a:xfrm>
        </p:spPr>
        <p:txBody>
          <a:bodyPr>
            <a:normAutofit fontScale="92500" lnSpcReduction="20000"/>
          </a:bodyPr>
          <a:lstStyle/>
          <a:p>
            <a:pPr hangingPunct="0"/>
            <a:r>
              <a:rPr lang="en-US" sz="3200" dirty="0"/>
              <a:t>In AHG18 SW, residual coding for Transform Skip (TS) is applied with</a:t>
            </a:r>
          </a:p>
          <a:p>
            <a:pPr lvl="1" hangingPunct="0"/>
            <a:r>
              <a:rPr lang="en-US" sz="2800" dirty="0" err="1"/>
              <a:t>Luma</a:t>
            </a:r>
            <a:r>
              <a:rPr lang="en-US" sz="2800" dirty="0"/>
              <a:t> BDPCM (BDPCM not implemented)</a:t>
            </a:r>
          </a:p>
          <a:p>
            <a:pPr lvl="1" hangingPunct="0"/>
            <a:r>
              <a:rPr lang="en-US" sz="2800" dirty="0" err="1"/>
              <a:t>transform_skip_flag</a:t>
            </a:r>
            <a:r>
              <a:rPr lang="en-US" sz="2800" dirty="0"/>
              <a:t> (not signaled because </a:t>
            </a:r>
            <a:r>
              <a:rPr lang="en-US" sz="2800" dirty="0" err="1"/>
              <a:t>cu_transquant_bypass</a:t>
            </a:r>
            <a:r>
              <a:rPr lang="en-US" sz="2800" dirty="0"/>
              <a:t>)</a:t>
            </a:r>
          </a:p>
          <a:p>
            <a:pPr marL="0" indent="0" hangingPunct="0">
              <a:buNone/>
            </a:pPr>
            <a:endParaRPr lang="en-US" sz="3200" dirty="0"/>
          </a:p>
          <a:p>
            <a:pPr hangingPunct="0"/>
            <a:r>
              <a:rPr lang="en-US" sz="3200" dirty="0"/>
              <a:t>In this proposal, 4 tests are proposed to select TS or TC</a:t>
            </a:r>
          </a:p>
          <a:p>
            <a:pPr lvl="1" hangingPunct="0"/>
            <a:r>
              <a:rPr lang="en-US" sz="2800" dirty="0"/>
              <a:t>CU level </a:t>
            </a:r>
          </a:p>
          <a:p>
            <a:pPr lvl="1" hangingPunct="0"/>
            <a:r>
              <a:rPr lang="en-US" sz="2800" dirty="0"/>
              <a:t>On top CE 8-2.1  (Chroma TS)</a:t>
            </a:r>
          </a:p>
          <a:p>
            <a:pPr lvl="1" hangingPunct="0"/>
            <a:r>
              <a:rPr lang="en-US" sz="2800" dirty="0"/>
              <a:t>On top CE 8-4.1  (Chroma TS and BDPCM)</a:t>
            </a:r>
          </a:p>
          <a:p>
            <a:pPr lvl="1" hangingPunct="0"/>
            <a:r>
              <a:rPr lang="en-US" sz="2800" dirty="0"/>
              <a:t>TB level</a:t>
            </a:r>
          </a:p>
          <a:p>
            <a:pPr lvl="1" hangingPunct="0"/>
            <a:endParaRPr lang="en-US" dirty="0"/>
          </a:p>
          <a:p>
            <a:pPr lvl="1" hangingPunct="0"/>
            <a:endParaRPr lang="en-CA" sz="28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564BF6-CDF6-4852-BD9E-6C9850BDC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B2CC1-68C2-418D-B439-9808152C0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FEA0CF-009F-4F3D-9184-05A6DC1367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3794"/>
            <a:ext cx="10515600" cy="4783169"/>
          </a:xfrm>
        </p:spPr>
        <p:txBody>
          <a:bodyPr/>
          <a:lstStyle/>
          <a:p>
            <a:r>
              <a:rPr lang="en-US" dirty="0"/>
              <a:t>1 bit CU level signal</a:t>
            </a:r>
          </a:p>
          <a:p>
            <a:pPr lvl="1"/>
            <a:r>
              <a:rPr lang="en-US" dirty="0" err="1"/>
              <a:t>cu_residual_coding_flag</a:t>
            </a:r>
            <a:endParaRPr lang="en-US" dirty="0"/>
          </a:p>
          <a:p>
            <a:pPr lvl="1"/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893B13A-F65A-45C5-A88F-9E505DD33B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8443209"/>
              </p:ext>
            </p:extLst>
          </p:nvPr>
        </p:nvGraphicFramePr>
        <p:xfrm>
          <a:off x="1339787" y="2324328"/>
          <a:ext cx="10014013" cy="3973830"/>
        </p:xfrm>
        <a:graphic>
          <a:graphicData uri="http://schemas.openxmlformats.org/drawingml/2006/table">
            <a:tbl>
              <a:tblPr/>
              <a:tblGrid>
                <a:gridCol w="1596607">
                  <a:extLst>
                    <a:ext uri="{9D8B030D-6E8A-4147-A177-3AD203B41FA5}">
                      <a16:colId xmlns:a16="http://schemas.microsoft.com/office/drawing/2014/main" val="2632328210"/>
                    </a:ext>
                  </a:extLst>
                </a:gridCol>
                <a:gridCol w="939182">
                  <a:extLst>
                    <a:ext uri="{9D8B030D-6E8A-4147-A177-3AD203B41FA5}">
                      <a16:colId xmlns:a16="http://schemas.microsoft.com/office/drawing/2014/main" val="700439828"/>
                    </a:ext>
                  </a:extLst>
                </a:gridCol>
                <a:gridCol w="933310">
                  <a:extLst>
                    <a:ext uri="{9D8B030D-6E8A-4147-A177-3AD203B41FA5}">
                      <a16:colId xmlns:a16="http://schemas.microsoft.com/office/drawing/2014/main" val="4089643374"/>
                    </a:ext>
                  </a:extLst>
                </a:gridCol>
                <a:gridCol w="933310">
                  <a:extLst>
                    <a:ext uri="{9D8B030D-6E8A-4147-A177-3AD203B41FA5}">
                      <a16:colId xmlns:a16="http://schemas.microsoft.com/office/drawing/2014/main" val="2349712244"/>
                    </a:ext>
                  </a:extLst>
                </a:gridCol>
                <a:gridCol w="939182">
                  <a:extLst>
                    <a:ext uri="{9D8B030D-6E8A-4147-A177-3AD203B41FA5}">
                      <a16:colId xmlns:a16="http://schemas.microsoft.com/office/drawing/2014/main" val="1872391389"/>
                    </a:ext>
                  </a:extLst>
                </a:gridCol>
                <a:gridCol w="933310">
                  <a:extLst>
                    <a:ext uri="{9D8B030D-6E8A-4147-A177-3AD203B41FA5}">
                      <a16:colId xmlns:a16="http://schemas.microsoft.com/office/drawing/2014/main" val="3510012128"/>
                    </a:ext>
                  </a:extLst>
                </a:gridCol>
                <a:gridCol w="933310">
                  <a:extLst>
                    <a:ext uri="{9D8B030D-6E8A-4147-A177-3AD203B41FA5}">
                      <a16:colId xmlns:a16="http://schemas.microsoft.com/office/drawing/2014/main" val="1299351247"/>
                    </a:ext>
                  </a:extLst>
                </a:gridCol>
                <a:gridCol w="939182">
                  <a:extLst>
                    <a:ext uri="{9D8B030D-6E8A-4147-A177-3AD203B41FA5}">
                      <a16:colId xmlns:a16="http://schemas.microsoft.com/office/drawing/2014/main" val="2859062179"/>
                    </a:ext>
                  </a:extLst>
                </a:gridCol>
                <a:gridCol w="933310">
                  <a:extLst>
                    <a:ext uri="{9D8B030D-6E8A-4147-A177-3AD203B41FA5}">
                      <a16:colId xmlns:a16="http://schemas.microsoft.com/office/drawing/2014/main" val="4112739563"/>
                    </a:ext>
                  </a:extLst>
                </a:gridCol>
                <a:gridCol w="933310">
                  <a:extLst>
                    <a:ext uri="{9D8B030D-6E8A-4147-A177-3AD203B41FA5}">
                      <a16:colId xmlns:a16="http://schemas.microsoft.com/office/drawing/2014/main" val="52678180"/>
                    </a:ext>
                  </a:extLst>
                </a:gridCol>
              </a:tblGrid>
              <a:tr h="241600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2153376"/>
                  </a:ext>
                </a:extLst>
              </a:tr>
              <a:tr h="241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8627700"/>
                  </a:ext>
                </a:extLst>
              </a:tr>
              <a:tr h="241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AHG18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AHG18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AHG18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8418647"/>
                  </a:ext>
                </a:extLst>
              </a:tr>
              <a:tr h="241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XXX%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1676237"/>
                  </a:ext>
                </a:extLst>
              </a:tr>
              <a:tr h="241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2459127"/>
                  </a:ext>
                </a:extLst>
              </a:tr>
              <a:tr h="241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XX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XXX%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629471"/>
                  </a:ext>
                </a:extLst>
              </a:tr>
              <a:tr h="241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5215410"/>
                  </a:ext>
                </a:extLst>
              </a:tr>
              <a:tr h="241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284615"/>
                  </a:ext>
                </a:extLst>
              </a:tr>
              <a:tr h="241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4440495"/>
                  </a:ext>
                </a:extLst>
              </a:tr>
              <a:tr h="241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3697433"/>
                  </a:ext>
                </a:extLst>
              </a:tr>
              <a:tr h="241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-10.50%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142.4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166.6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-12.04%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5784417"/>
                  </a:ext>
                </a:extLst>
              </a:tr>
              <a:tr h="241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7230765"/>
                  </a:ext>
                </a:extLst>
              </a:tr>
              <a:tr h="241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6033424"/>
                  </a:ext>
                </a:extLst>
              </a:tr>
              <a:tr h="241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8805725"/>
                  </a:ext>
                </a:extLst>
              </a:tr>
            </a:tbl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9EF35A-D403-4FEF-BD5A-F3A92C649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3261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B2CC1-68C2-418D-B439-9808152C0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FEA0CF-009F-4F3D-9184-05A6DC1367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5938"/>
            <a:ext cx="10515600" cy="4636179"/>
          </a:xfrm>
        </p:spPr>
        <p:txBody>
          <a:bodyPr/>
          <a:lstStyle/>
          <a:p>
            <a:r>
              <a:rPr lang="en-US" dirty="0"/>
              <a:t>On top CE 8-2.1</a:t>
            </a:r>
          </a:p>
          <a:p>
            <a:pPr lvl="1"/>
            <a:r>
              <a:rPr lang="en-US" dirty="0"/>
              <a:t>By </a:t>
            </a:r>
            <a:r>
              <a:rPr lang="en-US" dirty="0" err="1"/>
              <a:t>transform_skip_flag</a:t>
            </a:r>
            <a:endParaRPr lang="en-US" dirty="0"/>
          </a:p>
          <a:p>
            <a:pPr lvl="1"/>
            <a:endParaRPr lang="en-US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DCCB5A37-4756-4A1F-9F86-6D4B1FB697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515691"/>
              </p:ext>
            </p:extLst>
          </p:nvPr>
        </p:nvGraphicFramePr>
        <p:xfrm>
          <a:off x="1011314" y="2423605"/>
          <a:ext cx="10342486" cy="3973830"/>
        </p:xfrm>
        <a:graphic>
          <a:graphicData uri="http://schemas.openxmlformats.org/drawingml/2006/table">
            <a:tbl>
              <a:tblPr/>
              <a:tblGrid>
                <a:gridCol w="1648978">
                  <a:extLst>
                    <a:ext uri="{9D8B030D-6E8A-4147-A177-3AD203B41FA5}">
                      <a16:colId xmlns:a16="http://schemas.microsoft.com/office/drawing/2014/main" val="3559810774"/>
                    </a:ext>
                  </a:extLst>
                </a:gridCol>
                <a:gridCol w="969988">
                  <a:extLst>
                    <a:ext uri="{9D8B030D-6E8A-4147-A177-3AD203B41FA5}">
                      <a16:colId xmlns:a16="http://schemas.microsoft.com/office/drawing/2014/main" val="2584182050"/>
                    </a:ext>
                  </a:extLst>
                </a:gridCol>
                <a:gridCol w="963924">
                  <a:extLst>
                    <a:ext uri="{9D8B030D-6E8A-4147-A177-3AD203B41FA5}">
                      <a16:colId xmlns:a16="http://schemas.microsoft.com/office/drawing/2014/main" val="2413326163"/>
                    </a:ext>
                  </a:extLst>
                </a:gridCol>
                <a:gridCol w="963924">
                  <a:extLst>
                    <a:ext uri="{9D8B030D-6E8A-4147-A177-3AD203B41FA5}">
                      <a16:colId xmlns:a16="http://schemas.microsoft.com/office/drawing/2014/main" val="3814332656"/>
                    </a:ext>
                  </a:extLst>
                </a:gridCol>
                <a:gridCol w="969988">
                  <a:extLst>
                    <a:ext uri="{9D8B030D-6E8A-4147-A177-3AD203B41FA5}">
                      <a16:colId xmlns:a16="http://schemas.microsoft.com/office/drawing/2014/main" val="3164850935"/>
                    </a:ext>
                  </a:extLst>
                </a:gridCol>
                <a:gridCol w="963924">
                  <a:extLst>
                    <a:ext uri="{9D8B030D-6E8A-4147-A177-3AD203B41FA5}">
                      <a16:colId xmlns:a16="http://schemas.microsoft.com/office/drawing/2014/main" val="797993327"/>
                    </a:ext>
                  </a:extLst>
                </a:gridCol>
                <a:gridCol w="963924">
                  <a:extLst>
                    <a:ext uri="{9D8B030D-6E8A-4147-A177-3AD203B41FA5}">
                      <a16:colId xmlns:a16="http://schemas.microsoft.com/office/drawing/2014/main" val="2051852710"/>
                    </a:ext>
                  </a:extLst>
                </a:gridCol>
                <a:gridCol w="969988">
                  <a:extLst>
                    <a:ext uri="{9D8B030D-6E8A-4147-A177-3AD203B41FA5}">
                      <a16:colId xmlns:a16="http://schemas.microsoft.com/office/drawing/2014/main" val="353467455"/>
                    </a:ext>
                  </a:extLst>
                </a:gridCol>
                <a:gridCol w="963924">
                  <a:extLst>
                    <a:ext uri="{9D8B030D-6E8A-4147-A177-3AD203B41FA5}">
                      <a16:colId xmlns:a16="http://schemas.microsoft.com/office/drawing/2014/main" val="1289150150"/>
                    </a:ext>
                  </a:extLst>
                </a:gridCol>
                <a:gridCol w="963924">
                  <a:extLst>
                    <a:ext uri="{9D8B030D-6E8A-4147-A177-3AD203B41FA5}">
                      <a16:colId xmlns:a16="http://schemas.microsoft.com/office/drawing/2014/main" val="3773562311"/>
                    </a:ext>
                  </a:extLst>
                </a:gridCol>
              </a:tblGrid>
              <a:tr h="264691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1341823"/>
                  </a:ext>
                </a:extLst>
              </a:tr>
              <a:tr h="26469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3671513"/>
                  </a:ext>
                </a:extLst>
              </a:tr>
              <a:tr h="26469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AHG18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AHG18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AHG18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4760266"/>
                  </a:ext>
                </a:extLst>
              </a:tr>
              <a:tr h="26469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457857"/>
                  </a:ext>
                </a:extLst>
              </a:tr>
              <a:tr h="26469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XXX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9682770"/>
                  </a:ext>
                </a:extLst>
              </a:tr>
              <a:tr h="26469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1842949"/>
                  </a:ext>
                </a:extLst>
              </a:tr>
              <a:tr h="26469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9760899"/>
                  </a:ext>
                </a:extLst>
              </a:tr>
              <a:tr h="26469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9394735"/>
                  </a:ext>
                </a:extLst>
              </a:tr>
              <a:tr h="26469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5158670"/>
                  </a:ext>
                </a:extLst>
              </a:tr>
              <a:tr h="26469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237718"/>
                  </a:ext>
                </a:extLst>
              </a:tr>
              <a:tr h="26469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142.4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146.3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1946714"/>
                  </a:ext>
                </a:extLst>
              </a:tr>
              <a:tr h="26469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2214011"/>
                  </a:ext>
                </a:extLst>
              </a:tr>
              <a:tr h="26469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4293154"/>
                  </a:ext>
                </a:extLst>
              </a:tr>
              <a:tr h="26469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4026023"/>
                  </a:ext>
                </a:extLst>
              </a:tr>
            </a:tbl>
          </a:graphicData>
        </a:graphic>
      </p:graphicFrame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46010CB7-A31B-40BF-90B4-362661B06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9694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B2CC1-68C2-418D-B439-9808152C0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FEA0CF-009F-4F3D-9184-05A6DC1367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13895"/>
            <a:ext cx="10515600" cy="4863068"/>
          </a:xfrm>
        </p:spPr>
        <p:txBody>
          <a:bodyPr/>
          <a:lstStyle/>
          <a:p>
            <a:r>
              <a:rPr lang="en-US" dirty="0"/>
              <a:t>On top CE 8-4.1</a:t>
            </a:r>
          </a:p>
          <a:p>
            <a:pPr lvl="1"/>
            <a:r>
              <a:rPr lang="en-US" dirty="0"/>
              <a:t>By </a:t>
            </a:r>
            <a:r>
              <a:rPr lang="en-US" dirty="0" err="1"/>
              <a:t>transform_skip_flag</a:t>
            </a:r>
            <a:endParaRPr lang="en-US" dirty="0"/>
          </a:p>
          <a:p>
            <a:pPr lvl="1"/>
            <a:r>
              <a:rPr lang="en-US" dirty="0"/>
              <a:t>Enable TC for BDPCM</a:t>
            </a:r>
          </a:p>
          <a:p>
            <a:pPr lvl="1"/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8F940BF-4D47-4816-A02A-14473BD2C4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426068"/>
              </p:ext>
            </p:extLst>
          </p:nvPr>
        </p:nvGraphicFramePr>
        <p:xfrm>
          <a:off x="1277650" y="2608132"/>
          <a:ext cx="10076150" cy="3989212"/>
        </p:xfrm>
        <a:graphic>
          <a:graphicData uri="http://schemas.openxmlformats.org/drawingml/2006/table">
            <a:tbl>
              <a:tblPr/>
              <a:tblGrid>
                <a:gridCol w="1606514">
                  <a:extLst>
                    <a:ext uri="{9D8B030D-6E8A-4147-A177-3AD203B41FA5}">
                      <a16:colId xmlns:a16="http://schemas.microsoft.com/office/drawing/2014/main" val="2285942599"/>
                    </a:ext>
                  </a:extLst>
                </a:gridCol>
                <a:gridCol w="945010">
                  <a:extLst>
                    <a:ext uri="{9D8B030D-6E8A-4147-A177-3AD203B41FA5}">
                      <a16:colId xmlns:a16="http://schemas.microsoft.com/office/drawing/2014/main" val="68846773"/>
                    </a:ext>
                  </a:extLst>
                </a:gridCol>
                <a:gridCol w="939101">
                  <a:extLst>
                    <a:ext uri="{9D8B030D-6E8A-4147-A177-3AD203B41FA5}">
                      <a16:colId xmlns:a16="http://schemas.microsoft.com/office/drawing/2014/main" val="3845439053"/>
                    </a:ext>
                  </a:extLst>
                </a:gridCol>
                <a:gridCol w="939101">
                  <a:extLst>
                    <a:ext uri="{9D8B030D-6E8A-4147-A177-3AD203B41FA5}">
                      <a16:colId xmlns:a16="http://schemas.microsoft.com/office/drawing/2014/main" val="4071075075"/>
                    </a:ext>
                  </a:extLst>
                </a:gridCol>
                <a:gridCol w="945010">
                  <a:extLst>
                    <a:ext uri="{9D8B030D-6E8A-4147-A177-3AD203B41FA5}">
                      <a16:colId xmlns:a16="http://schemas.microsoft.com/office/drawing/2014/main" val="3411866313"/>
                    </a:ext>
                  </a:extLst>
                </a:gridCol>
                <a:gridCol w="939101">
                  <a:extLst>
                    <a:ext uri="{9D8B030D-6E8A-4147-A177-3AD203B41FA5}">
                      <a16:colId xmlns:a16="http://schemas.microsoft.com/office/drawing/2014/main" val="1314610344"/>
                    </a:ext>
                  </a:extLst>
                </a:gridCol>
                <a:gridCol w="939101">
                  <a:extLst>
                    <a:ext uri="{9D8B030D-6E8A-4147-A177-3AD203B41FA5}">
                      <a16:colId xmlns:a16="http://schemas.microsoft.com/office/drawing/2014/main" val="3712674680"/>
                    </a:ext>
                  </a:extLst>
                </a:gridCol>
                <a:gridCol w="945010">
                  <a:extLst>
                    <a:ext uri="{9D8B030D-6E8A-4147-A177-3AD203B41FA5}">
                      <a16:colId xmlns:a16="http://schemas.microsoft.com/office/drawing/2014/main" val="4098674602"/>
                    </a:ext>
                  </a:extLst>
                </a:gridCol>
                <a:gridCol w="939101">
                  <a:extLst>
                    <a:ext uri="{9D8B030D-6E8A-4147-A177-3AD203B41FA5}">
                      <a16:colId xmlns:a16="http://schemas.microsoft.com/office/drawing/2014/main" val="2344661407"/>
                    </a:ext>
                  </a:extLst>
                </a:gridCol>
                <a:gridCol w="939101">
                  <a:extLst>
                    <a:ext uri="{9D8B030D-6E8A-4147-A177-3AD203B41FA5}">
                      <a16:colId xmlns:a16="http://schemas.microsoft.com/office/drawing/2014/main" val="3893381637"/>
                    </a:ext>
                  </a:extLst>
                </a:gridCol>
              </a:tblGrid>
              <a:tr h="258106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841372"/>
                  </a:ext>
                </a:extLst>
              </a:tr>
              <a:tr h="25810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4128026"/>
                  </a:ext>
                </a:extLst>
              </a:tr>
              <a:tr h="25810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AHG18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AHG18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AHG18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608733"/>
                  </a:ext>
                </a:extLst>
              </a:tr>
              <a:tr h="25810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0758814"/>
                  </a:ext>
                </a:extLst>
              </a:tr>
              <a:tr h="29922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XX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XXX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3323349"/>
                  </a:ext>
                </a:extLst>
              </a:tr>
              <a:tr h="25810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XX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XXX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9148520"/>
                  </a:ext>
                </a:extLst>
              </a:tr>
              <a:tr h="25810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308716"/>
                  </a:ext>
                </a:extLst>
              </a:tr>
              <a:tr h="25810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6072148"/>
                  </a:ext>
                </a:extLst>
              </a:tr>
              <a:tr h="25810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XX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XXX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0353243"/>
                  </a:ext>
                </a:extLst>
              </a:tr>
              <a:tr h="25810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XX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XXX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9051723"/>
                  </a:ext>
                </a:extLst>
              </a:tr>
              <a:tr h="25810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-6.87%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142.4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147.4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8910025"/>
                  </a:ext>
                </a:extLst>
              </a:tr>
              <a:tr h="25810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XX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417550"/>
                  </a:ext>
                </a:extLst>
              </a:tr>
              <a:tr h="25810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1948876"/>
                  </a:ext>
                </a:extLst>
              </a:tr>
              <a:tr h="25810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648567"/>
                  </a:ext>
                </a:extLst>
              </a:tr>
            </a:tbl>
          </a:graphicData>
        </a:graphic>
      </p:graphicFrame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90B7C5-9EE9-4A45-A69E-861078DD1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3147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B2CC1-68C2-418D-B439-9808152C0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FEA0CF-009F-4F3D-9184-05A6DC1367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5017"/>
            <a:ext cx="10515600" cy="4871946"/>
          </a:xfrm>
        </p:spPr>
        <p:txBody>
          <a:bodyPr/>
          <a:lstStyle/>
          <a:p>
            <a:r>
              <a:rPr lang="en-US" dirty="0"/>
              <a:t>TB level signal</a:t>
            </a:r>
          </a:p>
          <a:p>
            <a:pPr lvl="1"/>
            <a:r>
              <a:rPr lang="en-US" dirty="0" err="1"/>
              <a:t>tb_residual_coding_flag</a:t>
            </a:r>
            <a:endParaRPr lang="en-US" dirty="0"/>
          </a:p>
          <a:p>
            <a:pPr lvl="1"/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454A4DF-A8E7-4050-9CC4-F0C39955B4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9738673"/>
              </p:ext>
            </p:extLst>
          </p:nvPr>
        </p:nvGraphicFramePr>
        <p:xfrm>
          <a:off x="1117847" y="2328523"/>
          <a:ext cx="10235953" cy="4164352"/>
        </p:xfrm>
        <a:graphic>
          <a:graphicData uri="http://schemas.openxmlformats.org/drawingml/2006/table">
            <a:tbl>
              <a:tblPr/>
              <a:tblGrid>
                <a:gridCol w="1631992">
                  <a:extLst>
                    <a:ext uri="{9D8B030D-6E8A-4147-A177-3AD203B41FA5}">
                      <a16:colId xmlns:a16="http://schemas.microsoft.com/office/drawing/2014/main" val="82881247"/>
                    </a:ext>
                  </a:extLst>
                </a:gridCol>
                <a:gridCol w="959997">
                  <a:extLst>
                    <a:ext uri="{9D8B030D-6E8A-4147-A177-3AD203B41FA5}">
                      <a16:colId xmlns:a16="http://schemas.microsoft.com/office/drawing/2014/main" val="3196113465"/>
                    </a:ext>
                  </a:extLst>
                </a:gridCol>
                <a:gridCol w="953995">
                  <a:extLst>
                    <a:ext uri="{9D8B030D-6E8A-4147-A177-3AD203B41FA5}">
                      <a16:colId xmlns:a16="http://schemas.microsoft.com/office/drawing/2014/main" val="2993185148"/>
                    </a:ext>
                  </a:extLst>
                </a:gridCol>
                <a:gridCol w="953995">
                  <a:extLst>
                    <a:ext uri="{9D8B030D-6E8A-4147-A177-3AD203B41FA5}">
                      <a16:colId xmlns:a16="http://schemas.microsoft.com/office/drawing/2014/main" val="1074873101"/>
                    </a:ext>
                  </a:extLst>
                </a:gridCol>
                <a:gridCol w="959997">
                  <a:extLst>
                    <a:ext uri="{9D8B030D-6E8A-4147-A177-3AD203B41FA5}">
                      <a16:colId xmlns:a16="http://schemas.microsoft.com/office/drawing/2014/main" val="1859267815"/>
                    </a:ext>
                  </a:extLst>
                </a:gridCol>
                <a:gridCol w="953995">
                  <a:extLst>
                    <a:ext uri="{9D8B030D-6E8A-4147-A177-3AD203B41FA5}">
                      <a16:colId xmlns:a16="http://schemas.microsoft.com/office/drawing/2014/main" val="1457945905"/>
                    </a:ext>
                  </a:extLst>
                </a:gridCol>
                <a:gridCol w="953995">
                  <a:extLst>
                    <a:ext uri="{9D8B030D-6E8A-4147-A177-3AD203B41FA5}">
                      <a16:colId xmlns:a16="http://schemas.microsoft.com/office/drawing/2014/main" val="3954415948"/>
                    </a:ext>
                  </a:extLst>
                </a:gridCol>
                <a:gridCol w="959997">
                  <a:extLst>
                    <a:ext uri="{9D8B030D-6E8A-4147-A177-3AD203B41FA5}">
                      <a16:colId xmlns:a16="http://schemas.microsoft.com/office/drawing/2014/main" val="3897873031"/>
                    </a:ext>
                  </a:extLst>
                </a:gridCol>
                <a:gridCol w="953995">
                  <a:extLst>
                    <a:ext uri="{9D8B030D-6E8A-4147-A177-3AD203B41FA5}">
                      <a16:colId xmlns:a16="http://schemas.microsoft.com/office/drawing/2014/main" val="2066781382"/>
                    </a:ext>
                  </a:extLst>
                </a:gridCol>
                <a:gridCol w="953995">
                  <a:extLst>
                    <a:ext uri="{9D8B030D-6E8A-4147-A177-3AD203B41FA5}">
                      <a16:colId xmlns:a16="http://schemas.microsoft.com/office/drawing/2014/main" val="2810510714"/>
                    </a:ext>
                  </a:extLst>
                </a:gridCol>
              </a:tblGrid>
              <a:tr h="252472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8610656"/>
                  </a:ext>
                </a:extLst>
              </a:tr>
              <a:tr h="2524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5534032"/>
                  </a:ext>
                </a:extLst>
              </a:tr>
              <a:tr h="2524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AHG18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AHG18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AHG18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1598906"/>
                  </a:ext>
                </a:extLst>
              </a:tr>
              <a:tr h="252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4810917"/>
                  </a:ext>
                </a:extLst>
              </a:tr>
              <a:tr h="252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9534349"/>
                  </a:ext>
                </a:extLst>
              </a:tr>
              <a:tr h="252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XX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0.00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3484373"/>
                  </a:ext>
                </a:extLst>
              </a:tr>
              <a:tr h="252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94407"/>
                  </a:ext>
                </a:extLst>
              </a:tr>
              <a:tr h="252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6652274"/>
                  </a:ext>
                </a:extLst>
              </a:tr>
              <a:tr h="252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8737664"/>
                  </a:ext>
                </a:extLst>
              </a:tr>
              <a:tr h="252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84.4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4343885"/>
                  </a:ext>
                </a:extLst>
              </a:tr>
              <a:tr h="47436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-10.11%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142.4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166.5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-11.72%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0572221"/>
                  </a:ext>
                </a:extLst>
              </a:tr>
              <a:tr h="252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78039"/>
                  </a:ext>
                </a:extLst>
              </a:tr>
              <a:tr h="252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6493707"/>
                  </a:ext>
                </a:extLst>
              </a:tr>
              <a:tr h="25247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2548622"/>
                  </a:ext>
                </a:extLst>
              </a:tr>
            </a:tbl>
          </a:graphicData>
        </a:graphic>
      </p:graphicFrame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9A3624-A5AC-4DF3-877F-552292580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89545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7DA0A5-D228-4DB5-BB68-3A96F886B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Encoder Complexity Comparison (informative)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800F282E-4F91-47A8-B1FF-EF60943C8AD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650651"/>
              </p:ext>
            </p:extLst>
          </p:nvPr>
        </p:nvGraphicFramePr>
        <p:xfrm>
          <a:off x="3844031" y="1690688"/>
          <a:ext cx="8185212" cy="425735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028116">
                  <a:extLst>
                    <a:ext uri="{9D8B030D-6E8A-4147-A177-3AD203B41FA5}">
                      <a16:colId xmlns:a16="http://schemas.microsoft.com/office/drawing/2014/main" val="301258828"/>
                    </a:ext>
                  </a:extLst>
                </a:gridCol>
                <a:gridCol w="2303332">
                  <a:extLst>
                    <a:ext uri="{9D8B030D-6E8A-4147-A177-3AD203B41FA5}">
                      <a16:colId xmlns:a16="http://schemas.microsoft.com/office/drawing/2014/main" val="3385662509"/>
                    </a:ext>
                  </a:extLst>
                </a:gridCol>
                <a:gridCol w="2779883">
                  <a:extLst>
                    <a:ext uri="{9D8B030D-6E8A-4147-A177-3AD203B41FA5}">
                      <a16:colId xmlns:a16="http://schemas.microsoft.com/office/drawing/2014/main" val="3435235141"/>
                    </a:ext>
                  </a:extLst>
                </a:gridCol>
                <a:gridCol w="2073881">
                  <a:extLst>
                    <a:ext uri="{9D8B030D-6E8A-4147-A177-3AD203B41FA5}">
                      <a16:colId xmlns:a16="http://schemas.microsoft.com/office/drawing/2014/main" val="3197748507"/>
                    </a:ext>
                  </a:extLst>
                </a:gridCol>
              </a:tblGrid>
              <a:tr h="93602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Run time 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Lossy if qp is 2 (hr)</a:t>
                      </a:r>
                      <a:endParaRPr lang="en-US" sz="18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(All Intra/RA/LDB)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Proposed method in test 1 (hr)</a:t>
                      </a:r>
                      <a:endParaRPr lang="en-US" sz="18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(All Intra/RA/LDB)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Ratio (%)</a:t>
                      </a:r>
                      <a:endParaRPr lang="en-US" sz="18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(All Intra/RA/LDB)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8035553"/>
                  </a:ext>
                </a:extLst>
              </a:tr>
              <a:tr h="37090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A1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15.96/ 270.38 / N/A  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19.86 / 355.41 / 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124% / 131% / 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12788309"/>
                  </a:ext>
                </a:extLst>
              </a:tr>
              <a:tr h="36249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A2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22.62/ </a:t>
                      </a:r>
                      <a:r>
                        <a:rPr lang="en-CA" dirty="0"/>
                        <a:t>413</a:t>
                      </a:r>
                      <a:r>
                        <a:rPr lang="en-CA" sz="1800" dirty="0">
                          <a:effectLst/>
                        </a:rPr>
                        <a:t> / N/A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20.27 / 359.00 / 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89% / 86% / N/A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61480852"/>
                  </a:ext>
                </a:extLst>
              </a:tr>
              <a:tr h="37090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4.69/ 67.41 / 53.43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5.17 / 88.94 / 61.13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110% / 131% / 114%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27431717"/>
                  </a:ext>
                </a:extLst>
              </a:tr>
              <a:tr h="37090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1.09/ 16.96 / 12.81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1.04 / 18.35 / 11.74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95% / 108% / 92%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07198649"/>
                  </a:ext>
                </a:extLst>
              </a:tr>
              <a:tr h="37090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0.27/ 3.98 / 2.80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0.24 / 4.03 / 2.94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90% / 101% / 105%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96873875"/>
                  </a:ext>
                </a:extLst>
              </a:tr>
              <a:tr h="36249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2.50/         / 29.94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2.82 /        / 27.02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112% /         /   90%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3370303"/>
                  </a:ext>
                </a:extLst>
              </a:tr>
              <a:tr h="37090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F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2.09/ 11.05 / 9.50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2.09 /12.37 / 9.22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100% / 115% / 97%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82251752"/>
                  </a:ext>
                </a:extLst>
              </a:tr>
              <a:tr h="37090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TGM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3.07/ 8.25 /  7.35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2.70/7.95 / 5.71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88% / 91% / 77%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5916366"/>
                  </a:ext>
                </a:extLst>
              </a:tr>
              <a:tr h="37090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Overall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3.07/ 33.39 / 12.60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3.09/ 36.18 / 12.00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 dirty="0">
                          <a:effectLst/>
                        </a:rPr>
                        <a:t>101%/ 108% / 95%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6209180"/>
                  </a:ext>
                </a:extLst>
              </a:tr>
            </a:tbl>
          </a:graphicData>
        </a:graphic>
      </p:graphicFrame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7BDFD99-2C8C-4AC1-A802-B58E57221E22}"/>
              </a:ext>
            </a:extLst>
          </p:cNvPr>
          <p:cNvSpPr txBox="1">
            <a:spLocks/>
          </p:cNvSpPr>
          <p:nvPr/>
        </p:nvSpPr>
        <p:spPr>
          <a:xfrm>
            <a:off x="252273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Test 1 </a:t>
            </a:r>
            <a:r>
              <a:rPr lang="en-US" dirty="0" err="1"/>
              <a:t>v.s</a:t>
            </a:r>
            <a:r>
              <a:rPr lang="en-US" dirty="0"/>
              <a:t>. VVC QP2</a:t>
            </a:r>
          </a:p>
          <a:p>
            <a:r>
              <a:rPr lang="en-US" dirty="0"/>
              <a:t>First 100 Frames</a:t>
            </a:r>
          </a:p>
          <a:p>
            <a:pPr lvl="1"/>
            <a:r>
              <a:rPr lang="en-US" dirty="0"/>
              <a:t>w/o Enc Opt. for Test1</a:t>
            </a:r>
          </a:p>
          <a:p>
            <a:r>
              <a:rPr lang="en-US" dirty="0"/>
              <a:t>Enc Opt. in P0514</a:t>
            </a:r>
          </a:p>
          <a:p>
            <a:pPr lvl="1"/>
            <a:r>
              <a:rPr lang="en-US" dirty="0"/>
              <a:t>AI: -42% runtime</a:t>
            </a:r>
          </a:p>
          <a:p>
            <a:pPr lvl="1"/>
            <a:r>
              <a:rPr lang="en-US" dirty="0"/>
              <a:t>RA: -33% runtime</a:t>
            </a:r>
          </a:p>
          <a:p>
            <a:pPr lvl="1"/>
            <a:r>
              <a:rPr lang="en-US" dirty="0"/>
              <a:t>LDB: -3% runtime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25A34AF-482E-48A0-BDC0-24C3F4F89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2643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 Summary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020E037-F04E-48F2-AE4A-2D659F3E6B9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50990376"/>
              </p:ext>
            </p:extLst>
          </p:nvPr>
        </p:nvGraphicFramePr>
        <p:xfrm>
          <a:off x="727967" y="1602863"/>
          <a:ext cx="11017190" cy="162762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209330">
                  <a:extLst>
                    <a:ext uri="{9D8B030D-6E8A-4147-A177-3AD203B41FA5}">
                      <a16:colId xmlns:a16="http://schemas.microsoft.com/office/drawing/2014/main" val="4057469378"/>
                    </a:ext>
                  </a:extLst>
                </a:gridCol>
                <a:gridCol w="1243116">
                  <a:extLst>
                    <a:ext uri="{9D8B030D-6E8A-4147-A177-3AD203B41FA5}">
                      <a16:colId xmlns:a16="http://schemas.microsoft.com/office/drawing/2014/main" val="860638030"/>
                    </a:ext>
                  </a:extLst>
                </a:gridCol>
                <a:gridCol w="1532980">
                  <a:extLst>
                    <a:ext uri="{9D8B030D-6E8A-4147-A177-3AD203B41FA5}">
                      <a16:colId xmlns:a16="http://schemas.microsoft.com/office/drawing/2014/main" val="452121524"/>
                    </a:ext>
                  </a:extLst>
                </a:gridCol>
                <a:gridCol w="1042803">
                  <a:extLst>
                    <a:ext uri="{9D8B030D-6E8A-4147-A177-3AD203B41FA5}">
                      <a16:colId xmlns:a16="http://schemas.microsoft.com/office/drawing/2014/main" val="591778065"/>
                    </a:ext>
                  </a:extLst>
                </a:gridCol>
                <a:gridCol w="2559287">
                  <a:extLst>
                    <a:ext uri="{9D8B030D-6E8A-4147-A177-3AD203B41FA5}">
                      <a16:colId xmlns:a16="http://schemas.microsoft.com/office/drawing/2014/main" val="3163075661"/>
                    </a:ext>
                  </a:extLst>
                </a:gridCol>
                <a:gridCol w="2429674">
                  <a:extLst>
                    <a:ext uri="{9D8B030D-6E8A-4147-A177-3AD203B41FA5}">
                      <a16:colId xmlns:a16="http://schemas.microsoft.com/office/drawing/2014/main" val="2916561168"/>
                    </a:ext>
                  </a:extLst>
                </a:gridCol>
              </a:tblGrid>
              <a:tr h="32552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CTC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AI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RA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LDB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EncT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DecT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51267740"/>
                  </a:ext>
                </a:extLst>
              </a:tr>
              <a:tr h="32552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</a:rPr>
                        <a:t>Test 1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-0.02%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-0.03%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-0.01%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dirty="0"/>
                        <a:t>186%/179%/XXX%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</a:rPr>
                        <a:t>102%/100%/</a:t>
                      </a:r>
                      <a:r>
                        <a:rPr lang="en-US" dirty="0"/>
                        <a:t>XXX</a:t>
                      </a:r>
                      <a:r>
                        <a:rPr lang="en-US" sz="2000" dirty="0">
                          <a:effectLst/>
                        </a:rPr>
                        <a:t>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42726098"/>
                  </a:ext>
                </a:extLst>
              </a:tr>
              <a:tr h="32552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</a:rPr>
                        <a:t>Test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-0.13%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-0.05%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-0.04%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</a:rPr>
                        <a:t>111%/113%/</a:t>
                      </a:r>
                      <a:r>
                        <a:rPr lang="en-US" dirty="0"/>
                        <a:t>XXX</a:t>
                      </a:r>
                      <a:r>
                        <a:rPr lang="en-US" sz="2000" dirty="0">
                          <a:effectLst/>
                        </a:rPr>
                        <a:t>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</a:rPr>
                        <a:t>101%/101%/</a:t>
                      </a:r>
                      <a:r>
                        <a:rPr lang="en-US" dirty="0"/>
                        <a:t>XXX</a:t>
                      </a:r>
                      <a:r>
                        <a:rPr lang="en-US" sz="2000" dirty="0">
                          <a:effectLst/>
                        </a:rPr>
                        <a:t>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7758882"/>
                  </a:ext>
                </a:extLst>
              </a:tr>
              <a:tr h="32552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</a:rPr>
                        <a:t>Test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-1.75%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</a:rPr>
                        <a:t>-0.26%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</a:rPr>
                        <a:t>-0.16%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</a:rPr>
                        <a:t>117%/</a:t>
                      </a:r>
                      <a:r>
                        <a:rPr lang="en-US" dirty="0"/>
                        <a:t>XXX</a:t>
                      </a:r>
                      <a:r>
                        <a:rPr lang="en-US" sz="2000" dirty="0">
                          <a:effectLst/>
                        </a:rPr>
                        <a:t>%/</a:t>
                      </a:r>
                      <a:r>
                        <a:rPr lang="en-US" dirty="0"/>
                        <a:t>XXX</a:t>
                      </a:r>
                      <a:r>
                        <a:rPr lang="en-US" sz="2000" dirty="0">
                          <a:effectLst/>
                        </a:rPr>
                        <a:t>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</a:rPr>
                        <a:t>90%/</a:t>
                      </a:r>
                      <a:r>
                        <a:rPr lang="en-US" dirty="0"/>
                        <a:t>XXX</a:t>
                      </a:r>
                      <a:r>
                        <a:rPr lang="en-US" sz="2000" dirty="0">
                          <a:effectLst/>
                        </a:rPr>
                        <a:t>%/</a:t>
                      </a:r>
                      <a:r>
                        <a:rPr lang="en-US" dirty="0"/>
                        <a:t>XXX</a:t>
                      </a:r>
                      <a:r>
                        <a:rPr lang="en-US" sz="2000" dirty="0">
                          <a:effectLst/>
                        </a:rPr>
                        <a:t>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5120592"/>
                  </a:ext>
                </a:extLst>
              </a:tr>
              <a:tr h="32552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</a:rPr>
                        <a:t>Test 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-0.05%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-0.02%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0.01%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</a:rPr>
                        <a:t>196%/178%/</a:t>
                      </a:r>
                      <a:r>
                        <a:rPr lang="en-US" dirty="0"/>
                        <a:t>XXX</a:t>
                      </a:r>
                      <a:r>
                        <a:rPr lang="en-US" sz="2000" dirty="0">
                          <a:effectLst/>
                        </a:rPr>
                        <a:t>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</a:rPr>
                        <a:t>101%/98%/</a:t>
                      </a:r>
                      <a:r>
                        <a:rPr lang="en-US" dirty="0"/>
                        <a:t>XXX</a:t>
                      </a:r>
                      <a:r>
                        <a:rPr lang="en-US" sz="2000" dirty="0">
                          <a:effectLst/>
                        </a:rPr>
                        <a:t>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6648466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F684460-051A-45E8-859E-697DD8CD7A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974602"/>
              </p:ext>
            </p:extLst>
          </p:nvPr>
        </p:nvGraphicFramePr>
        <p:xfrm>
          <a:off x="727966" y="3627518"/>
          <a:ext cx="11017188" cy="282448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202259">
                  <a:extLst>
                    <a:ext uri="{9D8B030D-6E8A-4147-A177-3AD203B41FA5}">
                      <a16:colId xmlns:a16="http://schemas.microsoft.com/office/drawing/2014/main" val="3674642791"/>
                    </a:ext>
                  </a:extLst>
                </a:gridCol>
                <a:gridCol w="1240759">
                  <a:extLst>
                    <a:ext uri="{9D8B030D-6E8A-4147-A177-3AD203B41FA5}">
                      <a16:colId xmlns:a16="http://schemas.microsoft.com/office/drawing/2014/main" val="2858139666"/>
                    </a:ext>
                  </a:extLst>
                </a:gridCol>
                <a:gridCol w="1323241">
                  <a:extLst>
                    <a:ext uri="{9D8B030D-6E8A-4147-A177-3AD203B41FA5}">
                      <a16:colId xmlns:a16="http://schemas.microsoft.com/office/drawing/2014/main" val="4045549255"/>
                    </a:ext>
                  </a:extLst>
                </a:gridCol>
                <a:gridCol w="1261969">
                  <a:extLst>
                    <a:ext uri="{9D8B030D-6E8A-4147-A177-3AD203B41FA5}">
                      <a16:colId xmlns:a16="http://schemas.microsoft.com/office/drawing/2014/main" val="548181119"/>
                    </a:ext>
                  </a:extLst>
                </a:gridCol>
                <a:gridCol w="2559287">
                  <a:extLst>
                    <a:ext uri="{9D8B030D-6E8A-4147-A177-3AD203B41FA5}">
                      <a16:colId xmlns:a16="http://schemas.microsoft.com/office/drawing/2014/main" val="157201711"/>
                    </a:ext>
                  </a:extLst>
                </a:gridCol>
                <a:gridCol w="2429673">
                  <a:extLst>
                    <a:ext uri="{9D8B030D-6E8A-4147-A177-3AD203B41FA5}">
                      <a16:colId xmlns:a16="http://schemas.microsoft.com/office/drawing/2014/main" val="2102104294"/>
                    </a:ext>
                  </a:extLst>
                </a:gridCol>
              </a:tblGrid>
              <a:tr h="14432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F/TGM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AI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RA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LDB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EncT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 err="1">
                          <a:effectLst/>
                        </a:rPr>
                        <a:t>DecT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159214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Test 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-1.18%</a:t>
                      </a: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-2.17%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-2.63%</a:t>
                      </a: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-10.50%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-4.15%</a:t>
                      </a: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-12.04%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176%/161%/</a:t>
                      </a:r>
                      <a:r>
                        <a:rPr lang="en-US" dirty="0"/>
                        <a:t>XXX</a:t>
                      </a:r>
                      <a:r>
                        <a:rPr lang="en-US" sz="1800" dirty="0">
                          <a:effectLst/>
                        </a:rPr>
                        <a:t>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99%/100%/</a:t>
                      </a:r>
                      <a:r>
                        <a:rPr lang="en-US" dirty="0"/>
                        <a:t>XXX</a:t>
                      </a:r>
                      <a:r>
                        <a:rPr lang="en-US" sz="1800" dirty="0">
                          <a:effectLst/>
                        </a:rPr>
                        <a:t>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5249325"/>
                  </a:ext>
                </a:extLst>
              </a:tr>
              <a:tr h="33542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Test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-1.09%</a:t>
                      </a: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-3.61%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-1.84%</a:t>
                      </a: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-2.62%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2.96%</a:t>
                      </a: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-2.70%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111%/116%/</a:t>
                      </a:r>
                      <a:r>
                        <a:rPr lang="en-US" dirty="0"/>
                        <a:t>XXX</a:t>
                      </a:r>
                      <a:r>
                        <a:rPr lang="en-US" sz="1800" dirty="0">
                          <a:effectLst/>
                        </a:rPr>
                        <a:t>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101%/102%/</a:t>
                      </a:r>
                      <a:r>
                        <a:rPr lang="en-US" dirty="0"/>
                        <a:t>XXX</a:t>
                      </a:r>
                      <a:r>
                        <a:rPr lang="en-US" sz="1800" dirty="0">
                          <a:effectLst/>
                        </a:rPr>
                        <a:t>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1466328"/>
                  </a:ext>
                </a:extLst>
              </a:tr>
              <a:tr h="33542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Test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-4.42%</a:t>
                      </a: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-6.87%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-3.31%</a:t>
                      </a: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-3.88%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-4.12%</a:t>
                      </a: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-3.21%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115%/115%/</a:t>
                      </a:r>
                      <a:r>
                        <a:rPr lang="en-US" dirty="0"/>
                        <a:t>XXX</a:t>
                      </a:r>
                      <a:r>
                        <a:rPr lang="en-US" sz="1800" dirty="0">
                          <a:effectLst/>
                        </a:rPr>
                        <a:t>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90%/96% /</a:t>
                      </a:r>
                      <a:r>
                        <a:rPr lang="en-US" dirty="0"/>
                        <a:t>XXX</a:t>
                      </a:r>
                      <a:r>
                        <a:rPr lang="en-US" sz="1800" dirty="0">
                          <a:effectLst/>
                        </a:rPr>
                        <a:t>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04564637"/>
                  </a:ext>
                </a:extLst>
              </a:tr>
              <a:tr h="33542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Test 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-0.99%</a:t>
                      </a: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-2.22%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-2.22%</a:t>
                      </a: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-10.11%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-3.68%</a:t>
                      </a: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-11.72%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182%/166%/</a:t>
                      </a:r>
                      <a:r>
                        <a:rPr lang="en-US" dirty="0"/>
                        <a:t>XXX</a:t>
                      </a:r>
                      <a:r>
                        <a:rPr lang="en-US" sz="1800" dirty="0">
                          <a:effectLst/>
                        </a:rPr>
                        <a:t>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98%/99%/</a:t>
                      </a:r>
                      <a:r>
                        <a:rPr lang="en-US" dirty="0"/>
                        <a:t>XXX</a:t>
                      </a:r>
                      <a:r>
                        <a:rPr lang="en-US" sz="1800" dirty="0">
                          <a:effectLst/>
                        </a:rPr>
                        <a:t>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39567824"/>
                  </a:ext>
                </a:extLst>
              </a:tr>
            </a:tbl>
          </a:graphicData>
        </a:graphic>
      </p:graphicFrame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4642E1-92A4-4A12-895C-617A245D3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390694"/>
            <a:ext cx="10622873" cy="1325563"/>
          </a:xfrm>
        </p:spPr>
        <p:txBody>
          <a:bodyPr>
            <a:normAutofit fontScale="90000"/>
          </a:bodyPr>
          <a:lstStyle/>
          <a:p>
            <a:r>
              <a:rPr lang="en-US" sz="5400" dirty="0"/>
              <a:t>Thank you</a:t>
            </a:r>
            <a:br>
              <a:rPr lang="en-US" sz="5400" dirty="0"/>
            </a:br>
            <a:br>
              <a:rPr lang="en-US" sz="5400" dirty="0"/>
            </a:br>
            <a:r>
              <a:rPr lang="en-US" sz="5400" dirty="0"/>
              <a:t>Thanks LGE/Tencent/Sony for cross-check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12CC36-B3F6-459B-B15F-1DD5D517E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703</TotalTime>
  <Words>1407</Words>
  <Application>Microsoft Office PowerPoint</Application>
  <PresentationFormat>Widescreen</PresentationFormat>
  <Paragraphs>617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Source Han Sans CN Light</vt:lpstr>
      <vt:lpstr>Arial</vt:lpstr>
      <vt:lpstr>Calibri</vt:lpstr>
      <vt:lpstr>Calibri Light</vt:lpstr>
      <vt:lpstr>Times New Roman</vt:lpstr>
      <vt:lpstr>Office Theme</vt:lpstr>
      <vt:lpstr>PowerPoint Presentation</vt:lpstr>
      <vt:lpstr>Introduction</vt:lpstr>
      <vt:lpstr>Method 1</vt:lpstr>
      <vt:lpstr>Method 2</vt:lpstr>
      <vt:lpstr>Method 3</vt:lpstr>
      <vt:lpstr>Method 4</vt:lpstr>
      <vt:lpstr>Encoder Complexity Comparison (informative)</vt:lpstr>
      <vt:lpstr>Result Summary</vt:lpstr>
      <vt:lpstr>Thank you  Thanks LGE/Tencent/Sony for cross-check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Tsung-chuan Ma</cp:lastModifiedBy>
  <cp:revision>184</cp:revision>
  <dcterms:created xsi:type="dcterms:W3CDTF">2018-09-04T21:01:33Z</dcterms:created>
  <dcterms:modified xsi:type="dcterms:W3CDTF">2019-10-07T14:47:21Z</dcterms:modified>
</cp:coreProperties>
</file>