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2"/>
  </p:notesMasterIdLst>
  <p:handoutMasterIdLst>
    <p:handoutMasterId r:id="rId13"/>
  </p:handoutMasterIdLst>
  <p:sldIdLst>
    <p:sldId id="396" r:id="rId4"/>
    <p:sldId id="564" r:id="rId5"/>
    <p:sldId id="573" r:id="rId6"/>
    <p:sldId id="572" r:id="rId7"/>
    <p:sldId id="574" r:id="rId8"/>
    <p:sldId id="565" r:id="rId9"/>
    <p:sldId id="558" r:id="rId10"/>
    <p:sldId id="260" r:id="rId11"/>
  </p:sldIdLst>
  <p:sldSz cx="6858000" cy="51435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380" userDrawn="1">
          <p15:clr>
            <a:srgbClr val="A4A3A4"/>
          </p15:clr>
        </p15:guide>
        <p15:guide id="9" pos="3963" userDrawn="1">
          <p15:clr>
            <a:srgbClr val="A4A3A4"/>
          </p15:clr>
        </p15:guide>
        <p15:guide id="10" pos="1956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51" userDrawn="1">
          <p15:clr>
            <a:srgbClr val="A4A3A4"/>
          </p15:clr>
        </p15:guide>
        <p15:guide id="13" pos="42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91" autoAdjust="0"/>
    <p:restoredTop sz="97087" autoAdjust="0"/>
  </p:normalViewPr>
  <p:slideViewPr>
    <p:cSldViewPr>
      <p:cViewPr varScale="1">
        <p:scale>
          <a:sx n="100" d="100"/>
          <a:sy n="100" d="100"/>
        </p:scale>
        <p:origin x="860" y="56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380"/>
        <p:guide pos="3963"/>
        <p:guide pos="1956"/>
        <p:guide orient="horz" pos="78"/>
        <p:guide pos="51"/>
        <p:guide pos="4235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2019/10/7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2019/10/7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2019/10/7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690674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2019/10/7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018661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2019/10/7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061056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2019/10/7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7412506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2019/10/7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07666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2019/10/7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940258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8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12676" y="2715766"/>
            <a:ext cx="4698522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2999"/>
              </a:lnSpc>
              <a:defRPr sz="27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536778" y="3870553"/>
            <a:ext cx="3132348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9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342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738" y="244087"/>
            <a:ext cx="5724525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6738" y="1221590"/>
            <a:ext cx="5724525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 txBox="1">
            <a:spLocks/>
          </p:cNvSpPr>
          <p:nvPr userDrawn="1"/>
        </p:nvSpPr>
        <p:spPr bwMode="auto">
          <a:xfrm>
            <a:off x="2051754" y="4907764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788" b="0" dirty="0" smtClean="0">
                <a:solidFill>
                  <a:schemeClr val="tx1"/>
                </a:solidFill>
                <a:latin typeface="Arial"/>
              </a:rPr>
              <a:t>JVET-K0068</a:t>
            </a:r>
          </a:p>
        </p:txBody>
      </p:sp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47" r="2357"/>
          <a:stretch/>
        </p:blipFill>
        <p:spPr>
          <a:xfrm>
            <a:off x="0" y="-12613"/>
            <a:ext cx="6858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1208" y="4587974"/>
            <a:ext cx="1324994" cy="35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060380" y="4744607"/>
            <a:ext cx="2737247" cy="288035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JVET-P0504</a:t>
            </a:r>
            <a:endParaRPr lang="zh-CN" altLang="en-US" sz="10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34" y="4656492"/>
            <a:ext cx="1925746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 rotWithShape="1">
          <a:blip r:embed="rId6" cstate="print"/>
          <a:srcRect l="3982" r="9437"/>
          <a:stretch/>
        </p:blipFill>
        <p:spPr>
          <a:xfrm>
            <a:off x="0" y="1203607"/>
            <a:ext cx="6858000" cy="201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3" y="4847670"/>
            <a:ext cx="686618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051754" y="4891911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chemeClr val="tx1"/>
                </a:solidFill>
                <a:latin typeface="Arial"/>
              </a:rPr>
              <a:t>JVET-P0504</a:t>
            </a: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7653" y="4901406"/>
            <a:ext cx="693682" cy="191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7"/>
            <a:ext cx="152281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5157192" y="4948014"/>
            <a:ext cx="54006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788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788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788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15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557106" indent="-2142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200"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05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9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246" y="4773799"/>
            <a:ext cx="982956" cy="24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03018" y="901722"/>
            <a:ext cx="2665961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8967" y="1491631"/>
            <a:ext cx="3019215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132859" y="2845677"/>
            <a:ext cx="2830445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2868933" y="694843"/>
            <a:ext cx="11341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7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2720955"/>
            <a:ext cx="6741368" cy="1152128"/>
          </a:xfrm>
        </p:spPr>
        <p:txBody>
          <a:bodyPr/>
          <a:lstStyle/>
          <a:p>
            <a:pPr algn="ctr" fontAlgn="ctr"/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JVET-P0504 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CE5-related: Harmonization of Hadamard filter, SAO and ALF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1"/>
          </p:nvPr>
        </p:nvSpPr>
        <p:spPr>
          <a:xfrm>
            <a:off x="2996952" y="4227934"/>
            <a:ext cx="3732566" cy="354851"/>
          </a:xfrm>
        </p:spPr>
        <p:txBody>
          <a:bodyPr/>
          <a:lstStyle/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V. Stepin,</a:t>
            </a:r>
            <a:r>
              <a:rPr lang="en-US" altLang="zh-CN" sz="1200" dirty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 S. Ikonin, A</a:t>
            </a:r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. Karabutov, S. Nikolaeva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60380" y="771550"/>
            <a:ext cx="63369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/>
              <a:t>From CE5 result it can be concluded that coding gain of SAO and ALF </a:t>
            </a:r>
            <a:r>
              <a:rPr lang="en-CA" sz="1600" dirty="0" smtClean="0"/>
              <a:t>is </a:t>
            </a:r>
            <a:r>
              <a:rPr lang="en-CA" sz="1600" dirty="0"/>
              <a:t>significantly overlapped</a:t>
            </a:r>
            <a:r>
              <a:rPr lang="en-CA" sz="1600" dirty="0" smtClean="0"/>
              <a:t>.</a:t>
            </a:r>
          </a:p>
          <a:p>
            <a:endParaRPr lang="en-CA" sz="1600" dirty="0" smtClean="0"/>
          </a:p>
          <a:p>
            <a:r>
              <a:rPr lang="en-CA" sz="1600" dirty="0" smtClean="0"/>
              <a:t>It is proposed: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600" dirty="0" smtClean="0"/>
              <a:t>Use Hadamard filter when ALF is enabled instead of SAO since it provides additional coding gain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600" dirty="0" smtClean="0"/>
              <a:t>Use combination of SAO and Hadamard filter when ALF is disabled since this combination provides substantial coding gain</a:t>
            </a:r>
          </a:p>
          <a:p>
            <a:endParaRPr lang="en-US" sz="1600" dirty="0" smtClean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Introduction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30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Proposed loop filters configuration when ALF is 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22002" y="365187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470768" y="3435688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3019425" y="1739900"/>
            <a:ext cx="819150" cy="1663699"/>
            <a:chOff x="0" y="0"/>
            <a:chExt cx="896937" cy="2107247"/>
          </a:xfrm>
        </p:grpSpPr>
        <p:sp>
          <p:nvSpPr>
            <p:cNvPr id="12" name="Rectangle 11"/>
            <p:cNvSpPr/>
            <p:nvPr/>
          </p:nvSpPr>
          <p:spPr bwMode="auto">
            <a:xfrm>
              <a:off x="0" y="871537"/>
              <a:ext cx="863600" cy="359410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  <a:extLst>
              <a:ext uri="{909E8E84-426E-40dd-AFC4-6F175D3DCCD1}">
                <a14:hiddenFill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HTDF</a:t>
              </a:r>
              <a:endParaRPr lang="en-US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4762" y="0"/>
              <a:ext cx="863600" cy="359410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  <a:extLst>
              <a:ext uri="{909E8E84-426E-40dd-AFC4-6F175D3DCCD1}">
                <a14:hiddenFill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DBF</a:t>
              </a:r>
              <a:endParaRPr lang="en-US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33337" y="1747837"/>
              <a:ext cx="863600" cy="359410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  <a:extLst>
              <a:ext uri="{909E8E84-426E-40dd-AFC4-6F175D3DCCD1}">
                <a14:hiddenFill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ALF</a:t>
              </a:r>
              <a:endParaRPr lang="en-US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 bwMode="auto">
            <a:xfrm>
              <a:off x="452437" y="1238250"/>
              <a:ext cx="9733" cy="504500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  <a:extLst>
              <a:ext uri="{909E8E84-426E-40dd-AFC4-6F175D3DCCD1}">
                <a14:hiddenFill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solidFill>
                    <a:schemeClr val="accent1"/>
                  </a:solidFill>
                </a14:hiddenFill>
              </a:ext>
              <a:ext uri="{91240B29-F687-4f45-9708-019B960494DF}">
                <a14:hiddenLine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" name="Straight Arrow Connector 15"/>
            <p:cNvCxnSpPr/>
            <p:nvPr/>
          </p:nvCxnSpPr>
          <p:spPr bwMode="auto">
            <a:xfrm>
              <a:off x="438150" y="361950"/>
              <a:ext cx="9733" cy="504500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  <a:extLst>
              <a:ext uri="{909E8E84-426E-40dd-AFC4-6F175D3DCCD1}">
                <a14:hiddenFill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solidFill>
                    <a:schemeClr val="accent1"/>
                  </a:solidFill>
                </a14:hiddenFill>
              </a:ext>
              <a:ext uri="{91240B29-F687-4f45-9708-019B960494DF}">
                <a14:hiddenLine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17123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Proposed </a:t>
            </a:r>
            <a:r>
              <a:rPr lang="en-US" altLang="zh-CN" sz="1800" dirty="0">
                <a:solidFill>
                  <a:srgbClr val="C00000"/>
                </a:solidFill>
              </a:rPr>
              <a:t>loop filters configuration when ALF is 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16632" y="1059582"/>
            <a:ext cx="45365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Anchor: VTM6.0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22002" y="365187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267285"/>
              </p:ext>
            </p:extLst>
          </p:nvPr>
        </p:nvGraphicFramePr>
        <p:xfrm>
          <a:off x="404662" y="1491629"/>
          <a:ext cx="6336705" cy="843253"/>
        </p:xfrm>
        <a:graphic>
          <a:graphicData uri="http://schemas.openxmlformats.org/drawingml/2006/table">
            <a:tbl>
              <a:tblPr firstRow="1" firstCol="1" bandRow="1"/>
              <a:tblGrid>
                <a:gridCol w="1438484"/>
                <a:gridCol w="525141"/>
                <a:gridCol w="525141"/>
                <a:gridCol w="525141"/>
                <a:gridCol w="441385"/>
                <a:gridCol w="441385"/>
                <a:gridCol w="525141"/>
                <a:gridCol w="525141"/>
                <a:gridCol w="525141"/>
                <a:gridCol w="441385"/>
                <a:gridCol w="423220"/>
              </a:tblGrid>
              <a:tr h="180137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439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Test#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98">
                <a:tc>
                  <a:txBody>
                    <a:bodyPr/>
                    <a:lstStyle/>
                    <a:p>
                      <a:pPr marL="0" marR="0" indent="0" algn="ctr" defTabSz="685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900" u="sng" kern="1200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SAO tool-off (CE5-3.3.2)</a:t>
                      </a: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0.01%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0.14%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0.17%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100%*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99%*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0.08%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0.28%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0.35%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100%*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98%*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9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HTDF (</a:t>
                      </a:r>
                      <a:r>
                        <a:rPr lang="en-US" sz="900" u="sng" dirty="0" smtClean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CE5-3.2.2, no SAO)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-0.42%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0.53%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0.53%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-0.38%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0.39%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0.51%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315095"/>
              </p:ext>
            </p:extLst>
          </p:nvPr>
        </p:nvGraphicFramePr>
        <p:xfrm>
          <a:off x="420140" y="2962049"/>
          <a:ext cx="6321228" cy="836353"/>
        </p:xfrm>
        <a:graphic>
          <a:graphicData uri="http://schemas.openxmlformats.org/drawingml/2006/table">
            <a:tbl>
              <a:tblPr firstRow="1" firstCol="1" bandRow="1"/>
              <a:tblGrid>
                <a:gridCol w="1435609"/>
                <a:gridCol w="567445"/>
                <a:gridCol w="515146"/>
                <a:gridCol w="515146"/>
                <a:gridCol w="431468"/>
                <a:gridCol w="431468"/>
                <a:gridCol w="567445"/>
                <a:gridCol w="515146"/>
                <a:gridCol w="515146"/>
                <a:gridCol w="431468"/>
                <a:gridCol w="395741"/>
              </a:tblGrid>
              <a:tr h="13697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Low Delay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Low Delay 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2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Test#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68"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SAO tool-off (CE5-3.3.2)</a:t>
                      </a:r>
                      <a:endParaRPr lang="en-US" sz="900" u="sng" kern="1200" dirty="0">
                        <a:solidFill>
                          <a:srgbClr val="00808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0.07%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0.58%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1.24%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101%*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101%*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0.14%</a:t>
                      </a: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0.41%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1.14%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100%*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100</a:t>
                      </a:r>
                      <a:r>
                        <a:rPr lang="en-US" sz="900" u="sng" kern="1200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%</a:t>
                      </a:r>
                      <a:endParaRPr lang="en-US" sz="900" u="sng" kern="1200" dirty="0">
                        <a:solidFill>
                          <a:srgbClr val="00808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6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HTDF (</a:t>
                      </a:r>
                      <a:r>
                        <a:rPr lang="en-US" sz="900" u="sng" dirty="0" smtClean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CE5-3.2.2, no SAO)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-0.17%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1.05%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1.54%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102%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99%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-0.19%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1.00%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1.77%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99%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470768" y="3435688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51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Proposed loop filters configuration when ALF is </a:t>
            </a:r>
            <a:r>
              <a:rPr lang="en-US" altLang="zh-CN" sz="1800" dirty="0" smtClean="0">
                <a:solidFill>
                  <a:srgbClr val="C00000"/>
                </a:solidFill>
              </a:rPr>
              <a:t>OFF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22002" y="365187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717032" y="1164385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826407"/>
              </p:ext>
            </p:extLst>
          </p:nvPr>
        </p:nvGraphicFramePr>
        <p:xfrm>
          <a:off x="4293096" y="1222747"/>
          <a:ext cx="1752600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Visio" r:id="rId4" imgW="958884" imgH="1500011" progId="Visio.Drawing.11">
                  <p:embed/>
                </p:oleObj>
              </mc:Choice>
              <mc:Fallback>
                <p:oleObj name="Visio" r:id="rId4" imgW="958884" imgH="1500011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3096" y="1222747"/>
                        <a:ext cx="1752600" cy="274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189487"/>
              </p:ext>
            </p:extLst>
          </p:nvPr>
        </p:nvGraphicFramePr>
        <p:xfrm>
          <a:off x="836712" y="1255042"/>
          <a:ext cx="2495550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Visio" r:id="rId6" imgW="2218920" imgH="1589969" progId="Visio.Drawing.11">
                  <p:embed/>
                </p:oleObj>
              </mc:Choice>
              <mc:Fallback>
                <p:oleObj name="Visio" r:id="rId6" imgW="2218920" imgH="1589969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712" y="1255042"/>
                        <a:ext cx="2495550" cy="178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538584" y="907201"/>
            <a:ext cx="9092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Option 1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4714784" y="884193"/>
            <a:ext cx="9092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Option 2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9054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Proposed loop filters configuration when ALF is OFF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16632" y="1059582"/>
            <a:ext cx="45365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Anchor: VTM6.0.noSAO.noALF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22002" y="365187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942363"/>
              </p:ext>
            </p:extLst>
          </p:nvPr>
        </p:nvGraphicFramePr>
        <p:xfrm>
          <a:off x="422002" y="1521247"/>
          <a:ext cx="6048674" cy="1338537"/>
        </p:xfrm>
        <a:graphic>
          <a:graphicData uri="http://schemas.openxmlformats.org/drawingml/2006/table">
            <a:tbl>
              <a:tblPr firstRow="1" firstCol="1" bandRow="1"/>
              <a:tblGrid>
                <a:gridCol w="1373099"/>
                <a:gridCol w="501271"/>
                <a:gridCol w="501271"/>
                <a:gridCol w="501271"/>
                <a:gridCol w="421322"/>
                <a:gridCol w="421322"/>
                <a:gridCol w="501271"/>
                <a:gridCol w="501271"/>
                <a:gridCol w="501271"/>
                <a:gridCol w="421322"/>
                <a:gridCol w="403983"/>
              </a:tblGrid>
              <a:tr h="209282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585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Test#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51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SAO (CE5-3.3.2)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51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HTDF (CE5-3.2.2)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51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SAO + HTDF parallel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-1.50%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51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SAO + HTDF sequential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-1.02%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-1.64%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239291"/>
              </p:ext>
            </p:extLst>
          </p:nvPr>
        </p:nvGraphicFramePr>
        <p:xfrm>
          <a:off x="409063" y="2964725"/>
          <a:ext cx="6062961" cy="1374289"/>
        </p:xfrm>
        <a:graphic>
          <a:graphicData uri="http://schemas.openxmlformats.org/drawingml/2006/table">
            <a:tbl>
              <a:tblPr firstRow="1" firstCol="1" bandRow="1"/>
              <a:tblGrid>
                <a:gridCol w="1376954"/>
                <a:gridCol w="544261"/>
                <a:gridCol w="494099"/>
                <a:gridCol w="494099"/>
                <a:gridCol w="413839"/>
                <a:gridCol w="413839"/>
                <a:gridCol w="544261"/>
                <a:gridCol w="494099"/>
                <a:gridCol w="494099"/>
                <a:gridCol w="413839"/>
                <a:gridCol w="379572"/>
              </a:tblGrid>
              <a:tr h="13697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Low Delay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Low Delay 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2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Test#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6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SAO (CE5-3.3.2)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6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HTDF (CE5-3.2.2)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6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SAO + HTDF parallel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-1.48%*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-1.01%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-3.27%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-1.08%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-1.59%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6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SAO + HTDF sequential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-1.57%*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-1.04%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-2.25%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-3.48%*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-2.22%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-2.88%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470768" y="3435688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11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Acknowledgment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28800" y="2211710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Thanks Ericsson for cross-checking!</a:t>
            </a:r>
          </a:p>
        </p:txBody>
      </p:sp>
    </p:spTree>
    <p:extLst>
      <p:ext uri="{BB962C8B-B14F-4D97-AF65-F5344CB8AC3E}">
        <p14:creationId xmlns:p14="http://schemas.microsoft.com/office/powerpoint/2010/main" val="191022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45858</TotalTime>
  <Words>554</Words>
  <Application>Microsoft Office PowerPoint</Application>
  <PresentationFormat>Custom</PresentationFormat>
  <Paragraphs>221</Paragraphs>
  <Slides>8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6" baseType="lpstr">
      <vt:lpstr>Microsoft YaHei</vt:lpstr>
      <vt:lpstr>MS PGothic</vt:lpstr>
      <vt:lpstr>SimSun</vt:lpstr>
      <vt:lpstr>SimSun</vt:lpstr>
      <vt:lpstr>Arial</vt:lpstr>
      <vt:lpstr>Calibri</vt:lpstr>
      <vt:lpstr>DengXian</vt:lpstr>
      <vt:lpstr>FrutigerNext LT Medium</vt:lpstr>
      <vt:lpstr>黑体</vt:lpstr>
      <vt:lpstr>华文细黑</vt:lpstr>
      <vt:lpstr>Times New Roman</vt:lpstr>
      <vt:lpstr>Wingdings</vt:lpstr>
      <vt:lpstr>Yu Mincho</vt:lpstr>
      <vt:lpstr>等线</vt:lpstr>
      <vt:lpstr>5_以客户为中心</vt:lpstr>
      <vt:lpstr>14_主题1</vt:lpstr>
      <vt:lpstr>17_主题1</vt:lpstr>
      <vt:lpstr>Visio</vt:lpstr>
      <vt:lpstr>JVET-P0504 CE5-related: Harmonization of Hadamard filter, SAO and ALF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v4</cp:lastModifiedBy>
  <cp:revision>1232</cp:revision>
  <dcterms:created xsi:type="dcterms:W3CDTF">2014-12-10T06:05:08Z</dcterms:created>
  <dcterms:modified xsi:type="dcterms:W3CDTF">2019-10-07T20:49:59Z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(3)pvVZnVTgLOhibAV0G3x0qFm1X+590+qwTxZmZDu34qo+PpkxfxPNRCfryXa1Qyg4ejZLjT9t
ox1Am8oh9jHEsRS4wOZBiGxkPpSOIm1byvvcH/JjWLm6KC+fySFnHy2U5DXEfPR1biSp4jdq
RsEBISFslDPG0bITpsE5Owl4nY9uUypI/3nkZ2nnONOAbvkrSiRWDKUlYnAQrauD52CuJJn1
6kgFPABf65rma7iVjc</vt:lpwstr>
  </property>
  <property fmtid="{D5CDD505-2E9C-101B-9397-08002B2CF9AE}" pid="10" name="_2015_ms_pID_7253431">
    <vt:lpwstr>ClPq46gihbPI+4dEFwq4okHWsezcK4GrPJLrSEkoYI9BsUArEljaYY
erRDzlNvd8t+Gtw0DLlZ3MEQbPaD/uB+JUiPBx0EmM/1XGkL2onpsLvFvEIgWiRaWdnd2wTC
adXfYNtE0wopRlGhiKbhObhxj4CK9BwCmLn8izN8S6ARy6P+kCW8FEY7vSoDFBIV3dXi1mgc
3+JEh9xlR8BmKIogD6bY2ba64IzNYDtOiru5</vt:lpwstr>
  </property>
  <property fmtid="{D5CDD505-2E9C-101B-9397-08002B2CF9AE}" pid="11" name="_2015_ms_pID_7253432">
    <vt:lpwstr>rA==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