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65" r:id="rId4"/>
    <p:sldId id="267" r:id="rId5"/>
    <p:sldId id="268" r:id="rId6"/>
    <p:sldId id="269" r:id="rId7"/>
    <p:sldId id="258" r:id="rId8"/>
    <p:sldId id="259" r:id="rId9"/>
    <p:sldId id="263" r:id="rId1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83988-F83F-46EA-B8F2-16012B22CA02}" type="datetimeFigureOut">
              <a:rPr lang="zh-TW" altLang="en-US" smtClean="0"/>
              <a:t>2019/9/27</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EA30D-8BB9-4E67-9421-BE3556222967}" type="slidenum">
              <a:rPr lang="zh-TW" altLang="en-US" smtClean="0"/>
              <a:t>‹#›</a:t>
            </a:fld>
            <a:endParaRPr lang="zh-TW" altLang="en-US"/>
          </a:p>
        </p:txBody>
      </p:sp>
    </p:spTree>
    <p:extLst>
      <p:ext uri="{BB962C8B-B14F-4D97-AF65-F5344CB8AC3E}">
        <p14:creationId xmlns:p14="http://schemas.microsoft.com/office/powerpoint/2010/main" val="2844857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 name="Google Shape;169;p12:notes"/>
          <p:cNvSpPr txBox="1">
            <a:spLocks noGrp="1"/>
          </p:cNvSpPr>
          <p:nvPr>
            <p:ph type="body" idx="1"/>
          </p:nvPr>
        </p:nvSpPr>
        <p:spPr>
          <a:xfrm>
            <a:off x="680562" y="4783307"/>
            <a:ext cx="5444490" cy="3913614"/>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70" name="Google Shape;170;p12:notes"/>
          <p:cNvSpPr txBox="1">
            <a:spLocks noGrp="1"/>
          </p:cNvSpPr>
          <p:nvPr>
            <p:ph type="sldNum" idx="12"/>
          </p:nvPr>
        </p:nvSpPr>
        <p:spPr>
          <a:xfrm>
            <a:off x="3854939" y="9440647"/>
            <a:ext cx="2949099" cy="49869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1524000" y="2472856"/>
            <a:ext cx="9144000" cy="1824256"/>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19" name="Google Shape;19;p2"/>
          <p:cNvSpPr txBox="1">
            <a:spLocks noGrp="1"/>
          </p:cNvSpPr>
          <p:nvPr>
            <p:ph type="subTitle" idx="1"/>
          </p:nvPr>
        </p:nvSpPr>
        <p:spPr>
          <a:xfrm>
            <a:off x="1524000" y="4389187"/>
            <a:ext cx="9144000" cy="1655762"/>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r>
              <a:rPr lang="zh-TW" altLang="en-US"/>
              <a:t>按一下以編輯母片子標題樣式</a:t>
            </a:r>
            <a:endParaRPr/>
          </a:p>
        </p:txBody>
      </p:sp>
      <p:sp>
        <p:nvSpPr>
          <p:cNvPr id="20" name="Google Shape;20;p2"/>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21" name="Google Shape;21;p2"/>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22" name="Google Shape;22;p2"/>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pic>
        <p:nvPicPr>
          <p:cNvPr id="23" name="Google Shape;23;p2"/>
          <p:cNvPicPr preferRelativeResize="0"/>
          <p:nvPr/>
        </p:nvPicPr>
        <p:blipFill rotWithShape="1">
          <a:blip r:embed="rId2">
            <a:alphaModFix/>
          </a:blip>
          <a:srcRect l="4945" t="37078" r="4431" b="28004"/>
          <a:stretch/>
        </p:blipFill>
        <p:spPr>
          <a:xfrm>
            <a:off x="10162095" y="6486421"/>
            <a:ext cx="1994416" cy="292869"/>
          </a:xfrm>
          <a:prstGeom prst="rect">
            <a:avLst/>
          </a:prstGeom>
          <a:noFill/>
          <a:ln>
            <a:noFill/>
          </a:ln>
        </p:spPr>
      </p:pic>
    </p:spTree>
    <p:extLst>
      <p:ext uri="{BB962C8B-B14F-4D97-AF65-F5344CB8AC3E}">
        <p14:creationId xmlns:p14="http://schemas.microsoft.com/office/powerpoint/2010/main" val="1865479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2"/>
        <p:cNvGrpSpPr/>
        <p:nvPr/>
      </p:nvGrpSpPr>
      <p:grpSpPr>
        <a:xfrm>
          <a:off x="0" y="0"/>
          <a:ext cx="0" cy="0"/>
          <a:chOff x="0" y="0"/>
          <a:chExt cx="0" cy="0"/>
        </a:xfrm>
      </p:grpSpPr>
      <p:sp>
        <p:nvSpPr>
          <p:cNvPr id="73" name="Google Shape;73;p11"/>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74" name="Google Shape;74;p11"/>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75" name="Google Shape;75;p11"/>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578354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76"/>
        <p:cNvGrpSpPr/>
        <p:nvPr/>
      </p:nvGrpSpPr>
      <p:grpSpPr>
        <a:xfrm>
          <a:off x="0" y="0"/>
          <a:ext cx="0" cy="0"/>
          <a:chOff x="0" y="0"/>
          <a:chExt cx="0" cy="0"/>
        </a:xfrm>
      </p:grpSpPr>
      <p:sp>
        <p:nvSpPr>
          <p:cNvPr id="77" name="Google Shape;77;p12"/>
          <p:cNvSpPr txBox="1">
            <a:spLocks noGrp="1"/>
          </p:cNvSpPr>
          <p:nvPr>
            <p:ph type="title"/>
          </p:nvPr>
        </p:nvSpPr>
        <p:spPr>
          <a:xfrm>
            <a:off x="839788" y="1023640"/>
            <a:ext cx="3932237"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lt1"/>
              </a:buClr>
              <a:buSzPts val="3200"/>
              <a:buFont typeface="Calibri"/>
              <a:buNone/>
              <a:defRPr sz="3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78" name="Google Shape;78;p12"/>
          <p:cNvSpPr txBox="1">
            <a:spLocks noGrp="1"/>
          </p:cNvSpPr>
          <p:nvPr>
            <p:ph type="body" idx="1"/>
          </p:nvPr>
        </p:nvSpPr>
        <p:spPr>
          <a:xfrm>
            <a:off x="5183188" y="1553865"/>
            <a:ext cx="6172200" cy="4873625"/>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79" name="Google Shape;79;p12"/>
          <p:cNvSpPr txBox="1">
            <a:spLocks noGrp="1"/>
          </p:cNvSpPr>
          <p:nvPr>
            <p:ph type="body" idx="2"/>
          </p:nvPr>
        </p:nvSpPr>
        <p:spPr>
          <a:xfrm>
            <a:off x="839788" y="262384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80" name="Google Shape;80;p12"/>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81" name="Google Shape;81;p12"/>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82" name="Google Shape;82;p12"/>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446503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83"/>
        <p:cNvGrpSpPr/>
        <p:nvPr/>
      </p:nvGrpSpPr>
      <p:grpSpPr>
        <a:xfrm>
          <a:off x="0" y="0"/>
          <a:ext cx="0" cy="0"/>
          <a:chOff x="0" y="0"/>
          <a:chExt cx="0" cy="0"/>
        </a:xfrm>
      </p:grpSpPr>
      <p:sp>
        <p:nvSpPr>
          <p:cNvPr id="84" name="Google Shape;84;p13"/>
          <p:cNvSpPr>
            <a:spLocks noGrp="1"/>
          </p:cNvSpPr>
          <p:nvPr>
            <p:ph type="pic" idx="2"/>
          </p:nvPr>
        </p:nvSpPr>
        <p:spPr>
          <a:xfrm>
            <a:off x="5183188" y="1497221"/>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zh-TW" altLang="en-US"/>
              <a:t>按一下圖示以新增圖片</a:t>
            </a:r>
            <a:endParaRPr/>
          </a:p>
        </p:txBody>
      </p:sp>
      <p:sp>
        <p:nvSpPr>
          <p:cNvPr id="85" name="Google Shape;85;p13"/>
          <p:cNvSpPr txBox="1">
            <a:spLocks noGrp="1"/>
          </p:cNvSpPr>
          <p:nvPr>
            <p:ph type="body" idx="1"/>
          </p:nvPr>
        </p:nvSpPr>
        <p:spPr>
          <a:xfrm>
            <a:off x="839788" y="2567196"/>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86" name="Google Shape;86;p13"/>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87" name="Google Shape;87;p1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88" name="Google Shape;88;p1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1824491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91" name="Google Shape;91;p14"/>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92" name="Google Shape;92;p14"/>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93" name="Google Shape;93;p14"/>
          <p:cNvSpPr txBox="1">
            <a:spLocks noGrp="1"/>
          </p:cNvSpPr>
          <p:nvPr>
            <p:ph type="body" idx="1"/>
          </p:nvPr>
        </p:nvSpPr>
        <p:spPr>
          <a:xfrm>
            <a:off x="840951" y="1009815"/>
            <a:ext cx="10529413" cy="551025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94" name="Google Shape;94;p14"/>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3578005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95"/>
        <p:cNvGrpSpPr/>
        <p:nvPr/>
      </p:nvGrpSpPr>
      <p:grpSpPr>
        <a:xfrm>
          <a:off x="0" y="0"/>
          <a:ext cx="0" cy="0"/>
          <a:chOff x="0" y="0"/>
          <a:chExt cx="0" cy="0"/>
        </a:xfrm>
      </p:grpSpPr>
      <p:sp>
        <p:nvSpPr>
          <p:cNvPr id="96" name="Google Shape;96;p15"/>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97" name="Google Shape;97;p15"/>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98" name="Google Shape;98;p15"/>
          <p:cNvSpPr txBox="1">
            <a:spLocks noGrp="1"/>
          </p:cNvSpPr>
          <p:nvPr>
            <p:ph type="ftr" idx="11"/>
          </p:nvPr>
        </p:nvSpPr>
        <p:spPr>
          <a:xfrm>
            <a:off x="838200" y="6661150"/>
            <a:ext cx="5672138" cy="166688"/>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32249398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9"/>
        <p:cNvGrpSpPr/>
        <p:nvPr/>
      </p:nvGrpSpPr>
      <p:grpSpPr>
        <a:xfrm>
          <a:off x="0" y="0"/>
          <a:ext cx="0" cy="0"/>
          <a:chOff x="0" y="0"/>
          <a:chExt cx="0" cy="0"/>
        </a:xfrm>
      </p:grpSpPr>
      <p:sp>
        <p:nvSpPr>
          <p:cNvPr id="100" name="Google Shape;100;p16"/>
          <p:cNvSpPr>
            <a:spLocks noGrp="1"/>
          </p:cNvSpPr>
          <p:nvPr>
            <p:ph type="pic" idx="2"/>
          </p:nvPr>
        </p:nvSpPr>
        <p:spPr>
          <a:xfrm>
            <a:off x="5183188" y="1497221"/>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zh-TW" altLang="en-US"/>
              <a:t>按一下圖示以新增圖片</a:t>
            </a:r>
            <a:endParaRPr/>
          </a:p>
        </p:txBody>
      </p:sp>
      <p:sp>
        <p:nvSpPr>
          <p:cNvPr id="101" name="Google Shape;101;p16"/>
          <p:cNvSpPr txBox="1">
            <a:spLocks noGrp="1"/>
          </p:cNvSpPr>
          <p:nvPr>
            <p:ph type="body" idx="1"/>
          </p:nvPr>
        </p:nvSpPr>
        <p:spPr>
          <a:xfrm>
            <a:off x="839788" y="2567196"/>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102" name="Google Shape;102;p16"/>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103" name="Google Shape;103;p16"/>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104" name="Google Shape;104;p16"/>
          <p:cNvSpPr txBox="1">
            <a:spLocks noGrp="1"/>
          </p:cNvSpPr>
          <p:nvPr>
            <p:ph type="ftr" idx="11"/>
          </p:nvPr>
        </p:nvSpPr>
        <p:spPr>
          <a:xfrm>
            <a:off x="838200" y="6661150"/>
            <a:ext cx="5672138" cy="166688"/>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807459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標題及內容" type="obj">
  <p:cSld name="標題及內容">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26" name="Google Shape;26;p3"/>
          <p:cNvSpPr txBox="1">
            <a:spLocks noGrp="1"/>
          </p:cNvSpPr>
          <p:nvPr>
            <p:ph type="body" idx="1"/>
          </p:nvPr>
        </p:nvSpPr>
        <p:spPr>
          <a:xfrm>
            <a:off x="838200" y="995320"/>
            <a:ext cx="10515600" cy="518164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27" name="Google Shape;27;p3"/>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28" name="Google Shape;28;p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
        <p:nvSpPr>
          <p:cNvPr id="29" name="Google Shape;29;p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fld id="{0ADE71E5-08C5-466B-8C6D-6094EFCC9D49}" type="slidenum">
              <a:rPr lang="zh-TW" altLang="en-US" smtClean="0"/>
              <a:t>‹#›</a:t>
            </a:fld>
            <a:endParaRPr lang="zh-TW" altLang="en-US"/>
          </a:p>
        </p:txBody>
      </p:sp>
    </p:spTree>
    <p:extLst>
      <p:ext uri="{BB962C8B-B14F-4D97-AF65-F5344CB8AC3E}">
        <p14:creationId xmlns:p14="http://schemas.microsoft.com/office/powerpoint/2010/main" val="1425336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標題投影片">
  <p:cSld name="1_標題投影片">
    <p:spTree>
      <p:nvGrpSpPr>
        <p:cNvPr id="1" name="Shape 30"/>
        <p:cNvGrpSpPr/>
        <p:nvPr/>
      </p:nvGrpSpPr>
      <p:grpSpPr>
        <a:xfrm>
          <a:off x="0" y="0"/>
          <a:ext cx="0" cy="0"/>
          <a:chOff x="0" y="0"/>
          <a:chExt cx="0" cy="0"/>
        </a:xfrm>
      </p:grpSpPr>
      <p:sp>
        <p:nvSpPr>
          <p:cNvPr id="31" name="Google Shape;31;p4"/>
          <p:cNvSpPr txBox="1">
            <a:spLocks noGrp="1"/>
          </p:cNvSpPr>
          <p:nvPr>
            <p:ph type="ctrTitle"/>
          </p:nvPr>
        </p:nvSpPr>
        <p:spPr>
          <a:xfrm>
            <a:off x="914400" y="2130426"/>
            <a:ext cx="10363200" cy="1470025"/>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32" name="Google Shape;32;p4"/>
          <p:cNvSpPr txBox="1">
            <a:spLocks noGrp="1"/>
          </p:cNvSpPr>
          <p:nvPr>
            <p:ph type="subTitle" idx="1"/>
          </p:nvPr>
        </p:nvSpPr>
        <p:spPr>
          <a:xfrm>
            <a:off x="1828800" y="3886200"/>
            <a:ext cx="8534400" cy="1752600"/>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800"/>
              <a:buFont typeface="Arial"/>
              <a:buNone/>
              <a:defRPr sz="2800" b="0" i="0" u="none" strike="noStrike" cap="none">
                <a:solidFill>
                  <a:srgbClr val="888888"/>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400"/>
              <a:buFont typeface="Arial"/>
              <a:buNone/>
              <a:defRPr sz="2400" b="0" i="0" u="none" strike="noStrike" cap="none">
                <a:solidFill>
                  <a:srgbClr val="888888"/>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2000"/>
              <a:buFont typeface="Arial"/>
              <a:buNone/>
              <a:defRPr sz="2000" b="0" i="0" u="none" strike="noStrike" cap="none">
                <a:solidFill>
                  <a:srgbClr val="888888"/>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9pPr>
          </a:lstStyle>
          <a:p>
            <a:r>
              <a:rPr lang="zh-TW" altLang="en-US"/>
              <a:t>按一下以編輯母片子標題樣式</a:t>
            </a:r>
            <a:endParaRPr/>
          </a:p>
        </p:txBody>
      </p:sp>
      <p:sp>
        <p:nvSpPr>
          <p:cNvPr id="33" name="Google Shape;33;p4"/>
          <p:cNvSpPr txBox="1">
            <a:spLocks noGrp="1"/>
          </p:cNvSpPr>
          <p:nvPr>
            <p:ph type="body" idx="2"/>
          </p:nvPr>
        </p:nvSpPr>
        <p:spPr>
          <a:xfrm>
            <a:off x="4178301" y="5895975"/>
            <a:ext cx="3822700" cy="55245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2800"/>
              <a:buFont typeface="Arial"/>
              <a:buNone/>
              <a:defRPr sz="20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Tree>
    <p:extLst>
      <p:ext uri="{BB962C8B-B14F-4D97-AF65-F5344CB8AC3E}">
        <p14:creationId xmlns:p14="http://schemas.microsoft.com/office/powerpoint/2010/main" val="1399050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36" name="Google Shape;36;p5"/>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37" name="Google Shape;37;p5"/>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38" name="Google Shape;38;p5"/>
          <p:cNvSpPr txBox="1">
            <a:spLocks noGrp="1"/>
          </p:cNvSpPr>
          <p:nvPr>
            <p:ph type="body" idx="1"/>
          </p:nvPr>
        </p:nvSpPr>
        <p:spPr>
          <a:xfrm>
            <a:off x="840951" y="1009815"/>
            <a:ext cx="10529413" cy="551025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39" name="Google Shape;39;p5"/>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582679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1850" y="1709738"/>
            <a:ext cx="10515600" cy="2852737"/>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42" name="Google Shape;42;p6"/>
          <p:cNvSpPr txBox="1">
            <a:spLocks noGrp="1"/>
          </p:cNvSpPr>
          <p:nvPr>
            <p:ph type="body" idx="1"/>
          </p:nvPr>
        </p:nvSpPr>
        <p:spPr>
          <a:xfrm>
            <a:off x="831850" y="4589463"/>
            <a:ext cx="105156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pPr lvl="0"/>
            <a:r>
              <a:rPr lang="zh-TW" altLang="en-US"/>
              <a:t>按一下以編輯母片文字樣式</a:t>
            </a:r>
          </a:p>
        </p:txBody>
      </p:sp>
      <p:sp>
        <p:nvSpPr>
          <p:cNvPr id="43" name="Google Shape;43;p6"/>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44" name="Google Shape;44;p6"/>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45" name="Google Shape;45;p6"/>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4233264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48" name="Google Shape;48;p7"/>
          <p:cNvSpPr txBox="1">
            <a:spLocks noGrp="1"/>
          </p:cNvSpPr>
          <p:nvPr>
            <p:ph type="body" idx="1"/>
          </p:nvPr>
        </p:nvSpPr>
        <p:spPr>
          <a:xfrm>
            <a:off x="838200" y="1319002"/>
            <a:ext cx="5181600" cy="4857961"/>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49" name="Google Shape;49;p7"/>
          <p:cNvSpPr txBox="1">
            <a:spLocks noGrp="1"/>
          </p:cNvSpPr>
          <p:nvPr>
            <p:ph type="body" idx="2"/>
          </p:nvPr>
        </p:nvSpPr>
        <p:spPr>
          <a:xfrm>
            <a:off x="6172200" y="1319002"/>
            <a:ext cx="5181600" cy="4857961"/>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0" name="Google Shape;50;p7"/>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51" name="Google Shape;51;p7"/>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52" name="Google Shape;52;p7"/>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1470110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9788" y="0"/>
            <a:ext cx="10515600" cy="7677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55" name="Google Shape;55;p8"/>
          <p:cNvSpPr txBox="1">
            <a:spLocks noGrp="1"/>
          </p:cNvSpPr>
          <p:nvPr>
            <p:ph type="body" idx="1"/>
          </p:nvPr>
        </p:nvSpPr>
        <p:spPr>
          <a:xfrm>
            <a:off x="839788" y="1211827"/>
            <a:ext cx="5157787"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6" name="Google Shape;56;p8"/>
          <p:cNvSpPr txBox="1">
            <a:spLocks noGrp="1"/>
          </p:cNvSpPr>
          <p:nvPr>
            <p:ph type="body" idx="2"/>
          </p:nvPr>
        </p:nvSpPr>
        <p:spPr>
          <a:xfrm>
            <a:off x="839788" y="2035739"/>
            <a:ext cx="5157787" cy="415392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7" name="Google Shape;57;p8"/>
          <p:cNvSpPr txBox="1">
            <a:spLocks noGrp="1"/>
          </p:cNvSpPr>
          <p:nvPr>
            <p:ph type="body" idx="3"/>
          </p:nvPr>
        </p:nvSpPr>
        <p:spPr>
          <a:xfrm>
            <a:off x="6172200" y="1211827"/>
            <a:ext cx="5183188"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8" name="Google Shape;58;p8"/>
          <p:cNvSpPr txBox="1">
            <a:spLocks noGrp="1"/>
          </p:cNvSpPr>
          <p:nvPr>
            <p:ph type="body" idx="4"/>
          </p:nvPr>
        </p:nvSpPr>
        <p:spPr>
          <a:xfrm>
            <a:off x="6172200" y="2035739"/>
            <a:ext cx="5183188" cy="415392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9" name="Google Shape;59;p8"/>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60" name="Google Shape;60;p8"/>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61" name="Google Shape;61;p8"/>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3320445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64" name="Google Shape;64;p9"/>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65" name="Google Shape;65;p9"/>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66" name="Google Shape;66;p9"/>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1694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Title Only">
  <p:cSld name="1_Title Only">
    <p:bg>
      <p:bgPr>
        <a:blipFill>
          <a:blip r:embed="rId2">
            <a:alphaModFix amt="62000"/>
          </a:blip>
          <a:stretch>
            <a:fillRect/>
          </a:stretch>
        </a:blipFill>
        <a:effectLst/>
      </p:bgPr>
    </p:bg>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69" name="Google Shape;69;p10"/>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70" name="Google Shape;70;p10"/>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71" name="Google Shape;71;p10"/>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268555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674" y="0"/>
            <a:ext cx="12192000" cy="764704"/>
          </a:xfrm>
          <a:prstGeom prst="rect">
            <a:avLst/>
          </a:prstGeom>
          <a:gradFill>
            <a:gsLst>
              <a:gs pos="0">
                <a:srgbClr val="284971"/>
              </a:gs>
              <a:gs pos="50000">
                <a:srgbClr val="3B6AA4"/>
              </a:gs>
              <a:gs pos="100000">
                <a:srgbClr val="4680C5"/>
              </a:gs>
            </a:gsLst>
            <a:lin ang="0" scaled="0"/>
          </a:grad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1" name="Google Shape;11;p1"/>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1"/>
          <p:cNvSpPr txBox="1">
            <a:spLocks noGrp="1"/>
          </p:cNvSpPr>
          <p:nvPr>
            <p:ph type="body" idx="1"/>
          </p:nvPr>
        </p:nvSpPr>
        <p:spPr>
          <a:xfrm>
            <a:off x="838200" y="995320"/>
            <a:ext cx="10515600" cy="518164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2019/9/27</a:t>
            </a:fld>
            <a:endParaRPr lang="zh-TW" altLang="en-US"/>
          </a:p>
        </p:txBody>
      </p:sp>
      <p:sp>
        <p:nvSpPr>
          <p:cNvPr id="14" name="Google Shape;14;p1"/>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15" name="Google Shape;15;p1"/>
          <p:cNvSpPr txBox="1">
            <a:spLocks noGrp="1"/>
          </p:cNvSpPr>
          <p:nvPr>
            <p:ph type="ftr" idx="11"/>
          </p:nvPr>
        </p:nvSpPr>
        <p:spPr>
          <a:xfrm>
            <a:off x="-1" y="6388136"/>
            <a:ext cx="10483361" cy="42065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pic>
        <p:nvPicPr>
          <p:cNvPr id="16" name="Google Shape;16;p1"/>
          <p:cNvPicPr preferRelativeResize="0"/>
          <p:nvPr/>
        </p:nvPicPr>
        <p:blipFill rotWithShape="1">
          <a:blip r:embed="rId17">
            <a:alphaModFix/>
          </a:blip>
          <a:srcRect l="4945" t="37078" r="4431" b="28004"/>
          <a:stretch/>
        </p:blipFill>
        <p:spPr>
          <a:xfrm>
            <a:off x="10162095" y="6486421"/>
            <a:ext cx="1994416" cy="292869"/>
          </a:xfrm>
          <a:prstGeom prst="rect">
            <a:avLst/>
          </a:prstGeom>
          <a:noFill/>
          <a:ln>
            <a:noFill/>
          </a:ln>
        </p:spPr>
      </p:pic>
    </p:spTree>
    <p:extLst>
      <p:ext uri="{BB962C8B-B14F-4D97-AF65-F5344CB8AC3E}">
        <p14:creationId xmlns:p14="http://schemas.microsoft.com/office/powerpoint/2010/main" val="17904360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DF6407A-27C6-462D-8C34-8C70623C72ED}"/>
              </a:ext>
            </a:extLst>
          </p:cNvPr>
          <p:cNvSpPr>
            <a:spLocks noGrp="1"/>
          </p:cNvSpPr>
          <p:nvPr>
            <p:ph type="ctrTitle"/>
          </p:nvPr>
        </p:nvSpPr>
        <p:spPr>
          <a:xfrm>
            <a:off x="1524000" y="1373398"/>
            <a:ext cx="9144000" cy="1824256"/>
          </a:xfrm>
        </p:spPr>
        <p:txBody>
          <a:bodyPr/>
          <a:lstStyle/>
          <a:p>
            <a:r>
              <a:rPr lang="en-US" altLang="zh-TW" sz="4000" dirty="0">
                <a:solidFill>
                  <a:schemeClr val="bg2">
                    <a:lumMod val="75000"/>
                  </a:schemeClr>
                </a:solidFill>
              </a:rPr>
              <a:t>JVET-P0497</a:t>
            </a:r>
            <a:br>
              <a:rPr lang="en-US" altLang="zh-TW" sz="4000" dirty="0">
                <a:solidFill>
                  <a:schemeClr val="bg2">
                    <a:lumMod val="75000"/>
                  </a:schemeClr>
                </a:solidFill>
              </a:rPr>
            </a:br>
            <a:r>
              <a:rPr lang="en-US" altLang="zh-TW" sz="4000" dirty="0">
                <a:solidFill>
                  <a:schemeClr val="bg2">
                    <a:lumMod val="75000"/>
                  </a:schemeClr>
                </a:solidFill>
              </a:rPr>
              <a:t>AHG17: On LMCS </a:t>
            </a:r>
            <a:r>
              <a:rPr lang="en-US" altLang="zh-TW" sz="4000" dirty="0" err="1">
                <a:solidFill>
                  <a:schemeClr val="bg2">
                    <a:lumMod val="75000"/>
                  </a:schemeClr>
                </a:solidFill>
              </a:rPr>
              <a:t>Signalling</a:t>
            </a:r>
            <a:endParaRPr lang="zh-TW" altLang="en-US" sz="4000" dirty="0">
              <a:solidFill>
                <a:schemeClr val="bg2">
                  <a:lumMod val="75000"/>
                </a:schemeClr>
              </a:solidFill>
            </a:endParaRPr>
          </a:p>
        </p:txBody>
      </p:sp>
      <p:sp>
        <p:nvSpPr>
          <p:cNvPr id="3" name="副標題 2">
            <a:extLst>
              <a:ext uri="{FF2B5EF4-FFF2-40B4-BE49-F238E27FC236}">
                <a16:creationId xmlns:a16="http://schemas.microsoft.com/office/drawing/2014/main" id="{9521D859-99F2-4847-9827-D6BBA14399EE}"/>
              </a:ext>
            </a:extLst>
          </p:cNvPr>
          <p:cNvSpPr>
            <a:spLocks noGrp="1"/>
          </p:cNvSpPr>
          <p:nvPr>
            <p:ph type="subTitle" idx="1"/>
          </p:nvPr>
        </p:nvSpPr>
        <p:spPr>
          <a:xfrm>
            <a:off x="1524000" y="3309257"/>
            <a:ext cx="9144000" cy="2735692"/>
          </a:xfrm>
        </p:spPr>
        <p:txBody>
          <a:bodyPr/>
          <a:lstStyle/>
          <a:p>
            <a:r>
              <a:rPr lang="en-US" altLang="zh-TW" sz="3600" b="1" dirty="0">
                <a:solidFill>
                  <a:schemeClr val="bg2">
                    <a:lumMod val="60000"/>
                    <a:lumOff val="40000"/>
                  </a:schemeClr>
                </a:solidFill>
              </a:rPr>
              <a:t>Yu-Ciao Yang</a:t>
            </a:r>
            <a:endParaRPr lang="en-US" altLang="zh-TW" dirty="0"/>
          </a:p>
          <a:p>
            <a:r>
              <a:rPr lang="en-CA" altLang="zh-TW" dirty="0"/>
              <a:t>Geneva</a:t>
            </a:r>
            <a:r>
              <a:rPr lang="en-US" altLang="zh-TW" dirty="0"/>
              <a:t>, CH</a:t>
            </a:r>
          </a:p>
          <a:p>
            <a:r>
              <a:rPr lang="en-US" altLang="zh-TW" dirty="0"/>
              <a:t>October 2019</a:t>
            </a:r>
            <a:endParaRPr lang="zh-TW" altLang="en-US" dirty="0"/>
          </a:p>
        </p:txBody>
      </p:sp>
    </p:spTree>
    <p:extLst>
      <p:ext uri="{BB962C8B-B14F-4D97-AF65-F5344CB8AC3E}">
        <p14:creationId xmlns:p14="http://schemas.microsoft.com/office/powerpoint/2010/main" val="1297824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Introduction</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10885" y="764704"/>
            <a:ext cx="12181115" cy="5853810"/>
          </a:xfrm>
        </p:spPr>
        <p:txBody>
          <a:bodyPr/>
          <a:lstStyle/>
          <a:p>
            <a:r>
              <a:rPr lang="en-CA" altLang="zh-TW" sz="2400" dirty="0"/>
              <a:t>Codeword of </a:t>
            </a:r>
            <a:r>
              <a:rPr lang="en-CA" altLang="zh-TW" sz="2400" dirty="0" err="1"/>
              <a:t>luma</a:t>
            </a:r>
            <a:r>
              <a:rPr lang="en-CA" altLang="zh-TW" sz="2400" dirty="0"/>
              <a:t> mapping piecewise linear model consists of an absolute delta codeword and a delta sign flag.</a:t>
            </a:r>
          </a:p>
          <a:p>
            <a:pPr lvl="1"/>
            <a:endParaRPr lang="en-US" altLang="zh-TW" dirty="0"/>
          </a:p>
          <a:p>
            <a:pPr lvl="1"/>
            <a:endParaRPr lang="en-US" altLang="zh-TW" dirty="0"/>
          </a:p>
          <a:p>
            <a:pPr lvl="1"/>
            <a:endParaRPr lang="en-US" altLang="zh-TW" dirty="0"/>
          </a:p>
          <a:p>
            <a:pPr lvl="1"/>
            <a:endParaRPr lang="en-US" altLang="zh-TW" dirty="0"/>
          </a:p>
          <a:p>
            <a:pPr marL="533400" lvl="1" indent="0">
              <a:buNone/>
            </a:pPr>
            <a:endParaRPr lang="en-US" altLang="zh-TW" dirty="0"/>
          </a:p>
          <a:p>
            <a:pPr marL="533400" lvl="1" indent="0">
              <a:buNone/>
            </a:pPr>
            <a:endParaRPr lang="en-US" altLang="zh-TW" dirty="0"/>
          </a:p>
          <a:p>
            <a:pPr marL="533400" lvl="1" indent="0">
              <a:buNone/>
            </a:pPr>
            <a:endParaRPr lang="en-US" altLang="zh-TW" dirty="0"/>
          </a:p>
          <a:p>
            <a:r>
              <a:rPr lang="en-US" altLang="zh-TW" sz="2400" dirty="0"/>
              <a:t>Current draft (JVET-O2001-vE) specifies the codeword (</a:t>
            </a:r>
            <a:r>
              <a:rPr lang="en-CA" altLang="zh-TW" sz="2400" dirty="0" err="1"/>
              <a:t>lmcsCW</a:t>
            </a:r>
            <a:r>
              <a:rPr lang="en-CA" altLang="zh-TW" sz="2400" dirty="0"/>
              <a:t>[ </a:t>
            </a:r>
            <a:r>
              <a:rPr lang="en-CA" altLang="zh-TW" sz="2400" dirty="0" err="1"/>
              <a:t>i</a:t>
            </a:r>
            <a:r>
              <a:rPr lang="en-CA" altLang="zh-TW" sz="2400" dirty="0"/>
              <a:t> ])</a:t>
            </a:r>
            <a:r>
              <a:rPr lang="en-US" altLang="zh-TW" sz="2400" dirty="0"/>
              <a:t> </a:t>
            </a:r>
            <a:r>
              <a:rPr lang="en-CA" altLang="zh-TW" sz="2400" dirty="0"/>
              <a:t>shall be in the range of (</a:t>
            </a:r>
            <a:r>
              <a:rPr lang="en-CA" altLang="zh-TW" sz="2400" dirty="0" err="1"/>
              <a:t>OrgCW</a:t>
            </a:r>
            <a:r>
              <a:rPr lang="en-CA" altLang="zh-TW" sz="2400" dirty="0"/>
              <a:t>&gt;&gt;3) to (</a:t>
            </a:r>
            <a:r>
              <a:rPr lang="en-CA" altLang="zh-TW" sz="2400" dirty="0" err="1"/>
              <a:t>OrgCW</a:t>
            </a:r>
            <a:r>
              <a:rPr lang="en-CA" altLang="zh-TW" sz="2400" dirty="0"/>
              <a:t>&lt;&lt;3 − 1), inclusive. Where </a:t>
            </a:r>
            <a:r>
              <a:rPr lang="en-CA" altLang="zh-TW" sz="2400" dirty="0" err="1"/>
              <a:t>OrgCW</a:t>
            </a:r>
            <a:r>
              <a:rPr lang="en-CA" altLang="zh-TW" sz="2400" dirty="0"/>
              <a:t> is equal to (1 &lt;&lt; </a:t>
            </a:r>
            <a:r>
              <a:rPr lang="en-CA" altLang="zh-TW" sz="2400" dirty="0" err="1"/>
              <a:t>BitDepth</a:t>
            </a:r>
            <a:r>
              <a:rPr lang="en-CA" altLang="zh-TW" sz="2400" baseline="-25000" dirty="0" err="1"/>
              <a:t>Y</a:t>
            </a:r>
            <a:r>
              <a:rPr lang="en-CA" altLang="zh-TW" sz="2400" baseline="-25000" dirty="0"/>
              <a:t> </a:t>
            </a:r>
            <a:r>
              <a:rPr lang="en-CA" altLang="zh-TW" sz="2400" dirty="0"/>
              <a:t>) / 16</a:t>
            </a:r>
          </a:p>
          <a:p>
            <a:pPr lvl="1"/>
            <a:r>
              <a:rPr lang="en-US" altLang="zh-TW" dirty="0"/>
              <a:t>Delta codeword can be derived in the range of (</a:t>
            </a:r>
            <a:r>
              <a:rPr lang="en-CA" altLang="zh-TW" dirty="0"/>
              <a:t>(</a:t>
            </a:r>
            <a:r>
              <a:rPr lang="en-CA" altLang="zh-TW" dirty="0" err="1"/>
              <a:t>OrgCW</a:t>
            </a:r>
            <a:r>
              <a:rPr lang="en-CA" altLang="zh-TW" dirty="0"/>
              <a:t>&gt;&gt;3)- </a:t>
            </a:r>
            <a:r>
              <a:rPr lang="en-CA" altLang="zh-TW" dirty="0" err="1"/>
              <a:t>OrgCW</a:t>
            </a:r>
            <a:r>
              <a:rPr lang="en-CA" altLang="zh-TW" dirty="0"/>
              <a:t>) to ((</a:t>
            </a:r>
            <a:r>
              <a:rPr lang="en-CA" altLang="zh-TW" dirty="0" err="1"/>
              <a:t>OrgCW</a:t>
            </a:r>
            <a:r>
              <a:rPr lang="en-CA" altLang="zh-TW" dirty="0"/>
              <a:t>&lt;&lt;3 − 1)- </a:t>
            </a:r>
            <a:r>
              <a:rPr lang="en-CA" altLang="zh-TW" dirty="0" err="1"/>
              <a:t>OrgCW</a:t>
            </a:r>
            <a:r>
              <a:rPr lang="en-CA" altLang="zh-TW" dirty="0"/>
              <a:t>)</a:t>
            </a:r>
          </a:p>
          <a:p>
            <a:r>
              <a:rPr lang="zh-TW" altLang="zh-TW" sz="2400" dirty="0"/>
              <a:t>lmcsDeltaCW[ i ] </a:t>
            </a:r>
            <a:r>
              <a:rPr lang="en-US" altLang="zh-TW" sz="2400" dirty="0"/>
              <a:t>is </a:t>
            </a:r>
            <a:r>
              <a:rPr lang="zh-TW" altLang="zh-TW" sz="2400" dirty="0"/>
              <a:t>in the range of -</a:t>
            </a:r>
            <a:r>
              <a:rPr lang="en-US" altLang="zh-TW" sz="2400" dirty="0"/>
              <a:t>3584</a:t>
            </a:r>
            <a:r>
              <a:rPr lang="zh-TW" altLang="zh-TW" sz="2400" dirty="0"/>
              <a:t> to </a:t>
            </a:r>
            <a:r>
              <a:rPr lang="en-US" altLang="zh-TW" sz="2400" dirty="0"/>
              <a:t>28671</a:t>
            </a:r>
            <a:r>
              <a:rPr lang="zh-TW" altLang="zh-TW" sz="2400" dirty="0"/>
              <a:t>,</a:t>
            </a:r>
            <a:r>
              <a:rPr lang="en-US" altLang="zh-TW" sz="2400" dirty="0"/>
              <a:t> </a:t>
            </a:r>
            <a:r>
              <a:rPr lang="en-US" altLang="zh-TW" sz="2400" dirty="0">
                <a:solidFill>
                  <a:schemeClr val="tx1"/>
                </a:solidFill>
              </a:rPr>
              <a:t>when the </a:t>
            </a:r>
            <a:r>
              <a:rPr lang="en-US" altLang="zh-TW" sz="2400" dirty="0" err="1">
                <a:solidFill>
                  <a:schemeClr val="tx1"/>
                </a:solidFill>
              </a:rPr>
              <a:t>BitDepthY</a:t>
            </a:r>
            <a:r>
              <a:rPr lang="en-US" altLang="zh-TW" sz="2400" dirty="0">
                <a:solidFill>
                  <a:schemeClr val="tx1"/>
                </a:solidFill>
              </a:rPr>
              <a:t> is equal to 16-bit.</a:t>
            </a:r>
          </a:p>
        </p:txBody>
      </p:sp>
      <p:graphicFrame>
        <p:nvGraphicFramePr>
          <p:cNvPr id="11" name="表格 10">
            <a:extLst>
              <a:ext uri="{FF2B5EF4-FFF2-40B4-BE49-F238E27FC236}">
                <a16:creationId xmlns:a16="http://schemas.microsoft.com/office/drawing/2014/main" id="{04162512-7C26-49BB-A6A6-5C24054E1B27}"/>
              </a:ext>
            </a:extLst>
          </p:cNvPr>
          <p:cNvGraphicFramePr>
            <a:graphicFrameLocks noGrp="1"/>
          </p:cNvGraphicFramePr>
          <p:nvPr>
            <p:extLst>
              <p:ext uri="{D42A27DB-BD31-4B8C-83A1-F6EECF244321}">
                <p14:modId xmlns:p14="http://schemas.microsoft.com/office/powerpoint/2010/main" val="222454947"/>
              </p:ext>
            </p:extLst>
          </p:nvPr>
        </p:nvGraphicFramePr>
        <p:xfrm>
          <a:off x="5989910" y="1335875"/>
          <a:ext cx="6180320" cy="3225240"/>
        </p:xfrm>
        <a:graphic>
          <a:graphicData uri="http://schemas.openxmlformats.org/drawingml/2006/table">
            <a:tbl>
              <a:tblPr/>
              <a:tblGrid>
                <a:gridCol w="4982892">
                  <a:extLst>
                    <a:ext uri="{9D8B030D-6E8A-4147-A177-3AD203B41FA5}">
                      <a16:colId xmlns:a16="http://schemas.microsoft.com/office/drawing/2014/main" val="2412591505"/>
                    </a:ext>
                  </a:extLst>
                </a:gridCol>
                <a:gridCol w="1197428">
                  <a:extLst>
                    <a:ext uri="{9D8B030D-6E8A-4147-A177-3AD203B41FA5}">
                      <a16:colId xmlns:a16="http://schemas.microsoft.com/office/drawing/2014/main" val="1664158418"/>
                    </a:ext>
                  </a:extLst>
                </a:gridCol>
              </a:tblGrid>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lmcs_data</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a:effectLst/>
                          <a:latin typeface="Times New Roman" panose="02020603050405020304" pitchFamily="18" charset="0"/>
                          <a:ea typeface="MS Mincho" panose="02020609040205080304" pitchFamily="49" charset="-128"/>
                          <a:cs typeface="Times New Roman" panose="02020603050405020304" pitchFamily="18" charset="0"/>
                        </a:rPr>
                        <a:t>Descriptor</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05296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lmcs_min_bin_idx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781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lmcs_delta_max_bin_idx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64350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a:effectLst/>
                          <a:latin typeface="Times New Roman" panose="02020603050405020304" pitchFamily="18" charset="0"/>
                          <a:ea typeface="MS Mincho" panose="02020609040205080304" pitchFamily="49" charset="-128"/>
                          <a:cs typeface="Times New Roman" panose="02020603050405020304" pitchFamily="18" charset="0"/>
                        </a:rPr>
                        <a:t>lmcs_delta_cw_prec_minus1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21739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for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lmcs_min_bin_idx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&lt;=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LmcsMaxBinIdx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87067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u(v)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8507964"/>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if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 &gt; 0 )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51329"/>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lmcs_delta_sign_cw_flag</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u(1)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0800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59824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771766"/>
                  </a:ext>
                </a:extLst>
              </a:tr>
            </a:tbl>
          </a:graphicData>
        </a:graphic>
      </p:graphicFrame>
      <p:sp>
        <p:nvSpPr>
          <p:cNvPr id="13" name="文字方塊 12">
            <a:extLst>
              <a:ext uri="{FF2B5EF4-FFF2-40B4-BE49-F238E27FC236}">
                <a16:creationId xmlns:a16="http://schemas.microsoft.com/office/drawing/2014/main" id="{3E5CDFA4-D314-47BF-B79D-3E6DEDA16120}"/>
              </a:ext>
            </a:extLst>
          </p:cNvPr>
          <p:cNvSpPr txBox="1"/>
          <p:nvPr/>
        </p:nvSpPr>
        <p:spPr>
          <a:xfrm>
            <a:off x="163287" y="2492829"/>
            <a:ext cx="5442856" cy="954107"/>
          </a:xfrm>
          <a:prstGeom prst="rect">
            <a:avLst/>
          </a:prstGeom>
          <a:noFill/>
        </p:spPr>
        <p:txBody>
          <a:bodyPr wrap="square" rtlCol="0">
            <a:spAutoFit/>
          </a:bodyPr>
          <a:lstStyle/>
          <a:p>
            <a:pPr marL="285750" indent="-285750">
              <a:buFont typeface="Wingdings" panose="05000000000000000000" pitchFamily="2" charset="2"/>
              <a:buChar char="Ø"/>
            </a:pPr>
            <a:r>
              <a:rPr lang="en-CA" altLang="zh-TW" dirty="0" err="1"/>
              <a:t>lmcsDeltaCW</a:t>
            </a:r>
            <a:r>
              <a:rPr lang="en-CA" altLang="zh-TW" dirty="0"/>
              <a:t>[ </a:t>
            </a:r>
            <a:r>
              <a:rPr lang="en-CA" altLang="zh-TW" dirty="0" err="1"/>
              <a:t>i</a:t>
            </a:r>
            <a:r>
              <a:rPr lang="en-CA" altLang="zh-TW" dirty="0"/>
              <a:t> ] = ( 1 − 2 * </a:t>
            </a:r>
            <a:r>
              <a:rPr lang="en-CA" altLang="zh-TW" dirty="0" err="1"/>
              <a:t>lmcs_delta_sign_cw_flag</a:t>
            </a:r>
            <a:r>
              <a:rPr lang="en-CA" altLang="zh-TW" dirty="0"/>
              <a:t>[ </a:t>
            </a:r>
            <a:r>
              <a:rPr lang="en-CA" altLang="zh-TW" dirty="0" err="1"/>
              <a:t>i</a:t>
            </a:r>
            <a:r>
              <a:rPr lang="en-CA" altLang="zh-TW" dirty="0"/>
              <a:t> ] ) * </a:t>
            </a:r>
            <a:r>
              <a:rPr lang="en-CA" altLang="zh-TW" dirty="0" err="1"/>
              <a:t>lmcs_delta_abs_cw</a:t>
            </a:r>
            <a:r>
              <a:rPr lang="en-CA" altLang="zh-TW" dirty="0"/>
              <a:t>[ </a:t>
            </a:r>
            <a:r>
              <a:rPr lang="en-CA" altLang="zh-TW" dirty="0" err="1"/>
              <a:t>i</a:t>
            </a:r>
            <a:r>
              <a:rPr lang="en-CA" altLang="zh-TW" dirty="0"/>
              <a:t> ]</a:t>
            </a:r>
          </a:p>
          <a:p>
            <a:pPr marL="285750" indent="-285750">
              <a:buFont typeface="Wingdings" panose="05000000000000000000" pitchFamily="2" charset="2"/>
              <a:buChar char="Ø"/>
            </a:pPr>
            <a:endParaRPr lang="en-CA" altLang="zh-TW" dirty="0"/>
          </a:p>
          <a:p>
            <a:pPr marL="285750" indent="-285750">
              <a:buFont typeface="Wingdings" panose="05000000000000000000" pitchFamily="2" charset="2"/>
              <a:buChar char="Ø"/>
            </a:pPr>
            <a:r>
              <a:rPr lang="en-CA" altLang="zh-TW" dirty="0" err="1"/>
              <a:t>lmcsCW</a:t>
            </a:r>
            <a:r>
              <a:rPr lang="en-CA" altLang="zh-TW" dirty="0"/>
              <a:t>[ </a:t>
            </a:r>
            <a:r>
              <a:rPr lang="en-CA" altLang="zh-TW" dirty="0" err="1"/>
              <a:t>i</a:t>
            </a:r>
            <a:r>
              <a:rPr lang="en-CA" altLang="zh-TW" dirty="0"/>
              <a:t> ] = </a:t>
            </a:r>
            <a:r>
              <a:rPr lang="en-CA" altLang="zh-TW" dirty="0" err="1"/>
              <a:t>OrgCW</a:t>
            </a:r>
            <a:r>
              <a:rPr lang="en-CA" altLang="zh-TW" dirty="0"/>
              <a:t> + </a:t>
            </a:r>
            <a:r>
              <a:rPr lang="en-CA" altLang="zh-TW" dirty="0" err="1"/>
              <a:t>lmcsDeltaCW</a:t>
            </a:r>
            <a:r>
              <a:rPr lang="en-CA" altLang="zh-TW" dirty="0"/>
              <a:t>[ </a:t>
            </a:r>
            <a:r>
              <a:rPr lang="en-CA" altLang="zh-TW" dirty="0" err="1"/>
              <a:t>i</a:t>
            </a:r>
            <a:r>
              <a:rPr lang="en-CA" altLang="zh-TW" dirty="0"/>
              <a:t> ]</a:t>
            </a:r>
            <a:endParaRPr lang="zh-TW" altLang="en-US" dirty="0"/>
          </a:p>
        </p:txBody>
      </p:sp>
    </p:spTree>
    <p:extLst>
      <p:ext uri="{BB962C8B-B14F-4D97-AF65-F5344CB8AC3E}">
        <p14:creationId xmlns:p14="http://schemas.microsoft.com/office/powerpoint/2010/main" val="764600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First Method – 1/2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6093296"/>
          </a:xfrm>
        </p:spPr>
        <p:txBody>
          <a:bodyPr/>
          <a:lstStyle/>
          <a:p>
            <a:r>
              <a:rPr lang="en-CA" altLang="zh-TW" dirty="0"/>
              <a:t>The range of negative delta codeword is always less than the range of positive delta codeword.</a:t>
            </a:r>
          </a:p>
          <a:p>
            <a:r>
              <a:rPr lang="en-CA" altLang="zh-TW" dirty="0"/>
              <a:t>The delta codeword can be directly derived as a positive value if the absolute delta codeword is greater than a threshold.</a:t>
            </a:r>
          </a:p>
          <a:p>
            <a:pPr lvl="1"/>
            <a:r>
              <a:rPr lang="en-CA" altLang="zh-TW" dirty="0"/>
              <a:t>The threshold can be set equal to the absolute minimum delta codeword.</a:t>
            </a:r>
          </a:p>
          <a:p>
            <a:pPr lvl="1" hangingPunct="0"/>
            <a:r>
              <a:rPr lang="en-CA" altLang="zh-TW" dirty="0"/>
              <a:t>Threshold = Abs( ((</a:t>
            </a:r>
            <a:r>
              <a:rPr lang="en-CA" altLang="zh-TW" dirty="0" err="1"/>
              <a:t>OrgCW</a:t>
            </a:r>
            <a:r>
              <a:rPr lang="en-CA" altLang="zh-TW" dirty="0"/>
              <a:t>&gt;&gt;3) – </a:t>
            </a:r>
            <a:r>
              <a:rPr lang="en-CA" altLang="zh-TW" dirty="0" err="1"/>
              <a:t>OrgCW</a:t>
            </a:r>
            <a:r>
              <a:rPr lang="en-CA" altLang="zh-TW" dirty="0"/>
              <a:t>) )</a:t>
            </a:r>
            <a:br>
              <a:rPr lang="en-US" altLang="zh-TW" dirty="0"/>
            </a:br>
            <a:r>
              <a:rPr lang="en-US" altLang="zh-TW" dirty="0"/>
              <a:t>                   </a:t>
            </a:r>
            <a:r>
              <a:rPr lang="en-CA" altLang="zh-TW" dirty="0"/>
              <a:t>= Abs( </a:t>
            </a:r>
            <a:r>
              <a:rPr lang="en-US" altLang="zh-TW" dirty="0"/>
              <a:t>2</a:t>
            </a:r>
            <a:r>
              <a:rPr lang="en-US" altLang="zh-TW" baseline="30000" dirty="0"/>
              <a:t>(BitDepthY-7)</a:t>
            </a:r>
            <a:r>
              <a:rPr lang="en-CA" altLang="zh-TW" dirty="0"/>
              <a:t> – </a:t>
            </a:r>
            <a:r>
              <a:rPr lang="en-US" altLang="zh-TW" dirty="0"/>
              <a:t>2</a:t>
            </a:r>
            <a:r>
              <a:rPr lang="en-US" altLang="zh-TW" baseline="30000" dirty="0"/>
              <a:t>(BitDepthY-4)</a:t>
            </a:r>
            <a:r>
              <a:rPr lang="en-CA" altLang="zh-TW" dirty="0"/>
              <a:t> )</a:t>
            </a:r>
          </a:p>
          <a:p>
            <a:pPr hangingPunct="0"/>
            <a:r>
              <a:rPr lang="en-US" altLang="zh-TW" dirty="0"/>
              <a:t>The threshold also prevents the piecewise linear model is broken when the absolute delta codeword is greater than the threshold and the delta sign flag is intentionally set as negative at encoder side.</a:t>
            </a:r>
          </a:p>
          <a:p>
            <a:pPr hangingPunct="0"/>
            <a:r>
              <a:rPr lang="en-CA" altLang="zh-TW" dirty="0"/>
              <a:t>Considering that LMCS APS should be independent of SPS. </a:t>
            </a:r>
          </a:p>
          <a:p>
            <a:pPr lvl="1" hangingPunct="0"/>
            <a:r>
              <a:rPr lang="en-CA" altLang="zh-TW" dirty="0"/>
              <a:t>The threshold is set equal to 3584 based on the maximum </a:t>
            </a:r>
            <a:r>
              <a:rPr lang="en-CA" altLang="zh-TW" dirty="0" err="1"/>
              <a:t>luma</a:t>
            </a:r>
            <a:r>
              <a:rPr lang="en-CA" altLang="zh-TW" dirty="0"/>
              <a:t> bit-depth.</a:t>
            </a:r>
          </a:p>
          <a:p>
            <a:pPr hangingPunct="0"/>
            <a:endParaRPr lang="en-CA" altLang="zh-TW" dirty="0"/>
          </a:p>
        </p:txBody>
      </p:sp>
    </p:spTree>
    <p:extLst>
      <p:ext uri="{BB962C8B-B14F-4D97-AF65-F5344CB8AC3E}">
        <p14:creationId xmlns:p14="http://schemas.microsoft.com/office/powerpoint/2010/main" val="3018533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First Method – 2/2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5412259"/>
          </a:xfrm>
        </p:spPr>
        <p:txBody>
          <a:bodyPr/>
          <a:lstStyle/>
          <a:p>
            <a:r>
              <a:rPr lang="en-CA" altLang="zh-TW" dirty="0"/>
              <a:t>A condition check is added to remove the signalling redundancy and keep the bitstream conformance (highlighted in yellow).</a:t>
            </a:r>
          </a:p>
          <a:p>
            <a:endParaRPr lang="zh-TW" altLang="en-US" dirty="0"/>
          </a:p>
        </p:txBody>
      </p:sp>
      <p:graphicFrame>
        <p:nvGraphicFramePr>
          <p:cNvPr id="9" name="表格 8">
            <a:extLst>
              <a:ext uri="{FF2B5EF4-FFF2-40B4-BE49-F238E27FC236}">
                <a16:creationId xmlns:a16="http://schemas.microsoft.com/office/drawing/2014/main" id="{B4A88D50-6B14-4E05-A6F2-0BE0474BC386}"/>
              </a:ext>
            </a:extLst>
          </p:cNvPr>
          <p:cNvGraphicFramePr>
            <a:graphicFrameLocks noGrp="1"/>
          </p:cNvGraphicFramePr>
          <p:nvPr>
            <p:extLst>
              <p:ext uri="{D42A27DB-BD31-4B8C-83A1-F6EECF244321}">
                <p14:modId xmlns:p14="http://schemas.microsoft.com/office/powerpoint/2010/main" val="2634069114"/>
              </p:ext>
            </p:extLst>
          </p:nvPr>
        </p:nvGraphicFramePr>
        <p:xfrm>
          <a:off x="2332310" y="2293818"/>
          <a:ext cx="6180320" cy="3329436"/>
        </p:xfrm>
        <a:graphic>
          <a:graphicData uri="http://schemas.openxmlformats.org/drawingml/2006/table">
            <a:tbl>
              <a:tblPr/>
              <a:tblGrid>
                <a:gridCol w="4982892">
                  <a:extLst>
                    <a:ext uri="{9D8B030D-6E8A-4147-A177-3AD203B41FA5}">
                      <a16:colId xmlns:a16="http://schemas.microsoft.com/office/drawing/2014/main" val="2412591505"/>
                    </a:ext>
                  </a:extLst>
                </a:gridCol>
                <a:gridCol w="1197428">
                  <a:extLst>
                    <a:ext uri="{9D8B030D-6E8A-4147-A177-3AD203B41FA5}">
                      <a16:colId xmlns:a16="http://schemas.microsoft.com/office/drawing/2014/main" val="1664158418"/>
                    </a:ext>
                  </a:extLst>
                </a:gridCol>
              </a:tblGrid>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lmcs_data</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a:effectLst/>
                          <a:latin typeface="Times New Roman" panose="02020603050405020304" pitchFamily="18" charset="0"/>
                          <a:ea typeface="MS Mincho" panose="02020609040205080304" pitchFamily="49" charset="-128"/>
                          <a:cs typeface="Times New Roman" panose="02020603050405020304" pitchFamily="18" charset="0"/>
                        </a:rPr>
                        <a:t>Descriptor</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05296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lmcs_min_bin_idx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781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lmcs_delta_max_bin_idx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64350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a:effectLst/>
                          <a:latin typeface="Times New Roman" panose="02020603050405020304" pitchFamily="18" charset="0"/>
                          <a:ea typeface="MS Mincho" panose="02020609040205080304" pitchFamily="49" charset="-128"/>
                          <a:cs typeface="Times New Roman" panose="02020603050405020304" pitchFamily="18" charset="0"/>
                        </a:rPr>
                        <a:t>lmcs_delta_cw_prec_minus1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21739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for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lmcs_min_bin_idx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&lt;=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LmcsMaxBinIdx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87067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u(v)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8507964"/>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if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 &gt; 0 </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&amp;&amp; </a:t>
                      </a:r>
                      <a:r>
                        <a:rPr lang="en-CA" altLang="zh-TW" sz="1400" b="0" i="0" u="none" strike="noStrike" cap="none" dirty="0" err="1">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lmcs_delta_abs_cw</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 </a:t>
                      </a:r>
                      <a:r>
                        <a:rPr lang="en-CA" altLang="zh-TW" sz="1400" b="0" i="0" u="none" strike="noStrike" cap="none" dirty="0" err="1">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i</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 ] &lt;= 3584</a:t>
                      </a:r>
                      <a:r>
                        <a:rPr lang="en-CA" altLang="zh-TW" sz="1400" b="0" i="0" u="none" strike="noStrike" cap="none" dirty="0">
                          <a:solidFill>
                            <a:schemeClr val="tx1"/>
                          </a:solidFill>
                          <a:effectLst/>
                          <a:latin typeface="Times New Roman" panose="02020603050405020304" pitchFamily="18" charset="0"/>
                          <a:ea typeface="+mn-ea"/>
                          <a:cs typeface="Times New Roman" panose="02020603050405020304" pitchFamily="18" charset="0"/>
                          <a:sym typeface="Arial"/>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51329"/>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lmcs_delta_sign_cw_flag</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u(1)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0800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59824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771766"/>
                  </a:ext>
                </a:extLst>
              </a:tr>
            </a:tbl>
          </a:graphicData>
        </a:graphic>
      </p:graphicFrame>
    </p:spTree>
    <p:extLst>
      <p:ext uri="{BB962C8B-B14F-4D97-AF65-F5344CB8AC3E}">
        <p14:creationId xmlns:p14="http://schemas.microsoft.com/office/powerpoint/2010/main" val="1884091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Second Method – 1/2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5412259"/>
          </a:xfrm>
        </p:spPr>
        <p:txBody>
          <a:bodyPr/>
          <a:lstStyle/>
          <a:p>
            <a:r>
              <a:rPr lang="en-CA" altLang="zh-TW" dirty="0"/>
              <a:t>In the current approach of piecewise linear model, there are 16 sign flags at most can be signalled in the LMCS APS.</a:t>
            </a:r>
          </a:p>
          <a:p>
            <a:r>
              <a:rPr lang="en-US" altLang="zh-TW" dirty="0"/>
              <a:t>The delta sign flags may be all the same. Probability is shown as follows:</a:t>
            </a:r>
          </a:p>
          <a:p>
            <a:endParaRPr lang="en-US" altLang="zh-TW" dirty="0"/>
          </a:p>
          <a:p>
            <a:endParaRPr lang="en-US" altLang="zh-TW" dirty="0"/>
          </a:p>
          <a:p>
            <a:endParaRPr lang="en-US" altLang="zh-TW" dirty="0"/>
          </a:p>
          <a:p>
            <a:endParaRPr lang="en-US" altLang="zh-TW" dirty="0"/>
          </a:p>
          <a:p>
            <a:r>
              <a:rPr lang="en-US" altLang="zh-TW" dirty="0"/>
              <a:t>Second method proposed</a:t>
            </a:r>
            <a:r>
              <a:rPr lang="en-CA" altLang="zh-TW" dirty="0"/>
              <a:t> two additional reference flags to achieve adaptive signalling in LMCS APS if all the delta sign flags are represented as positive or negative.</a:t>
            </a:r>
            <a:endParaRPr lang="zh-TW" altLang="en-US" dirty="0"/>
          </a:p>
        </p:txBody>
      </p:sp>
      <p:graphicFrame>
        <p:nvGraphicFramePr>
          <p:cNvPr id="5" name="表格 4">
            <a:extLst>
              <a:ext uri="{FF2B5EF4-FFF2-40B4-BE49-F238E27FC236}">
                <a16:creationId xmlns:a16="http://schemas.microsoft.com/office/drawing/2014/main" id="{7671137C-BCFA-405A-8ED5-184AC2575EC2}"/>
              </a:ext>
            </a:extLst>
          </p:cNvPr>
          <p:cNvGraphicFramePr>
            <a:graphicFrameLocks noGrp="1"/>
          </p:cNvGraphicFramePr>
          <p:nvPr>
            <p:extLst>
              <p:ext uri="{D42A27DB-BD31-4B8C-83A1-F6EECF244321}">
                <p14:modId xmlns:p14="http://schemas.microsoft.com/office/powerpoint/2010/main" val="1361472964"/>
              </p:ext>
            </p:extLst>
          </p:nvPr>
        </p:nvGraphicFramePr>
        <p:xfrm>
          <a:off x="1589315" y="2804657"/>
          <a:ext cx="7881255" cy="1778226"/>
        </p:xfrm>
        <a:graphic>
          <a:graphicData uri="http://schemas.openxmlformats.org/drawingml/2006/table">
            <a:tbl>
              <a:tblPr firstRow="1" firstCol="1" bandRow="1"/>
              <a:tblGrid>
                <a:gridCol w="1576251">
                  <a:extLst>
                    <a:ext uri="{9D8B030D-6E8A-4147-A177-3AD203B41FA5}">
                      <a16:colId xmlns:a16="http://schemas.microsoft.com/office/drawing/2014/main" val="1390373114"/>
                    </a:ext>
                  </a:extLst>
                </a:gridCol>
                <a:gridCol w="1576251">
                  <a:extLst>
                    <a:ext uri="{9D8B030D-6E8A-4147-A177-3AD203B41FA5}">
                      <a16:colId xmlns:a16="http://schemas.microsoft.com/office/drawing/2014/main" val="3967552401"/>
                    </a:ext>
                  </a:extLst>
                </a:gridCol>
                <a:gridCol w="1576251">
                  <a:extLst>
                    <a:ext uri="{9D8B030D-6E8A-4147-A177-3AD203B41FA5}">
                      <a16:colId xmlns:a16="http://schemas.microsoft.com/office/drawing/2014/main" val="3271021306"/>
                    </a:ext>
                  </a:extLst>
                </a:gridCol>
                <a:gridCol w="1576251">
                  <a:extLst>
                    <a:ext uri="{9D8B030D-6E8A-4147-A177-3AD203B41FA5}">
                      <a16:colId xmlns:a16="http://schemas.microsoft.com/office/drawing/2014/main" val="2962215579"/>
                    </a:ext>
                  </a:extLst>
                </a:gridCol>
                <a:gridCol w="1576251">
                  <a:extLst>
                    <a:ext uri="{9D8B030D-6E8A-4147-A177-3AD203B41FA5}">
                      <a16:colId xmlns:a16="http://schemas.microsoft.com/office/drawing/2014/main" val="2403562037"/>
                    </a:ext>
                  </a:extLst>
                </a:gridCol>
              </a:tblGrid>
              <a:tr h="473106">
                <a:tc row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Test Condition</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Total number of LMCS APS</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CA" sz="1400">
                          <a:effectLst/>
                          <a:latin typeface="Times New Roman" panose="02020603050405020304" pitchFamily="18" charset="0"/>
                          <a:ea typeface="新細明體" panose="02020500000000000000" pitchFamily="18" charset="-120"/>
                          <a:cs typeface="Times New Roman" panose="02020603050405020304" pitchFamily="18" charset="0"/>
                        </a:rPr>
                        <a:t>Probability </a:t>
                      </a: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of sign direction</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20103723"/>
                  </a:ext>
                </a:extLst>
              </a:tr>
              <a:tr h="358908">
                <a:tc vMerge="1">
                  <a:txBody>
                    <a:bodyPr/>
                    <a:lstStyle/>
                    <a:p>
                      <a:endParaRPr lang="zh-TW" altLang="en-US"/>
                    </a:p>
                  </a:txBody>
                  <a:tcPr/>
                </a:tc>
                <a:tc vMerge="1">
                  <a:txBody>
                    <a:bodyPr/>
                    <a:lstStyle/>
                    <a:p>
                      <a:endParaRPr lang="zh-TW"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All positive</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All negative</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Others</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210461"/>
                  </a:ext>
                </a:extLst>
              </a:tr>
              <a:tr h="473106">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All Intra</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6628</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86.72%</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13.28%</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0.00%</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4907318"/>
                  </a:ext>
                </a:extLst>
              </a:tr>
              <a:tr h="473106">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Random Access</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1460</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97.12%</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0.82%</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2.05%</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6562118"/>
                  </a:ext>
                </a:extLst>
              </a:tr>
            </a:tbl>
          </a:graphicData>
        </a:graphic>
      </p:graphicFrame>
    </p:spTree>
    <p:extLst>
      <p:ext uri="{BB962C8B-B14F-4D97-AF65-F5344CB8AC3E}">
        <p14:creationId xmlns:p14="http://schemas.microsoft.com/office/powerpoint/2010/main" val="2851046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Second Method – 2/2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5412259"/>
          </a:xfrm>
        </p:spPr>
        <p:txBody>
          <a:bodyPr/>
          <a:lstStyle/>
          <a:p>
            <a:endParaRPr lang="en-CA" altLang="zh-TW" dirty="0"/>
          </a:p>
          <a:p>
            <a:endParaRPr lang="en-CA" altLang="zh-TW" dirty="0"/>
          </a:p>
          <a:p>
            <a:endParaRPr lang="en-CA" altLang="zh-TW" dirty="0"/>
          </a:p>
          <a:p>
            <a:endParaRPr lang="en-CA" altLang="zh-TW" dirty="0"/>
          </a:p>
          <a:p>
            <a:endParaRPr lang="en-CA" altLang="zh-TW" dirty="0"/>
          </a:p>
          <a:p>
            <a:endParaRPr lang="en-CA" altLang="zh-TW" dirty="0"/>
          </a:p>
          <a:p>
            <a:endParaRPr lang="en-CA" altLang="zh-TW" dirty="0"/>
          </a:p>
          <a:p>
            <a:endParaRPr lang="en-CA" altLang="zh-TW" dirty="0"/>
          </a:p>
          <a:p>
            <a:r>
              <a:rPr lang="en-CA" altLang="zh-TW" dirty="0"/>
              <a:t>The reference sign signalled flag indicates the sign of all codewords are the same.</a:t>
            </a:r>
          </a:p>
          <a:p>
            <a:r>
              <a:rPr lang="en-CA" altLang="zh-TW" dirty="0"/>
              <a:t>The reference sign flag indicates whether the sign of all codewords are positive or negative. </a:t>
            </a:r>
            <a:endParaRPr lang="zh-TW" altLang="en-US" dirty="0"/>
          </a:p>
        </p:txBody>
      </p:sp>
      <p:graphicFrame>
        <p:nvGraphicFramePr>
          <p:cNvPr id="6" name="表格 5">
            <a:extLst>
              <a:ext uri="{FF2B5EF4-FFF2-40B4-BE49-F238E27FC236}">
                <a16:creationId xmlns:a16="http://schemas.microsoft.com/office/drawing/2014/main" id="{16E14FAD-429D-4F8D-9D47-02503A933394}"/>
              </a:ext>
            </a:extLst>
          </p:cNvPr>
          <p:cNvGraphicFramePr>
            <a:graphicFrameLocks noGrp="1"/>
          </p:cNvGraphicFramePr>
          <p:nvPr>
            <p:extLst>
              <p:ext uri="{D42A27DB-BD31-4B8C-83A1-F6EECF244321}">
                <p14:modId xmlns:p14="http://schemas.microsoft.com/office/powerpoint/2010/main" val="1859470571"/>
              </p:ext>
            </p:extLst>
          </p:nvPr>
        </p:nvGraphicFramePr>
        <p:xfrm>
          <a:off x="2974567" y="813361"/>
          <a:ext cx="6180320" cy="4297008"/>
        </p:xfrm>
        <a:graphic>
          <a:graphicData uri="http://schemas.openxmlformats.org/drawingml/2006/table">
            <a:tbl>
              <a:tblPr/>
              <a:tblGrid>
                <a:gridCol w="4982892">
                  <a:extLst>
                    <a:ext uri="{9D8B030D-6E8A-4147-A177-3AD203B41FA5}">
                      <a16:colId xmlns:a16="http://schemas.microsoft.com/office/drawing/2014/main" val="2412591505"/>
                    </a:ext>
                  </a:extLst>
                </a:gridCol>
                <a:gridCol w="1197428">
                  <a:extLst>
                    <a:ext uri="{9D8B030D-6E8A-4147-A177-3AD203B41FA5}">
                      <a16:colId xmlns:a16="http://schemas.microsoft.com/office/drawing/2014/main" val="1664158418"/>
                    </a:ext>
                  </a:extLst>
                </a:gridCol>
              </a:tblGrid>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lmcs_data</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a:effectLst/>
                          <a:latin typeface="Times New Roman" panose="02020603050405020304" pitchFamily="18" charset="0"/>
                          <a:ea typeface="MS Mincho" panose="02020609040205080304" pitchFamily="49" charset="-128"/>
                          <a:cs typeface="Times New Roman" panose="02020603050405020304" pitchFamily="18" charset="0"/>
                        </a:rPr>
                        <a:t>Descriptor</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05296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lmcs_min_bin_idx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781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lmcs_delta_max_bin_idx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64350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a:effectLst/>
                          <a:latin typeface="Times New Roman" panose="02020603050405020304" pitchFamily="18" charset="0"/>
                          <a:ea typeface="MS Mincho" panose="02020609040205080304" pitchFamily="49" charset="-128"/>
                          <a:cs typeface="Times New Roman" panose="02020603050405020304" pitchFamily="18" charset="0"/>
                        </a:rPr>
                        <a:t>lmcs_delta_cw_prec_minus1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217393"/>
                  </a:ext>
                </a:extLst>
              </a:tr>
              <a:tr h="322524">
                <a:tc>
                  <a:txBody>
                    <a:bodyPr/>
                    <a:lstStyle/>
                    <a:p>
                      <a:pPr algn="l"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lmcs_reference_sign_signalled_flag</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effectLst/>
                          <a:highlight>
                            <a:srgbClr val="FFFF00"/>
                          </a:highlight>
                          <a:latin typeface="Times New Roman" panose="02020603050405020304" pitchFamily="18" charset="0"/>
                          <a:ea typeface="新細明體" panose="02020500000000000000" pitchFamily="18" charset="-120"/>
                          <a:cs typeface="Times New Roman" panose="02020603050405020304" pitchFamily="18" charset="0"/>
                        </a:rPr>
                        <a:t>u(1)</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2256357"/>
                  </a:ext>
                </a:extLst>
              </a:tr>
              <a:tr h="322524">
                <a:tc>
                  <a:txBody>
                    <a:bodyPr/>
                    <a:lstStyle/>
                    <a:p>
                      <a:pPr algn="l"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if (</a:t>
                      </a:r>
                      <a:r>
                        <a:rPr lang="en-CA" sz="1400" kern="1200" dirty="0" err="1">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lmcs_reference_sign_signalled_flag</a:t>
                      </a: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015550"/>
                  </a:ext>
                </a:extLst>
              </a:tr>
              <a:tr h="322524">
                <a:tc>
                  <a:txBody>
                    <a:bodyPr/>
                    <a:lstStyle/>
                    <a:p>
                      <a:pPr algn="l"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lmcs_reference_sign_flag</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effectLst/>
                          <a:highlight>
                            <a:srgbClr val="FFFF00"/>
                          </a:highlight>
                          <a:latin typeface="Times New Roman" panose="02020603050405020304" pitchFamily="18" charset="0"/>
                          <a:ea typeface="新細明體" panose="02020500000000000000" pitchFamily="18" charset="-120"/>
                          <a:cs typeface="Times New Roman" panose="02020603050405020304" pitchFamily="18" charset="0"/>
                        </a:rPr>
                        <a:t>u(1)</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18460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for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lmcs_min_bin_idx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&lt;=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LmcsMaxBinIdx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87067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u(v)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8507964"/>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if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 &gt; 0 </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&amp;&amp; !</a:t>
                      </a:r>
                      <a:r>
                        <a:rPr lang="en-CA" altLang="zh-TW" sz="1400" b="0" i="0" u="none" strike="noStrike" cap="none" dirty="0" err="1">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lmcs_reference_sign_signalled_flag</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 </a:t>
                      </a:r>
                      <a:r>
                        <a:rPr lang="en-CA" altLang="zh-TW" sz="1400" b="0" i="0" u="none" strike="noStrike" cap="none" dirty="0">
                          <a:solidFill>
                            <a:schemeClr val="tx1"/>
                          </a:solidFill>
                          <a:effectLst/>
                          <a:latin typeface="Times New Roman" panose="02020603050405020304" pitchFamily="18" charset="0"/>
                          <a:ea typeface="+mn-ea"/>
                          <a:cs typeface="Times New Roman" panose="02020603050405020304" pitchFamily="18" charset="0"/>
                          <a:sym typeface="Arial"/>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51329"/>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lmcs_delta_sign_cw_flag</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u(1)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0800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59824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771766"/>
                  </a:ext>
                </a:extLst>
              </a:tr>
            </a:tbl>
          </a:graphicData>
        </a:graphic>
      </p:graphicFrame>
    </p:spTree>
    <p:extLst>
      <p:ext uri="{BB962C8B-B14F-4D97-AF65-F5344CB8AC3E}">
        <p14:creationId xmlns:p14="http://schemas.microsoft.com/office/powerpoint/2010/main" val="1326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5D8FFB-EAEE-4B5A-941A-2504200F2E4F}"/>
              </a:ext>
            </a:extLst>
          </p:cNvPr>
          <p:cNvSpPr>
            <a:spLocks noGrp="1"/>
          </p:cNvSpPr>
          <p:nvPr>
            <p:ph type="title"/>
          </p:nvPr>
        </p:nvSpPr>
        <p:spPr/>
        <p:txBody>
          <a:bodyPr/>
          <a:lstStyle/>
          <a:p>
            <a:r>
              <a:rPr lang="en-US" altLang="zh-TW" dirty="0">
                <a:solidFill>
                  <a:srgbClr val="FFFFFF"/>
                </a:solidFill>
              </a:rPr>
              <a:t>Simulation results </a:t>
            </a:r>
            <a:endParaRPr lang="zh-TW" altLang="en-US" dirty="0"/>
          </a:p>
        </p:txBody>
      </p:sp>
      <p:sp>
        <p:nvSpPr>
          <p:cNvPr id="5" name="文字版面配置區 4">
            <a:extLst>
              <a:ext uri="{FF2B5EF4-FFF2-40B4-BE49-F238E27FC236}">
                <a16:creationId xmlns:a16="http://schemas.microsoft.com/office/drawing/2014/main" id="{7ABCBD95-8B42-4625-9BF9-1E882CD3850D}"/>
              </a:ext>
            </a:extLst>
          </p:cNvPr>
          <p:cNvSpPr>
            <a:spLocks noGrp="1"/>
          </p:cNvSpPr>
          <p:nvPr>
            <p:ph type="body" idx="1"/>
          </p:nvPr>
        </p:nvSpPr>
        <p:spPr>
          <a:xfrm>
            <a:off x="228599" y="881744"/>
            <a:ext cx="11756571" cy="5295220"/>
          </a:xfrm>
        </p:spPr>
        <p:txBody>
          <a:bodyPr/>
          <a:lstStyle/>
          <a:p>
            <a:r>
              <a:rPr lang="en-CA" altLang="zh-TW" dirty="0"/>
              <a:t>There is no experimental result is provided in the first method as there is no 16-bit test sequence in the current CTC. Table 2 shows the simulation results in the second method.</a:t>
            </a:r>
            <a:endParaRPr lang="zh-TW" altLang="en-US" sz="2400" dirty="0"/>
          </a:p>
        </p:txBody>
      </p:sp>
      <p:graphicFrame>
        <p:nvGraphicFramePr>
          <p:cNvPr id="8" name="表格 7">
            <a:extLst>
              <a:ext uri="{FF2B5EF4-FFF2-40B4-BE49-F238E27FC236}">
                <a16:creationId xmlns:a16="http://schemas.microsoft.com/office/drawing/2014/main" id="{4A0C0408-079D-4160-8ADF-48C6D5DDB75A}"/>
              </a:ext>
            </a:extLst>
          </p:cNvPr>
          <p:cNvGraphicFramePr>
            <a:graphicFrameLocks noGrp="1"/>
          </p:cNvGraphicFramePr>
          <p:nvPr>
            <p:extLst>
              <p:ext uri="{D42A27DB-BD31-4B8C-83A1-F6EECF244321}">
                <p14:modId xmlns:p14="http://schemas.microsoft.com/office/powerpoint/2010/main" val="542379764"/>
              </p:ext>
            </p:extLst>
          </p:nvPr>
        </p:nvGraphicFramePr>
        <p:xfrm>
          <a:off x="625320" y="2985858"/>
          <a:ext cx="10515604" cy="2346960"/>
        </p:xfrm>
        <a:graphic>
          <a:graphicData uri="http://schemas.openxmlformats.org/drawingml/2006/table">
            <a:tbl>
              <a:tblPr firstRow="1" firstCol="1" bandRow="1">
                <a:tableStyleId>{5940675A-B579-460E-94D1-54222C63F5DA}</a:tableStyleId>
              </a:tblPr>
              <a:tblGrid>
                <a:gridCol w="1009498">
                  <a:extLst>
                    <a:ext uri="{9D8B030D-6E8A-4147-A177-3AD203B41FA5}">
                      <a16:colId xmlns:a16="http://schemas.microsoft.com/office/drawing/2014/main" val="1710434270"/>
                    </a:ext>
                  </a:extLst>
                </a:gridCol>
                <a:gridCol w="729783">
                  <a:extLst>
                    <a:ext uri="{9D8B030D-6E8A-4147-A177-3AD203B41FA5}">
                      <a16:colId xmlns:a16="http://schemas.microsoft.com/office/drawing/2014/main" val="3964661463"/>
                    </a:ext>
                  </a:extLst>
                </a:gridCol>
                <a:gridCol w="975848">
                  <a:extLst>
                    <a:ext uri="{9D8B030D-6E8A-4147-A177-3AD203B41FA5}">
                      <a16:colId xmlns:a16="http://schemas.microsoft.com/office/drawing/2014/main" val="2647522160"/>
                    </a:ext>
                  </a:extLst>
                </a:gridCol>
                <a:gridCol w="973745">
                  <a:extLst>
                    <a:ext uri="{9D8B030D-6E8A-4147-A177-3AD203B41FA5}">
                      <a16:colId xmlns:a16="http://schemas.microsoft.com/office/drawing/2014/main" val="2728720127"/>
                    </a:ext>
                  </a:extLst>
                </a:gridCol>
                <a:gridCol w="975848">
                  <a:extLst>
                    <a:ext uri="{9D8B030D-6E8A-4147-A177-3AD203B41FA5}">
                      <a16:colId xmlns:a16="http://schemas.microsoft.com/office/drawing/2014/main" val="2926391923"/>
                    </a:ext>
                  </a:extLst>
                </a:gridCol>
                <a:gridCol w="973745">
                  <a:extLst>
                    <a:ext uri="{9D8B030D-6E8A-4147-A177-3AD203B41FA5}">
                      <a16:colId xmlns:a16="http://schemas.microsoft.com/office/drawing/2014/main" val="1190215121"/>
                    </a:ext>
                  </a:extLst>
                </a:gridCol>
                <a:gridCol w="975848">
                  <a:extLst>
                    <a:ext uri="{9D8B030D-6E8A-4147-A177-3AD203B41FA5}">
                      <a16:colId xmlns:a16="http://schemas.microsoft.com/office/drawing/2014/main" val="3100740122"/>
                    </a:ext>
                  </a:extLst>
                </a:gridCol>
                <a:gridCol w="973745">
                  <a:extLst>
                    <a:ext uri="{9D8B030D-6E8A-4147-A177-3AD203B41FA5}">
                      <a16:colId xmlns:a16="http://schemas.microsoft.com/office/drawing/2014/main" val="3857984835"/>
                    </a:ext>
                  </a:extLst>
                </a:gridCol>
                <a:gridCol w="975848">
                  <a:extLst>
                    <a:ext uri="{9D8B030D-6E8A-4147-A177-3AD203B41FA5}">
                      <a16:colId xmlns:a16="http://schemas.microsoft.com/office/drawing/2014/main" val="3845474275"/>
                    </a:ext>
                  </a:extLst>
                </a:gridCol>
                <a:gridCol w="973745">
                  <a:extLst>
                    <a:ext uri="{9D8B030D-6E8A-4147-A177-3AD203B41FA5}">
                      <a16:colId xmlns:a16="http://schemas.microsoft.com/office/drawing/2014/main" val="3649373178"/>
                    </a:ext>
                  </a:extLst>
                </a:gridCol>
                <a:gridCol w="977951">
                  <a:extLst>
                    <a:ext uri="{9D8B030D-6E8A-4147-A177-3AD203B41FA5}">
                      <a16:colId xmlns:a16="http://schemas.microsoft.com/office/drawing/2014/main" val="2484556939"/>
                    </a:ext>
                  </a:extLst>
                </a:gridCol>
              </a:tblGrid>
              <a:tr h="161925">
                <a:tc>
                  <a:txBody>
                    <a:bodyPr/>
                    <a:lstStyle/>
                    <a:p>
                      <a:endParaRPr lang="zh-TW" sz="1400" dirty="0">
                        <a:effectLst/>
                        <a:latin typeface="+mn-lt"/>
                      </a:endParaRPr>
                    </a:p>
                  </a:txBody>
                  <a:tcPr marL="0" marR="0" marT="0" marB="0" anchor="b"/>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TW" sz="1400" dirty="0">
                          <a:effectLst/>
                          <a:latin typeface="+mn-lt"/>
                          <a:ea typeface="新細明體" panose="02020500000000000000" pitchFamily="18" charset="-120"/>
                        </a:rPr>
                        <a:t>All Intra</a:t>
                      </a:r>
                      <a:endParaRPr lang="zh-TW" sz="1400" dirty="0">
                        <a:effectLst/>
                        <a:latin typeface="+mn-lt"/>
                        <a:ea typeface="新細明體" panose="02020500000000000000" pitchFamily="18" charset="-120"/>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TW" sz="1400" dirty="0">
                          <a:effectLst/>
                          <a:latin typeface="+mn-lt"/>
                        </a:rPr>
                        <a:t>Random Access Main 10</a:t>
                      </a:r>
                      <a:endParaRPr lang="zh-TW" altLang="zh-TW" sz="1400" dirty="0">
                        <a:effectLst/>
                        <a:latin typeface="+mn-lt"/>
                        <a:ea typeface="+mn-ea"/>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959485867"/>
                  </a:ext>
                </a:extLst>
              </a:tr>
              <a:tr h="161925">
                <a:tc>
                  <a:txBody>
                    <a:bodyPr/>
                    <a:lstStyle/>
                    <a:p>
                      <a:endParaRPr lang="zh-TW" sz="1400" dirty="0">
                        <a:effectLst/>
                        <a:latin typeface="+mn-lt"/>
                      </a:endParaRPr>
                    </a:p>
                  </a:txBody>
                  <a:tcPr marL="0" marR="0" marT="0" marB="0" anchor="b"/>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Over VTM-6.0</a:t>
                      </a:r>
                      <a:endParaRPr lang="zh-TW" sz="1400" dirty="0">
                        <a:effectLst/>
                        <a:latin typeface="+mn-lt"/>
                        <a:ea typeface="新細明體" panose="02020500000000000000" pitchFamily="18" charset="-120"/>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zh-TW" sz="1400" dirty="0">
                          <a:effectLst/>
                          <a:latin typeface="+mn-lt"/>
                        </a:rPr>
                        <a:t>Over VTM-6.0</a:t>
                      </a:r>
                      <a:endParaRPr lang="zh-TW" altLang="zh-TW" sz="1400" dirty="0">
                        <a:effectLst/>
                        <a:latin typeface="+mn-lt"/>
                        <a:ea typeface="+mn-ea"/>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65164185"/>
                  </a:ext>
                </a:extLst>
              </a:tr>
              <a:tr h="161925">
                <a:tc>
                  <a:txBody>
                    <a:bodyPr/>
                    <a:lstStyle/>
                    <a:p>
                      <a:endParaRPr lang="zh-TW" sz="1400">
                        <a:effectLst/>
                        <a:latin typeface="+mn-lt"/>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Y</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U</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V</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EncT</a:t>
                      </a:r>
                      <a:endParaRPr lang="zh-TW" sz="140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DecT</a:t>
                      </a:r>
                      <a:endParaRPr lang="zh-TW" sz="140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Y</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U</a:t>
                      </a:r>
                      <a:endParaRPr lang="zh-TW" sz="140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V</a:t>
                      </a:r>
                      <a:endParaRPr lang="zh-TW" sz="140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EncT</a:t>
                      </a:r>
                      <a:endParaRPr lang="zh-TW" sz="140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DecT</a:t>
                      </a:r>
                      <a:endParaRPr lang="zh-TW" sz="1400">
                        <a:effectLst/>
                        <a:latin typeface="+mn-lt"/>
                        <a:ea typeface="新細明體" panose="02020500000000000000" pitchFamily="18" charset="-120"/>
                      </a:endParaRPr>
                    </a:p>
                  </a:txBody>
                  <a:tcPr marL="0" marR="0" marT="0" marB="0" anchor="ctr"/>
                </a:tc>
                <a:extLst>
                  <a:ext uri="{0D108BD9-81ED-4DB2-BD59-A6C34878D82A}">
                    <a16:rowId xmlns:a16="http://schemas.microsoft.com/office/drawing/2014/main" val="157964584"/>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Class A1</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100%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100%</a:t>
                      </a:r>
                      <a:endParaRPr lang="zh-TW" sz="140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3838180030"/>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Class A2</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100%</a:t>
                      </a:r>
                      <a:endParaRPr lang="zh-TW" sz="140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3531892767"/>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B</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100%</a:t>
                      </a:r>
                      <a:endParaRPr lang="zh-TW" sz="140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2475604096"/>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C</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-0.01%</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100%</a:t>
                      </a:r>
                      <a:endParaRPr lang="zh-TW" sz="140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3025888880"/>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E</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-0.01%</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221253688"/>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Overall </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1338140259"/>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Class D</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-0.02%</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-0.02%</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-0.02%</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101%</a:t>
                      </a:r>
                      <a:endParaRPr lang="zh-TW" sz="1400" dirty="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1850799721"/>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F</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100%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99%</a:t>
                      </a:r>
                      <a:endParaRPr lang="zh-TW" sz="1400" dirty="0">
                        <a:effectLst/>
                        <a:latin typeface="+mn-lt"/>
                        <a:ea typeface="新細明體" panose="02020500000000000000" pitchFamily="18" charset="-120"/>
                      </a:endParaRPr>
                    </a:p>
                  </a:txBody>
                  <a:tcPr marL="17780" marR="1778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a:effectLst/>
                        <a:latin typeface="+mn-lt"/>
                        <a:ea typeface="新細明體" panose="02020500000000000000" pitchFamily="18" charset="-120"/>
                      </a:endParaRPr>
                    </a:p>
                  </a:txBody>
                  <a:tcPr marL="0" marR="0" marT="0" marB="0"/>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endParaRPr lang="zh-TW" sz="1400" dirty="0">
                        <a:effectLst/>
                        <a:latin typeface="+mn-lt"/>
                        <a:ea typeface="新細明體" panose="02020500000000000000" pitchFamily="18" charset="-120"/>
                      </a:endParaRPr>
                    </a:p>
                  </a:txBody>
                  <a:tcPr marL="0" marR="0" marT="0" marB="0"/>
                </a:tc>
                <a:extLst>
                  <a:ext uri="{0D108BD9-81ED-4DB2-BD59-A6C34878D82A}">
                    <a16:rowId xmlns:a16="http://schemas.microsoft.com/office/drawing/2014/main" val="3001968392"/>
                  </a:ext>
                </a:extLst>
              </a:tr>
            </a:tbl>
          </a:graphicData>
        </a:graphic>
      </p:graphicFrame>
    </p:spTree>
    <p:extLst>
      <p:ext uri="{BB962C8B-B14F-4D97-AF65-F5344CB8AC3E}">
        <p14:creationId xmlns:p14="http://schemas.microsoft.com/office/powerpoint/2010/main" val="2876064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5F70D42-A133-4675-A294-4DB02B080B8D}"/>
              </a:ext>
            </a:extLst>
          </p:cNvPr>
          <p:cNvSpPr>
            <a:spLocks noGrp="1"/>
          </p:cNvSpPr>
          <p:nvPr>
            <p:ph type="title"/>
          </p:nvPr>
        </p:nvSpPr>
        <p:spPr/>
        <p:txBody>
          <a:bodyPr/>
          <a:lstStyle/>
          <a:p>
            <a:r>
              <a:rPr lang="en-US" altLang="zh-TW" dirty="0"/>
              <a:t>Conclusion</a:t>
            </a:r>
            <a:endParaRPr lang="zh-TW" altLang="en-US" dirty="0"/>
          </a:p>
        </p:txBody>
      </p:sp>
      <p:sp>
        <p:nvSpPr>
          <p:cNvPr id="3" name="文字版面配置區 2">
            <a:extLst>
              <a:ext uri="{FF2B5EF4-FFF2-40B4-BE49-F238E27FC236}">
                <a16:creationId xmlns:a16="http://schemas.microsoft.com/office/drawing/2014/main" id="{EEFBE48F-F6EE-4B70-AC82-4DD61DC5E3D9}"/>
              </a:ext>
            </a:extLst>
          </p:cNvPr>
          <p:cNvSpPr>
            <a:spLocks noGrp="1"/>
          </p:cNvSpPr>
          <p:nvPr>
            <p:ph type="body" idx="1"/>
          </p:nvPr>
        </p:nvSpPr>
        <p:spPr/>
        <p:txBody>
          <a:bodyPr/>
          <a:lstStyle/>
          <a:p>
            <a:r>
              <a:rPr lang="en-CA" altLang="zh-TW" dirty="0"/>
              <a:t>This contribution proposes two methods </a:t>
            </a:r>
            <a:r>
              <a:rPr lang="en-US" altLang="zh-TW" dirty="0"/>
              <a:t>on LMCS </a:t>
            </a:r>
            <a:r>
              <a:rPr lang="en-US" altLang="zh-TW" dirty="0" err="1"/>
              <a:t>signalling</a:t>
            </a:r>
            <a:r>
              <a:rPr lang="en-CA" altLang="zh-TW" dirty="0"/>
              <a:t>. </a:t>
            </a:r>
          </a:p>
          <a:p>
            <a:pPr lvl="1"/>
            <a:r>
              <a:rPr lang="en-CA" altLang="zh-TW" dirty="0"/>
              <a:t>In the first method, a condition check is added to remove the signalling redundancy and keep the bitstream conformance. </a:t>
            </a:r>
          </a:p>
          <a:p>
            <a:pPr lvl="1"/>
            <a:r>
              <a:rPr lang="en-CA" altLang="zh-TW" dirty="0"/>
              <a:t>In the second method, additional reference flags are added to achieve adaptive signalling when all the delta sign flag are the same.</a:t>
            </a:r>
          </a:p>
          <a:p>
            <a:r>
              <a:rPr lang="en-CA" altLang="zh-TW" dirty="0"/>
              <a:t>It is suggested to adopt proposed two methods into the next VVC working draft.</a:t>
            </a:r>
            <a:endParaRPr lang="zh-TW" altLang="en-US" dirty="0"/>
          </a:p>
        </p:txBody>
      </p:sp>
      <p:sp>
        <p:nvSpPr>
          <p:cNvPr id="4" name="矩形 3">
            <a:extLst>
              <a:ext uri="{FF2B5EF4-FFF2-40B4-BE49-F238E27FC236}">
                <a16:creationId xmlns:a16="http://schemas.microsoft.com/office/drawing/2014/main" id="{6F35E602-3D1A-4D1D-8755-EE3F7340D556}"/>
              </a:ext>
            </a:extLst>
          </p:cNvPr>
          <p:cNvSpPr/>
          <p:nvPr/>
        </p:nvSpPr>
        <p:spPr>
          <a:xfrm>
            <a:off x="4316147" y="5946130"/>
            <a:ext cx="5823935" cy="461665"/>
          </a:xfrm>
          <a:prstGeom prst="rect">
            <a:avLst/>
          </a:prstGeom>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228600">
              <a:buSzPts val="1400"/>
            </a:pPr>
            <a:r>
              <a:rPr lang="en-US" altLang="zh-TW" sz="2400" dirty="0">
                <a:solidFill>
                  <a:schemeClr val="dk1"/>
                </a:solidFill>
                <a:latin typeface="Calibri"/>
                <a:ea typeface="Calibri"/>
                <a:cs typeface="Calibri"/>
                <a:sym typeface="Calibri"/>
              </a:rPr>
              <a:t>Thanks </a:t>
            </a:r>
            <a:r>
              <a:rPr lang="en-US" altLang="zh-TW" sz="2400" dirty="0" err="1">
                <a:solidFill>
                  <a:schemeClr val="dk1"/>
                </a:solidFill>
                <a:latin typeface="Calibri"/>
                <a:ea typeface="Calibri"/>
                <a:cs typeface="Calibri"/>
                <a:sym typeface="Calibri"/>
              </a:rPr>
              <a:t>Bytedance</a:t>
            </a:r>
            <a:r>
              <a:rPr lang="en-US" altLang="zh-TW" sz="2400" dirty="0">
                <a:solidFill>
                  <a:schemeClr val="dk1"/>
                </a:solidFill>
                <a:latin typeface="Calibri"/>
                <a:ea typeface="Calibri"/>
                <a:cs typeface="Calibri"/>
                <a:sym typeface="Calibri"/>
              </a:rPr>
              <a:t> for crosscheck</a:t>
            </a:r>
          </a:p>
        </p:txBody>
      </p:sp>
    </p:spTree>
    <p:extLst>
      <p:ext uri="{BB962C8B-B14F-4D97-AF65-F5344CB8AC3E}">
        <p14:creationId xmlns:p14="http://schemas.microsoft.com/office/powerpoint/2010/main" val="1695126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ctrTitle"/>
          </p:nvPr>
        </p:nvSpPr>
        <p:spPr>
          <a:xfrm>
            <a:off x="1524000" y="2054226"/>
            <a:ext cx="9144000" cy="2257425"/>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4400"/>
              <a:buFont typeface="Calibri"/>
              <a:buNone/>
            </a:pPr>
            <a:r>
              <a:rPr lang="en-US" sz="7200" b="0" i="0" u="none" strike="noStrike" cap="none" dirty="0">
                <a:solidFill>
                  <a:schemeClr val="dk2"/>
                </a:solidFill>
                <a:latin typeface="Calibri"/>
                <a:ea typeface="Calibri"/>
                <a:cs typeface="Calibri"/>
                <a:sym typeface="Calibri"/>
              </a:rPr>
              <a:t>Thank you!</a:t>
            </a:r>
            <a:endParaRPr sz="7200" b="0" i="0" u="none" strike="noStrike" cap="none" dirty="0">
              <a:solidFill>
                <a:schemeClr val="dk2"/>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Foxcon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oxconn" id="{ACB73F9F-FA90-469D-94F2-C2BB5FAE742C}" vid="{98A836E8-EC33-4A9E-9633-6D03B4DF0667}"/>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Foxconn</Template>
  <TotalTime>2757</TotalTime>
  <Words>596</Words>
  <Application>Microsoft Office PowerPoint</Application>
  <PresentationFormat>寬螢幕</PresentationFormat>
  <Paragraphs>202</Paragraphs>
  <Slides>9</Slides>
  <Notes>1</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9</vt:i4>
      </vt:variant>
    </vt:vector>
  </HeadingPairs>
  <TitlesOfParts>
    <vt:vector size="14" baseType="lpstr">
      <vt:lpstr>Arial</vt:lpstr>
      <vt:lpstr>Calibri</vt:lpstr>
      <vt:lpstr>Times New Roman</vt:lpstr>
      <vt:lpstr>Wingdings</vt:lpstr>
      <vt:lpstr>Foxconn</vt:lpstr>
      <vt:lpstr>JVET-P0497 AHG17: On LMCS Signalling</vt:lpstr>
      <vt:lpstr>Introduction</vt:lpstr>
      <vt:lpstr>Proposed First Method – 1/2 </vt:lpstr>
      <vt:lpstr>Proposed First Method – 2/2 </vt:lpstr>
      <vt:lpstr>Proposed Second Method – 1/2 </vt:lpstr>
      <vt:lpstr>Proposed Second Method – 2/2 </vt:lpstr>
      <vt:lpstr>Simulation results </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JVET-N0434 Non-CE4: Unified context model of AMVR and Affine AMVR</dc:title>
  <dc:creator>Yu-Ciao Yang</dc:creator>
  <cp:lastModifiedBy>Yu-Ciao Yang</cp:lastModifiedBy>
  <cp:revision>74</cp:revision>
  <dcterms:created xsi:type="dcterms:W3CDTF">2019-03-19T09:50:39Z</dcterms:created>
  <dcterms:modified xsi:type="dcterms:W3CDTF">2019-09-27T09:15:09Z</dcterms:modified>
</cp:coreProperties>
</file>