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7"/>
  </p:notesMasterIdLst>
  <p:handoutMasterIdLst>
    <p:handoutMasterId r:id="rId8"/>
  </p:handoutMasterIdLst>
  <p:sldIdLst>
    <p:sldId id="275" r:id="rId2"/>
    <p:sldId id="331" r:id="rId3"/>
    <p:sldId id="330" r:id="rId4"/>
    <p:sldId id="286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anyang Zhou" initials="Tianyang" lastIdx="1" clrIdx="0">
    <p:extLst>
      <p:ext uri="{19B8F6BF-5375-455C-9EA6-DF929625EA0E}">
        <p15:presenceInfo xmlns:p15="http://schemas.microsoft.com/office/powerpoint/2012/main" userId="Tianyang Zho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FF00"/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3649" autoAdjust="0"/>
  </p:normalViewPr>
  <p:slideViewPr>
    <p:cSldViewPr snapToGrid="0" showGuides="1">
      <p:cViewPr varScale="1">
        <p:scale>
          <a:sx n="67" d="100"/>
          <a:sy n="67" d="100"/>
        </p:scale>
        <p:origin x="14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E50E1676-3347-4869-B301-C04AA53CC149}" type="datetime1">
              <a:rPr lang="ja-JP" altLang="en-US" smtClean="0"/>
              <a:t>2019/10/4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BEF4838-D778-40D1-B4C6-A6511A0617A2}" type="datetime1">
              <a:rPr lang="ja-JP" altLang="en-US" smtClean="0"/>
              <a:t>2019/10/4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  <a:lvl2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2pPr>
            <a:lvl3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3pPr>
            <a:lvl4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4pPr>
            <a:lvl5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2CA967-D95E-44D5-98DA-F98559CE7473}" type="datetime1">
              <a:rPr lang="ja-JP" altLang="en-US" smtClean="0"/>
              <a:t>2019/10/4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4389-91EE-419F-9751-940F12B526C0}" type="datetime1">
              <a:rPr lang="ja-JP" altLang="en-US" smtClean="0"/>
              <a:t>2019/10/4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05F4308D-0D87-455D-9BDA-8FAB4E33C5D4}" type="datetime1">
              <a:rPr lang="ja-JP" altLang="en-US" smtClean="0"/>
              <a:t>2019/10/4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890699"/>
            <a:ext cx="9144000" cy="1008000"/>
          </a:xfrm>
        </p:spPr>
        <p:txBody>
          <a:bodyPr>
            <a:normAutofit/>
          </a:bodyPr>
          <a:lstStyle/>
          <a:p>
            <a:r>
              <a:rPr lang="en-CA" altLang="ja-JP" b="1" dirty="0"/>
              <a:t>CE6-related: Further simplification with</a:t>
            </a:r>
            <a:br>
              <a:rPr lang="en-CA" altLang="ja-JP" b="1" dirty="0"/>
            </a:br>
            <a:r>
              <a:rPr lang="en-CA" altLang="ja-JP" b="1" dirty="0"/>
              <a:t> new LFNST transform basis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JVET-P0493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Tianyang</a:t>
            </a:r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Zhou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Tomonori Hashimoto Tomohiro </a:t>
            </a:r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Ikai</a:t>
            </a:r>
            <a:endParaRPr lang="en-US" altLang="ja-JP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36769" y="797224"/>
            <a:ext cx="8870462" cy="5753592"/>
          </a:xfrm>
        </p:spPr>
        <p:txBody>
          <a:bodyPr>
            <a:norm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en-CA" altLang="ja-JP" sz="2000" b="1" u="sng" dirty="0"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b="1" u="sng" dirty="0">
                <a:cs typeface="Times New Roman" panose="02020603050405020304" pitchFamily="18" charset="0"/>
              </a:rPr>
              <a:t>One aspect is table reduction.</a:t>
            </a:r>
            <a:endParaRPr lang="en-CA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    Test1</a:t>
            </a:r>
            <a:r>
              <a:rPr lang="en-CA" altLang="ja-JP" sz="2000" dirty="0">
                <a:cs typeface="Times New Roman" panose="02020603050405020304" pitchFamily="18" charset="0"/>
              </a:rPr>
              <a:t>: combination of three tests, </a:t>
            </a:r>
            <a:r>
              <a:rPr lang="en-CA" altLang="ja-JP" sz="2000" dirty="0">
                <a:solidFill>
                  <a:srgbClr val="00B0F0"/>
                </a:solidFill>
                <a:cs typeface="Times New Roman" panose="02020603050405020304" pitchFamily="18" charset="0"/>
              </a:rPr>
              <a:t>CE6-2.1</a:t>
            </a:r>
            <a:r>
              <a:rPr lang="en-CA" altLang="ja-JP" sz="2000" dirty="0">
                <a:cs typeface="Times New Roman" panose="02020603050405020304" pitchFamily="18" charset="0"/>
              </a:rPr>
              <a:t> and </a:t>
            </a:r>
            <a:r>
              <a:rPr lang="en-CA" altLang="ja-JP" sz="2000" dirty="0">
                <a:solidFill>
                  <a:srgbClr val="00B0F0"/>
                </a:solidFill>
                <a:cs typeface="Times New Roman" panose="02020603050405020304" pitchFamily="18" charset="0"/>
              </a:rPr>
              <a:t>CE6-2.2a</a:t>
            </a:r>
            <a:r>
              <a:rPr lang="en-CA" altLang="ja-JP" sz="2000" dirty="0">
                <a:cs typeface="Times New Roman" panose="02020603050405020304" pitchFamily="18" charset="0"/>
              </a:rPr>
              <a:t> and </a:t>
            </a:r>
            <a:r>
              <a:rPr lang="en-CA" altLang="ja-JP" sz="2000" dirty="0">
                <a:solidFill>
                  <a:srgbClr val="00B0F0"/>
                </a:solidFill>
                <a:cs typeface="Times New Roman" panose="02020603050405020304" pitchFamily="18" charset="0"/>
              </a:rPr>
              <a:t>CE6-2.3a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ja-JP" altLang="ja-JP" sz="2000" dirty="0"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b="1" u="sng" dirty="0">
                <a:cs typeface="Times New Roman" panose="02020603050405020304" pitchFamily="18" charset="0"/>
              </a:rPr>
              <a:t>The other </a:t>
            </a:r>
            <a:r>
              <a:rPr lang="en-CA" altLang="ja-JP" sz="2000" dirty="0">
                <a:cs typeface="Times New Roman" panose="02020603050405020304" pitchFamily="18" charset="0"/>
              </a:rPr>
              <a:t>is further computation reduction by using </a:t>
            </a:r>
            <a:r>
              <a:rPr lang="en-CA" altLang="ja-JP" sz="2000" b="1" u="sng" dirty="0">
                <a:cs typeface="Times New Roman" panose="02020603050405020304" pitchFamily="18" charset="0"/>
              </a:rPr>
              <a:t>16x32</a:t>
            </a:r>
            <a:r>
              <a:rPr lang="en-CA" altLang="ja-JP" sz="2000" u="sng" dirty="0">
                <a:cs typeface="Times New Roman" panose="02020603050405020304" pitchFamily="18" charset="0"/>
              </a:rPr>
              <a:t> </a:t>
            </a:r>
            <a:r>
              <a:rPr lang="en-CA" altLang="ja-JP" sz="2000" dirty="0">
                <a:cs typeface="Times New Roman" panose="02020603050405020304" pitchFamily="18" charset="0"/>
              </a:rPr>
              <a:t>matrices instead of VVC6’s 16x48 and CE6-2.3a’s 16x36 matrices.</a:t>
            </a:r>
            <a:endParaRPr lang="en-US" altLang="ja-JP" sz="2000" dirty="0"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en-CA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Test2:</a:t>
            </a:r>
            <a:r>
              <a:rPr lang="en-CA" altLang="ja-JP" sz="2000" dirty="0">
                <a:cs typeface="Times New Roman" panose="02020603050405020304" pitchFamily="18" charset="0"/>
              </a:rPr>
              <a:t> is a combination of CE6-2.2a and 16x32 matrices.</a:t>
            </a:r>
            <a:endParaRPr lang="ja-JP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Test3:</a:t>
            </a:r>
            <a:r>
              <a:rPr lang="en-CA" altLang="ja-JP" sz="2000" dirty="0">
                <a:cs typeface="Times New Roman" panose="02020603050405020304" pitchFamily="18" charset="0"/>
              </a:rPr>
              <a:t> is a combination of CE6-2.2a and 16x32 matrices without 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switched scan order.</a:t>
            </a:r>
            <a:endParaRPr lang="ja-JP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Test4:</a:t>
            </a:r>
            <a:r>
              <a:rPr lang="en-CA" altLang="ja-JP" sz="2000" dirty="0">
                <a:cs typeface="Times New Roman" panose="02020603050405020304" pitchFamily="18" charset="0"/>
              </a:rPr>
              <a:t> is a combination of CE6-2.2a and CE6-2.1 and 16x32 matrices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without  switched scan order.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</a:t>
            </a:r>
            <a:r>
              <a:rPr lang="ja-JP" altLang="en-US" sz="2000" dirty="0">
                <a:cs typeface="Times New Roman" panose="02020603050405020304" pitchFamily="18" charset="0"/>
              </a:rPr>
              <a:t>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Test5:</a:t>
            </a:r>
            <a:r>
              <a:rPr lang="en-CA" altLang="ja-JP" sz="2000" dirty="0">
                <a:cs typeface="Times New Roman" panose="02020603050405020304" pitchFamily="18" charset="0"/>
              </a:rPr>
              <a:t>  16x32 matrices without  switched scan order.</a:t>
            </a:r>
            <a:endParaRPr lang="ja-JP" altLang="ja-JP" sz="2000" dirty="0">
              <a:cs typeface="Times New Roman" panose="02020603050405020304" pitchFamily="18" charset="0"/>
            </a:endParaRPr>
          </a:p>
          <a:p>
            <a:pPr mar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0" indent="0">
              <a:buNone/>
            </a:pPr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Introduction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45328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36769" y="797224"/>
            <a:ext cx="8870462" cy="5753592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In Test2, We propose to use </a:t>
            </a:r>
            <a:r>
              <a:rPr lang="en-US" altLang="ja-JP" sz="2000" dirty="0">
                <a:solidFill>
                  <a:srgbClr val="00B0F0"/>
                </a:solidFill>
              </a:rPr>
              <a:t>16x32</a:t>
            </a:r>
            <a:r>
              <a:rPr lang="en-US" altLang="ja-JP" sz="2000" dirty="0"/>
              <a:t> matrices. The corresponding position of 32 coefficients are decided depending on </a:t>
            </a:r>
            <a:r>
              <a:rPr lang="en-US" altLang="ja-JP" sz="2000" dirty="0" err="1">
                <a:solidFill>
                  <a:srgbClr val="00B0F0"/>
                </a:solidFill>
              </a:rPr>
              <a:t>lfnstIdx</a:t>
            </a:r>
            <a:r>
              <a:rPr lang="en-US" altLang="ja-JP" sz="2000" dirty="0"/>
              <a:t>.</a:t>
            </a:r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In Test3 and Test4 and </a:t>
            </a:r>
            <a:r>
              <a:rPr lang="en-US" altLang="ja-JP" sz="2000" dirty="0">
                <a:solidFill>
                  <a:srgbClr val="FF0000"/>
                </a:solidFill>
              </a:rPr>
              <a:t>Test5</a:t>
            </a:r>
            <a:r>
              <a:rPr lang="en-US" altLang="ja-JP" sz="2000" dirty="0"/>
              <a:t>, the 32 coefficients only use one pattern.</a:t>
            </a:r>
          </a:p>
          <a:p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Proposed method</a:t>
            </a:r>
            <a:endParaRPr kumimoji="1" lang="ja-JP" altLang="en-US" dirty="0"/>
          </a:p>
        </p:txBody>
      </p: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17C4A211-15ED-42BF-84D6-2D34CC777F0A}"/>
              </a:ext>
            </a:extLst>
          </p:cNvPr>
          <p:cNvGrpSpPr/>
          <p:nvPr/>
        </p:nvGrpSpPr>
        <p:grpSpPr>
          <a:xfrm>
            <a:off x="5008785" y="5297771"/>
            <a:ext cx="187535" cy="1531845"/>
            <a:chOff x="7465740" y="4117815"/>
            <a:chExt cx="187535" cy="1531845"/>
          </a:xfrm>
        </p:grpSpPr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45051CF3-AFDF-4CC3-AEF4-BAB0B41C2472}"/>
                </a:ext>
              </a:extLst>
            </p:cNvPr>
            <p:cNvSpPr txBox="1"/>
            <p:nvPr/>
          </p:nvSpPr>
          <p:spPr>
            <a:xfrm>
              <a:off x="7473544" y="411781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1" name="テキスト ボックス 90">
              <a:extLst>
                <a:ext uri="{FF2B5EF4-FFF2-40B4-BE49-F238E27FC236}">
                  <a16:creationId xmlns:a16="http://schemas.microsoft.com/office/drawing/2014/main" id="{62BDE2DE-554E-4377-9158-82DED1870592}"/>
                </a:ext>
              </a:extLst>
            </p:cNvPr>
            <p:cNvSpPr txBox="1"/>
            <p:nvPr/>
          </p:nvSpPr>
          <p:spPr>
            <a:xfrm>
              <a:off x="7469644" y="430147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994CE257-7D97-4938-A637-975212D0BB9E}"/>
                </a:ext>
              </a:extLst>
            </p:cNvPr>
            <p:cNvSpPr txBox="1"/>
            <p:nvPr/>
          </p:nvSpPr>
          <p:spPr>
            <a:xfrm>
              <a:off x="7469644" y="448903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C2209828-FAD0-4108-BDD8-F46CF8873F2F}"/>
                </a:ext>
              </a:extLst>
            </p:cNvPr>
            <p:cNvSpPr txBox="1"/>
            <p:nvPr/>
          </p:nvSpPr>
          <p:spPr>
            <a:xfrm>
              <a:off x="7469640" y="466880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DC890BD0-1A80-4B67-8CEA-6B9C6E58205B}"/>
                </a:ext>
              </a:extLst>
            </p:cNvPr>
            <p:cNvSpPr txBox="1"/>
            <p:nvPr/>
          </p:nvSpPr>
          <p:spPr>
            <a:xfrm>
              <a:off x="7465740" y="485246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7AD963A3-F8DA-4FEE-9F76-5180BFF30090}"/>
                </a:ext>
              </a:extLst>
            </p:cNvPr>
            <p:cNvSpPr txBox="1"/>
            <p:nvPr/>
          </p:nvSpPr>
          <p:spPr>
            <a:xfrm>
              <a:off x="7465740" y="504002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EA622344-FBBA-4192-B51E-197265B6059D}"/>
                </a:ext>
              </a:extLst>
            </p:cNvPr>
            <p:cNvSpPr txBox="1"/>
            <p:nvPr/>
          </p:nvSpPr>
          <p:spPr>
            <a:xfrm>
              <a:off x="7469655" y="521587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7" name="テキスト ボックス 96">
              <a:extLst>
                <a:ext uri="{FF2B5EF4-FFF2-40B4-BE49-F238E27FC236}">
                  <a16:creationId xmlns:a16="http://schemas.microsoft.com/office/drawing/2014/main" id="{DAE3E48E-AC39-4E3C-9423-D90157D83F2C}"/>
                </a:ext>
              </a:extLst>
            </p:cNvPr>
            <p:cNvSpPr txBox="1"/>
            <p:nvPr/>
          </p:nvSpPr>
          <p:spPr>
            <a:xfrm>
              <a:off x="7469655" y="540343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0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92B6D81-23AF-4E4C-81A2-2238B15EAA1F}"/>
              </a:ext>
            </a:extLst>
          </p:cNvPr>
          <p:cNvGrpSpPr/>
          <p:nvPr/>
        </p:nvGrpSpPr>
        <p:grpSpPr>
          <a:xfrm>
            <a:off x="3117796" y="4842044"/>
            <a:ext cx="2190023" cy="1892432"/>
            <a:chOff x="5640089" y="4842594"/>
            <a:chExt cx="2190023" cy="1892432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76D78266-C533-4CB1-975E-EBD7509251C8}"/>
                </a:ext>
              </a:extLst>
            </p:cNvPr>
            <p:cNvGrpSpPr/>
            <p:nvPr/>
          </p:nvGrpSpPr>
          <p:grpSpPr>
            <a:xfrm>
              <a:off x="5916105" y="5294754"/>
              <a:ext cx="1447846" cy="1440272"/>
              <a:chOff x="1458895" y="3530698"/>
              <a:chExt cx="1447846" cy="1440272"/>
            </a:xfrm>
          </p:grpSpPr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03495C17-B09D-4338-B504-A907C69923D1}"/>
                  </a:ext>
                </a:extLst>
              </p:cNvPr>
              <p:cNvGrpSpPr/>
              <p:nvPr/>
            </p:nvGrpSpPr>
            <p:grpSpPr>
              <a:xfrm>
                <a:off x="1461867" y="3530698"/>
                <a:ext cx="1444874" cy="1440272"/>
                <a:chOff x="1368109" y="4093732"/>
                <a:chExt cx="1444874" cy="1440272"/>
              </a:xfrm>
            </p:grpSpPr>
            <p:grpSp>
              <p:nvGrpSpPr>
                <p:cNvPr id="60" name="グループ化 59">
                  <a:extLst>
                    <a:ext uri="{FF2B5EF4-FFF2-40B4-BE49-F238E27FC236}">
                      <a16:creationId xmlns:a16="http://schemas.microsoft.com/office/drawing/2014/main" id="{1402F6E1-8D6F-477C-8566-1800103641E6}"/>
                    </a:ext>
                  </a:extLst>
                </p:cNvPr>
                <p:cNvGrpSpPr/>
                <p:nvPr/>
              </p:nvGrpSpPr>
              <p:grpSpPr>
                <a:xfrm>
                  <a:off x="1372983" y="4093732"/>
                  <a:ext cx="1440000" cy="1440272"/>
                  <a:chOff x="5288692" y="3855036"/>
                  <a:chExt cx="1440000" cy="1440272"/>
                </a:xfrm>
              </p:grpSpPr>
              <p:sp>
                <p:nvSpPr>
                  <p:cNvPr id="63" name="正方形/長方形 62">
                    <a:extLst>
                      <a:ext uri="{FF2B5EF4-FFF2-40B4-BE49-F238E27FC236}">
                        <a16:creationId xmlns:a16="http://schemas.microsoft.com/office/drawing/2014/main" id="{4A148299-12E4-4F3D-8432-16C371F73F5C}"/>
                      </a:ext>
                    </a:extLst>
                  </p:cNvPr>
                  <p:cNvSpPr/>
                  <p:nvPr/>
                </p:nvSpPr>
                <p:spPr>
                  <a:xfrm>
                    <a:off x="5288692" y="3855308"/>
                    <a:ext cx="1440000" cy="1440000"/>
                  </a:xfrm>
                  <a:prstGeom prst="rect">
                    <a:avLst/>
                  </a:prstGeom>
                  <a:noFill/>
                  <a:ln w="38100">
                    <a:solidFill>
                      <a:srgbClr val="5957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kumimoji="1" lang="ja-JP" altLang="en-US" sz="1600" dirty="0">
                      <a:solidFill>
                        <a:srgbClr val="59574C"/>
                      </a:solidFill>
                      <a:latin typeface="HGPｺﾞｼｯｸM" panose="020B0600000000000000" pitchFamily="50" charset="-128"/>
                      <a:ea typeface="HGPｺﾞｼｯｸM" panose="020B0600000000000000" pitchFamily="50" charset="-128"/>
                    </a:endParaRPr>
                  </a:p>
                </p:txBody>
              </p:sp>
              <p:cxnSp>
                <p:nvCxnSpPr>
                  <p:cNvPr id="64" name="直線コネクタ 63">
                    <a:extLst>
                      <a:ext uri="{FF2B5EF4-FFF2-40B4-BE49-F238E27FC236}">
                        <a16:creationId xmlns:a16="http://schemas.microsoft.com/office/drawing/2014/main" id="{A3D25AD5-1555-4EEA-AE02-2F0D191F9A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21804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線コネクタ 64">
                    <a:extLst>
                      <a:ext uri="{FF2B5EF4-FFF2-40B4-BE49-F238E27FC236}">
                        <a16:creationId xmlns:a16="http://schemas.microsoft.com/office/drawing/2014/main" id="{8A42A96E-0159-4C40-8D07-5B303CE3FE0E}"/>
                      </a:ext>
                    </a:extLst>
                  </p:cNvPr>
                  <p:cNvCxnSpPr>
                    <a:cxnSpLocks/>
                    <a:stCxn id="63" idx="1"/>
                    <a:endCxn id="63" idx="3"/>
                  </p:cNvCxnSpPr>
                  <p:nvPr/>
                </p:nvCxnSpPr>
                <p:spPr>
                  <a:xfrm>
                    <a:off x="5288692" y="45753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線コネクタ 65">
                    <a:extLst>
                      <a:ext uri="{FF2B5EF4-FFF2-40B4-BE49-F238E27FC236}">
                        <a16:creationId xmlns:a16="http://schemas.microsoft.com/office/drawing/2014/main" id="{7F0F8885-B442-4C90-BF76-E4DDF13D53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92691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線コネクタ 66">
                    <a:extLst>
                      <a:ext uri="{FF2B5EF4-FFF2-40B4-BE49-F238E27FC236}">
                        <a16:creationId xmlns:a16="http://schemas.microsoft.com/office/drawing/2014/main" id="{251CAC96-86F5-419D-9315-25B0D1E1AE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11958" y="3855036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線コネクタ 67">
                    <a:extLst>
                      <a:ext uri="{FF2B5EF4-FFF2-40B4-BE49-F238E27FC236}">
                        <a16:creationId xmlns:a16="http://schemas.microsoft.com/office/drawing/2014/main" id="{B500B1A2-BB3E-4570-9F0A-1AD6556849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6683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線コネクタ 68">
                    <a:extLst>
                      <a:ext uri="{FF2B5EF4-FFF2-40B4-BE49-F238E27FC236}">
                        <a16:creationId xmlns:a16="http://schemas.microsoft.com/office/drawing/2014/main" id="{75A60E66-4D48-40AE-8B31-183939F112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5055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線コネクタ 69">
                    <a:extLst>
                      <a:ext uri="{FF2B5EF4-FFF2-40B4-BE49-F238E27FC236}">
                        <a16:creationId xmlns:a16="http://schemas.microsoft.com/office/drawing/2014/main" id="{FAEA09F2-366C-4BEE-9D06-EC6DD9261D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469849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線コネクタ 70">
                    <a:extLst>
                      <a:ext uri="{FF2B5EF4-FFF2-40B4-BE49-F238E27FC236}">
                        <a16:creationId xmlns:a16="http://schemas.microsoft.com/office/drawing/2014/main" id="{0A0573E4-84B3-47C3-B9EA-EF129E13E2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83125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線コネクタ 71">
                    <a:extLst>
                      <a:ext uri="{FF2B5EF4-FFF2-40B4-BE49-F238E27FC236}">
                        <a16:creationId xmlns:a16="http://schemas.microsoft.com/office/drawing/2014/main" id="{12593097-E0D1-4D85-ACCF-985DFA5D41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18939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線コネクタ 72">
                    <a:extLst>
                      <a:ext uri="{FF2B5EF4-FFF2-40B4-BE49-F238E27FC236}">
                        <a16:creationId xmlns:a16="http://schemas.microsoft.com/office/drawing/2014/main" id="{BB6417BF-C336-40E2-B7F3-06C1DB2856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550800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線コネクタ 73">
                    <a:extLst>
                      <a:ext uri="{FF2B5EF4-FFF2-40B4-BE49-F238E27FC236}">
                        <a16:creationId xmlns:a16="http://schemas.microsoft.com/office/drawing/2014/main" id="{B495C274-6821-4DC9-95BC-4CBF1D2301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040610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線コネクタ 74">
                    <a:extLst>
                      <a:ext uri="{FF2B5EF4-FFF2-40B4-BE49-F238E27FC236}">
                        <a16:creationId xmlns:a16="http://schemas.microsoft.com/office/drawing/2014/main" id="{D2D51CEB-2AEA-416B-A4A3-484BC9BF57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394605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線コネクタ 75">
                    <a:extLst>
                      <a:ext uri="{FF2B5EF4-FFF2-40B4-BE49-F238E27FC236}">
                        <a16:creationId xmlns:a16="http://schemas.microsoft.com/office/drawing/2014/main" id="{9590C2CD-EE04-4348-8663-1978D001E4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753834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線コネクタ 76">
                    <a:extLst>
                      <a:ext uri="{FF2B5EF4-FFF2-40B4-BE49-F238E27FC236}">
                        <a16:creationId xmlns:a16="http://schemas.microsoft.com/office/drawing/2014/main" id="{1C6B2C9E-ED8A-47FA-B35F-8F438F994C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5119593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1" name="正方形/長方形 60">
                  <a:extLst>
                    <a:ext uri="{FF2B5EF4-FFF2-40B4-BE49-F238E27FC236}">
                      <a16:creationId xmlns:a16="http://schemas.microsoft.com/office/drawing/2014/main" id="{60984734-B1D8-4F90-90B3-4D6914401264}"/>
                    </a:ext>
                  </a:extLst>
                </p:cNvPr>
                <p:cNvSpPr/>
                <p:nvPr/>
              </p:nvSpPr>
              <p:spPr>
                <a:xfrm>
                  <a:off x="1368109" y="4441658"/>
                  <a:ext cx="905578" cy="201365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sp>
              <p:nvSpPr>
                <p:cNvPr id="62" name="正方形/長方形 61">
                  <a:extLst>
                    <a:ext uri="{FF2B5EF4-FFF2-40B4-BE49-F238E27FC236}">
                      <a16:creationId xmlns:a16="http://schemas.microsoft.com/office/drawing/2014/main" id="{DF80B7CF-AF54-40FD-8CFF-57BDF73E3B10}"/>
                    </a:ext>
                  </a:extLst>
                </p:cNvPr>
                <p:cNvSpPr/>
                <p:nvPr/>
              </p:nvSpPr>
              <p:spPr>
                <a:xfrm>
                  <a:off x="1368112" y="4813732"/>
                  <a:ext cx="728137" cy="185257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</p:grpSp>
          <p:sp>
            <p:nvSpPr>
              <p:cNvPr id="55" name="正方形/長方形 54">
                <a:extLst>
                  <a:ext uri="{FF2B5EF4-FFF2-40B4-BE49-F238E27FC236}">
                    <a16:creationId xmlns:a16="http://schemas.microsoft.com/office/drawing/2014/main" id="{7C4BE839-0F07-4039-95CC-A5F58E604950}"/>
                  </a:ext>
                </a:extLst>
              </p:cNvPr>
              <p:cNvSpPr/>
              <p:nvPr/>
            </p:nvSpPr>
            <p:spPr>
              <a:xfrm>
                <a:off x="1458895" y="3535030"/>
                <a:ext cx="908549" cy="199334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EAE27AEC-871B-4224-B2F4-73CF591C9BE8}"/>
                  </a:ext>
                </a:extLst>
              </p:cNvPr>
              <p:cNvSpPr/>
              <p:nvPr/>
            </p:nvSpPr>
            <p:spPr>
              <a:xfrm>
                <a:off x="1461867" y="3714255"/>
                <a:ext cx="913424" cy="184391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D299EAB-C59C-4A89-80B3-50015EC929E0}"/>
                  </a:ext>
                </a:extLst>
              </p:cNvPr>
              <p:cNvSpPr/>
              <p:nvPr/>
            </p:nvSpPr>
            <p:spPr>
              <a:xfrm>
                <a:off x="1468603" y="4074092"/>
                <a:ext cx="890751" cy="171900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D2C00241-4832-431A-9AEB-5D65267A756C}"/>
                  </a:ext>
                </a:extLst>
              </p:cNvPr>
              <p:cNvSpPr/>
              <p:nvPr/>
            </p:nvSpPr>
            <p:spPr>
              <a:xfrm>
                <a:off x="1465915" y="4434200"/>
                <a:ext cx="728137" cy="16017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9" name="正方形/長方形 58">
                <a:extLst>
                  <a:ext uri="{FF2B5EF4-FFF2-40B4-BE49-F238E27FC236}">
                    <a16:creationId xmlns:a16="http://schemas.microsoft.com/office/drawing/2014/main" id="{3DD4E002-4AF9-4D9C-8C18-3C2826019D16}"/>
                  </a:ext>
                </a:extLst>
              </p:cNvPr>
              <p:cNvSpPr/>
              <p:nvPr/>
            </p:nvSpPr>
            <p:spPr>
              <a:xfrm>
                <a:off x="1469961" y="4591847"/>
                <a:ext cx="705858" cy="214849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CA1280F1-DACF-4E57-A818-70DC8574674D}"/>
                </a:ext>
              </a:extLst>
            </p:cNvPr>
            <p:cNvSpPr/>
            <p:nvPr/>
          </p:nvSpPr>
          <p:spPr>
            <a:xfrm>
              <a:off x="5640089" y="4842594"/>
              <a:ext cx="2190023" cy="2575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hangingPunct="0">
                <a:lnSpc>
                  <a:spcPts val="11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altLang="ja-JP" b="1" dirty="0">
                  <a:solidFill>
                    <a:srgbClr val="00B0F0"/>
                  </a:solidFill>
                </a:rPr>
                <a:t> </a:t>
              </a:r>
              <a:r>
                <a:rPr lang="en-CA" altLang="ja-JP" dirty="0">
                  <a:latin typeface="Times New Roman" panose="02020603050405020304" pitchFamily="18" charset="0"/>
                  <a:ea typeface="游明朝" panose="02020400000000000000" pitchFamily="18" charset="-128"/>
                </a:rPr>
                <a:t>{5, 5, 5, 5, 4, 4, 4, 0}</a:t>
              </a:r>
              <a:endPara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endParaRPr>
            </a:p>
          </p:txBody>
        </p: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BD7E8B9-BBA0-4682-B806-AC424F954146}"/>
              </a:ext>
            </a:extLst>
          </p:cNvPr>
          <p:cNvGrpSpPr/>
          <p:nvPr/>
        </p:nvGrpSpPr>
        <p:grpSpPr>
          <a:xfrm>
            <a:off x="707297" y="1585193"/>
            <a:ext cx="8329843" cy="2554138"/>
            <a:chOff x="554897" y="3972793"/>
            <a:chExt cx="8329843" cy="2554138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07C41B07-6D05-426E-87DF-4B5AE6E886D5}"/>
                </a:ext>
              </a:extLst>
            </p:cNvPr>
            <p:cNvGrpSpPr/>
            <p:nvPr/>
          </p:nvGrpSpPr>
          <p:grpSpPr>
            <a:xfrm>
              <a:off x="1404577" y="4991044"/>
              <a:ext cx="1447812" cy="1440000"/>
              <a:chOff x="1446223" y="1821281"/>
              <a:chExt cx="1455643" cy="1442527"/>
            </a:xfrm>
          </p:grpSpPr>
          <p:grpSp>
            <p:nvGrpSpPr>
              <p:cNvPr id="150" name="グループ化 149">
                <a:extLst>
                  <a:ext uri="{FF2B5EF4-FFF2-40B4-BE49-F238E27FC236}">
                    <a16:creationId xmlns:a16="http://schemas.microsoft.com/office/drawing/2014/main" id="{C6FBABAF-7B2B-4E36-9953-01076BFA6F7F}"/>
                  </a:ext>
                </a:extLst>
              </p:cNvPr>
              <p:cNvGrpSpPr/>
              <p:nvPr/>
            </p:nvGrpSpPr>
            <p:grpSpPr>
              <a:xfrm>
                <a:off x="1461866" y="1821281"/>
                <a:ext cx="1440000" cy="1440000"/>
                <a:chOff x="5288692" y="3855308"/>
                <a:chExt cx="1440000" cy="1440000"/>
              </a:xfrm>
            </p:grpSpPr>
            <p:sp>
              <p:nvSpPr>
                <p:cNvPr id="159" name="正方形/長方形 158">
                  <a:extLst>
                    <a:ext uri="{FF2B5EF4-FFF2-40B4-BE49-F238E27FC236}">
                      <a16:creationId xmlns:a16="http://schemas.microsoft.com/office/drawing/2014/main" id="{03BA5015-6283-4A60-BA5A-8E85362CC201}"/>
                    </a:ext>
                  </a:extLst>
                </p:cNvPr>
                <p:cNvSpPr/>
                <p:nvPr/>
              </p:nvSpPr>
              <p:spPr>
                <a:xfrm>
                  <a:off x="5288692" y="3855308"/>
                  <a:ext cx="1440000" cy="1440000"/>
                </a:xfrm>
                <a:prstGeom prst="rect">
                  <a:avLst/>
                </a:prstGeom>
                <a:noFill/>
                <a:ln w="38100">
                  <a:solidFill>
                    <a:srgbClr val="59574C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sz="1600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cxnSp>
              <p:nvCxnSpPr>
                <p:cNvPr id="160" name="直線コネクタ 159">
                  <a:extLst>
                    <a:ext uri="{FF2B5EF4-FFF2-40B4-BE49-F238E27FC236}">
                      <a16:creationId xmlns:a16="http://schemas.microsoft.com/office/drawing/2014/main" id="{7CA3D361-55A8-406A-AAFE-5A72526CC5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218047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線コネクタ 160">
                  <a:extLst>
                    <a:ext uri="{FF2B5EF4-FFF2-40B4-BE49-F238E27FC236}">
                      <a16:creationId xmlns:a16="http://schemas.microsoft.com/office/drawing/2014/main" id="{21E84CFE-B732-42A4-AD39-9817D3B5FEF6}"/>
                    </a:ext>
                  </a:extLst>
                </p:cNvPr>
                <p:cNvCxnSpPr>
                  <a:cxnSpLocks/>
                  <a:stCxn id="159" idx="1"/>
                  <a:endCxn id="159" idx="3"/>
                </p:cNvCxnSpPr>
                <p:nvPr/>
              </p:nvCxnSpPr>
              <p:spPr>
                <a:xfrm>
                  <a:off x="5288692" y="4575308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線コネクタ 161">
                  <a:extLst>
                    <a:ext uri="{FF2B5EF4-FFF2-40B4-BE49-F238E27FC236}">
                      <a16:creationId xmlns:a16="http://schemas.microsoft.com/office/drawing/2014/main" id="{5A3027EE-4FE8-4805-ACF6-1EBEC76AF6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926917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線コネクタ 162">
                  <a:extLst>
                    <a:ext uri="{FF2B5EF4-FFF2-40B4-BE49-F238E27FC236}">
                      <a16:creationId xmlns:a16="http://schemas.microsoft.com/office/drawing/2014/main" id="{CAF3E4D7-22FB-47D4-B196-A3C1EE75A987}"/>
                    </a:ext>
                  </a:extLst>
                </p:cNvPr>
                <p:cNvCxnSpPr>
                  <a:cxnSpLocks/>
                  <a:stCxn id="159" idx="0"/>
                </p:cNvCxnSpPr>
                <p:nvPr/>
              </p:nvCxnSpPr>
              <p:spPr>
                <a:xfrm>
                  <a:off x="600869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線コネクタ 163">
                  <a:extLst>
                    <a:ext uri="{FF2B5EF4-FFF2-40B4-BE49-F238E27FC236}">
                      <a16:creationId xmlns:a16="http://schemas.microsoft.com/office/drawing/2014/main" id="{B1ADF55F-F163-4C8D-9546-9789ABA661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6683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D3F5F5FF-CB7A-407A-8C00-CA48979CA6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055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線コネクタ 165">
                  <a:extLst>
                    <a:ext uri="{FF2B5EF4-FFF2-40B4-BE49-F238E27FC236}">
                      <a16:creationId xmlns:a16="http://schemas.microsoft.com/office/drawing/2014/main" id="{9A50BD8B-C9C7-4F3C-A6F5-F399633BEF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69849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線コネクタ 166">
                  <a:extLst>
                    <a:ext uri="{FF2B5EF4-FFF2-40B4-BE49-F238E27FC236}">
                      <a16:creationId xmlns:a16="http://schemas.microsoft.com/office/drawing/2014/main" id="{8E5ADFD5-D840-4925-97BC-5D35E670AC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31255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線コネクタ 167">
                  <a:extLst>
                    <a:ext uri="{FF2B5EF4-FFF2-40B4-BE49-F238E27FC236}">
                      <a16:creationId xmlns:a16="http://schemas.microsoft.com/office/drawing/2014/main" id="{90FD43E0-119F-487C-BB92-E24BF52892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89395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線コネクタ 168">
                  <a:extLst>
                    <a:ext uri="{FF2B5EF4-FFF2-40B4-BE49-F238E27FC236}">
                      <a16:creationId xmlns:a16="http://schemas.microsoft.com/office/drawing/2014/main" id="{CA3CD0AF-A064-41ED-8F05-FB878F31A6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50800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線コネクタ 169">
                  <a:extLst>
                    <a:ext uri="{FF2B5EF4-FFF2-40B4-BE49-F238E27FC236}">
                      <a16:creationId xmlns:a16="http://schemas.microsoft.com/office/drawing/2014/main" id="{5061944F-8665-448B-81CD-0363EEFD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040610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線コネクタ 170">
                  <a:extLst>
                    <a:ext uri="{FF2B5EF4-FFF2-40B4-BE49-F238E27FC236}">
                      <a16:creationId xmlns:a16="http://schemas.microsoft.com/office/drawing/2014/main" id="{FF583A1F-4161-4616-AF82-A2C94FB07D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394605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線コネクタ 171">
                  <a:extLst>
                    <a:ext uri="{FF2B5EF4-FFF2-40B4-BE49-F238E27FC236}">
                      <a16:creationId xmlns:a16="http://schemas.microsoft.com/office/drawing/2014/main" id="{48352800-B3B1-44CB-9CAE-90C54A3614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753834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線コネクタ 172">
                  <a:extLst>
                    <a:ext uri="{FF2B5EF4-FFF2-40B4-BE49-F238E27FC236}">
                      <a16:creationId xmlns:a16="http://schemas.microsoft.com/office/drawing/2014/main" id="{79D73329-75A3-41D8-A12D-4A6D803C71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5119593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1" name="正方形/長方形 150">
                <a:extLst>
                  <a:ext uri="{FF2B5EF4-FFF2-40B4-BE49-F238E27FC236}">
                    <a16:creationId xmlns:a16="http://schemas.microsoft.com/office/drawing/2014/main" id="{730F9507-9F4E-4DC6-A5C9-00E894AAAA7B}"/>
                  </a:ext>
                </a:extLst>
              </p:cNvPr>
              <p:cNvSpPr/>
              <p:nvPr/>
            </p:nvSpPr>
            <p:spPr>
              <a:xfrm>
                <a:off x="1459655" y="1838369"/>
                <a:ext cx="1268577" cy="198583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2" name="正方形/長方形 151">
                <a:extLst>
                  <a:ext uri="{FF2B5EF4-FFF2-40B4-BE49-F238E27FC236}">
                    <a16:creationId xmlns:a16="http://schemas.microsoft.com/office/drawing/2014/main" id="{D7EA0537-DAF9-4DC5-92C6-CC7B28DF1FF7}"/>
                  </a:ext>
                </a:extLst>
              </p:cNvPr>
              <p:cNvSpPr/>
              <p:nvPr/>
            </p:nvSpPr>
            <p:spPr>
              <a:xfrm>
                <a:off x="1459020" y="2006310"/>
                <a:ext cx="1084251" cy="187721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3" name="正方形/長方形 152">
                <a:extLst>
                  <a:ext uri="{FF2B5EF4-FFF2-40B4-BE49-F238E27FC236}">
                    <a16:creationId xmlns:a16="http://schemas.microsoft.com/office/drawing/2014/main" id="{61FDD010-0278-4545-95CB-B6177F16A57D}"/>
                  </a:ext>
                </a:extLst>
              </p:cNvPr>
              <p:cNvSpPr/>
              <p:nvPr/>
            </p:nvSpPr>
            <p:spPr>
              <a:xfrm>
                <a:off x="1454077" y="2194945"/>
                <a:ext cx="1082426" cy="183025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4" name="正方形/長方形 153">
                <a:extLst>
                  <a:ext uri="{FF2B5EF4-FFF2-40B4-BE49-F238E27FC236}">
                    <a16:creationId xmlns:a16="http://schemas.microsoft.com/office/drawing/2014/main" id="{8DF8DBEC-2E94-4811-BD45-FD33EA98FDB7}"/>
                  </a:ext>
                </a:extLst>
              </p:cNvPr>
              <p:cNvSpPr/>
              <p:nvPr/>
            </p:nvSpPr>
            <p:spPr>
              <a:xfrm>
                <a:off x="1446223" y="2378882"/>
                <a:ext cx="1096793" cy="18347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5" name="正方形/長方形 154">
                <a:extLst>
                  <a:ext uri="{FF2B5EF4-FFF2-40B4-BE49-F238E27FC236}">
                    <a16:creationId xmlns:a16="http://schemas.microsoft.com/office/drawing/2014/main" id="{5E55B162-9DE5-44C3-A125-00D4459AD600}"/>
                  </a:ext>
                </a:extLst>
              </p:cNvPr>
              <p:cNvSpPr/>
              <p:nvPr/>
            </p:nvSpPr>
            <p:spPr>
              <a:xfrm>
                <a:off x="1454081" y="2556371"/>
                <a:ext cx="728137" cy="179439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6" name="正方形/長方形 155">
                <a:extLst>
                  <a:ext uri="{FF2B5EF4-FFF2-40B4-BE49-F238E27FC236}">
                    <a16:creationId xmlns:a16="http://schemas.microsoft.com/office/drawing/2014/main" id="{0C2D8076-F664-42B8-8FEA-539E9AEA6F3E}"/>
                  </a:ext>
                </a:extLst>
              </p:cNvPr>
              <p:cNvSpPr/>
              <p:nvPr/>
            </p:nvSpPr>
            <p:spPr>
              <a:xfrm>
                <a:off x="1454080" y="2734897"/>
                <a:ext cx="727680" cy="165613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7" name="正方形/長方形 156">
                <a:extLst>
                  <a:ext uri="{FF2B5EF4-FFF2-40B4-BE49-F238E27FC236}">
                    <a16:creationId xmlns:a16="http://schemas.microsoft.com/office/drawing/2014/main" id="{7B7F71DC-7D9C-4838-87BD-C7230A020F2E}"/>
                  </a:ext>
                </a:extLst>
              </p:cNvPr>
              <p:cNvSpPr/>
              <p:nvPr/>
            </p:nvSpPr>
            <p:spPr>
              <a:xfrm>
                <a:off x="1458250" y="2893803"/>
                <a:ext cx="181509" cy="176523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CEE7E681-9B06-4DFB-BFF0-700467B89DD4}"/>
                  </a:ext>
                </a:extLst>
              </p:cNvPr>
              <p:cNvSpPr/>
              <p:nvPr/>
            </p:nvSpPr>
            <p:spPr>
              <a:xfrm>
                <a:off x="1456996" y="3070326"/>
                <a:ext cx="189293" cy="19348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grpSp>
          <p:nvGrpSpPr>
            <p:cNvPr id="103" name="グループ化 102">
              <a:extLst>
                <a:ext uri="{FF2B5EF4-FFF2-40B4-BE49-F238E27FC236}">
                  <a16:creationId xmlns:a16="http://schemas.microsoft.com/office/drawing/2014/main" id="{C88571B3-D803-45CB-A02F-3207854497AB}"/>
                </a:ext>
              </a:extLst>
            </p:cNvPr>
            <p:cNvGrpSpPr/>
            <p:nvPr/>
          </p:nvGrpSpPr>
          <p:grpSpPr>
            <a:xfrm>
              <a:off x="5916105" y="5004710"/>
              <a:ext cx="1447846" cy="1440272"/>
              <a:chOff x="1458895" y="3530698"/>
              <a:chExt cx="1447846" cy="1440272"/>
            </a:xfrm>
          </p:grpSpPr>
          <p:grpSp>
            <p:nvGrpSpPr>
              <p:cNvPr id="126" name="グループ化 125">
                <a:extLst>
                  <a:ext uri="{FF2B5EF4-FFF2-40B4-BE49-F238E27FC236}">
                    <a16:creationId xmlns:a16="http://schemas.microsoft.com/office/drawing/2014/main" id="{42F5251A-BCC8-462B-A146-CE5D6E8ECD65}"/>
                  </a:ext>
                </a:extLst>
              </p:cNvPr>
              <p:cNvGrpSpPr/>
              <p:nvPr/>
            </p:nvGrpSpPr>
            <p:grpSpPr>
              <a:xfrm>
                <a:off x="1461867" y="3530698"/>
                <a:ext cx="1444874" cy="1440272"/>
                <a:chOff x="1368109" y="4093732"/>
                <a:chExt cx="1444874" cy="1440272"/>
              </a:xfrm>
            </p:grpSpPr>
            <p:grpSp>
              <p:nvGrpSpPr>
                <p:cNvPr id="132" name="グループ化 131">
                  <a:extLst>
                    <a:ext uri="{FF2B5EF4-FFF2-40B4-BE49-F238E27FC236}">
                      <a16:creationId xmlns:a16="http://schemas.microsoft.com/office/drawing/2014/main" id="{1EAC87DA-9275-43EA-8CB5-38D435564E67}"/>
                    </a:ext>
                  </a:extLst>
                </p:cNvPr>
                <p:cNvGrpSpPr/>
                <p:nvPr/>
              </p:nvGrpSpPr>
              <p:grpSpPr>
                <a:xfrm>
                  <a:off x="1372983" y="4093732"/>
                  <a:ext cx="1440000" cy="1440272"/>
                  <a:chOff x="5288692" y="3855036"/>
                  <a:chExt cx="1440000" cy="1440272"/>
                </a:xfrm>
              </p:grpSpPr>
              <p:sp>
                <p:nvSpPr>
                  <p:cNvPr id="135" name="正方形/長方形 134">
                    <a:extLst>
                      <a:ext uri="{FF2B5EF4-FFF2-40B4-BE49-F238E27FC236}">
                        <a16:creationId xmlns:a16="http://schemas.microsoft.com/office/drawing/2014/main" id="{926E30A1-37A7-4659-8128-51E82DC7F33B}"/>
                      </a:ext>
                    </a:extLst>
                  </p:cNvPr>
                  <p:cNvSpPr/>
                  <p:nvPr/>
                </p:nvSpPr>
                <p:spPr>
                  <a:xfrm>
                    <a:off x="5288692" y="3855308"/>
                    <a:ext cx="1440000" cy="1440000"/>
                  </a:xfrm>
                  <a:prstGeom prst="rect">
                    <a:avLst/>
                  </a:prstGeom>
                  <a:noFill/>
                  <a:ln w="38100">
                    <a:solidFill>
                      <a:srgbClr val="5957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kumimoji="1" lang="ja-JP" altLang="en-US" sz="1600" dirty="0">
                      <a:solidFill>
                        <a:srgbClr val="59574C"/>
                      </a:solidFill>
                      <a:latin typeface="HGPｺﾞｼｯｸM" panose="020B0600000000000000" pitchFamily="50" charset="-128"/>
                      <a:ea typeface="HGPｺﾞｼｯｸM" panose="020B0600000000000000" pitchFamily="50" charset="-128"/>
                    </a:endParaRPr>
                  </a:p>
                </p:txBody>
              </p:sp>
              <p:cxnSp>
                <p:nvCxnSpPr>
                  <p:cNvPr id="136" name="直線コネクタ 135">
                    <a:extLst>
                      <a:ext uri="{FF2B5EF4-FFF2-40B4-BE49-F238E27FC236}">
                        <a16:creationId xmlns:a16="http://schemas.microsoft.com/office/drawing/2014/main" id="{ED4A4AB4-55A3-4E08-82B8-7A130A6D15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21804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線コネクタ 136">
                    <a:extLst>
                      <a:ext uri="{FF2B5EF4-FFF2-40B4-BE49-F238E27FC236}">
                        <a16:creationId xmlns:a16="http://schemas.microsoft.com/office/drawing/2014/main" id="{708293F7-C7DD-449C-9154-9CB00097B4AD}"/>
                      </a:ext>
                    </a:extLst>
                  </p:cNvPr>
                  <p:cNvCxnSpPr>
                    <a:cxnSpLocks/>
                    <a:stCxn id="135" idx="1"/>
                    <a:endCxn id="135" idx="3"/>
                  </p:cNvCxnSpPr>
                  <p:nvPr/>
                </p:nvCxnSpPr>
                <p:spPr>
                  <a:xfrm>
                    <a:off x="5288692" y="45753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線コネクタ 137">
                    <a:extLst>
                      <a:ext uri="{FF2B5EF4-FFF2-40B4-BE49-F238E27FC236}">
                        <a16:creationId xmlns:a16="http://schemas.microsoft.com/office/drawing/2014/main" id="{8C5E2883-352C-45CF-8261-E1C4C4D145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92691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線コネクタ 138">
                    <a:extLst>
                      <a:ext uri="{FF2B5EF4-FFF2-40B4-BE49-F238E27FC236}">
                        <a16:creationId xmlns:a16="http://schemas.microsoft.com/office/drawing/2014/main" id="{BA73485D-0DED-4E59-909A-F9CFCAF3F3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11958" y="3855036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線コネクタ 139">
                    <a:extLst>
                      <a:ext uri="{FF2B5EF4-FFF2-40B4-BE49-F238E27FC236}">
                        <a16:creationId xmlns:a16="http://schemas.microsoft.com/office/drawing/2014/main" id="{3AC99B75-D8D7-4929-9404-C95A5EE9C8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6683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線コネクタ 140">
                    <a:extLst>
                      <a:ext uri="{FF2B5EF4-FFF2-40B4-BE49-F238E27FC236}">
                        <a16:creationId xmlns:a16="http://schemas.microsoft.com/office/drawing/2014/main" id="{3A30E557-D59C-4074-9614-2E390A41BC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5055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線コネクタ 141">
                    <a:extLst>
                      <a:ext uri="{FF2B5EF4-FFF2-40B4-BE49-F238E27FC236}">
                        <a16:creationId xmlns:a16="http://schemas.microsoft.com/office/drawing/2014/main" id="{24D8EAD0-CB89-4AA0-9E2F-A9B4138526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469849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線コネクタ 142">
                    <a:extLst>
                      <a:ext uri="{FF2B5EF4-FFF2-40B4-BE49-F238E27FC236}">
                        <a16:creationId xmlns:a16="http://schemas.microsoft.com/office/drawing/2014/main" id="{37798955-E27F-4BA6-83A9-C3A8CB6F29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83125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線コネクタ 143">
                    <a:extLst>
                      <a:ext uri="{FF2B5EF4-FFF2-40B4-BE49-F238E27FC236}">
                        <a16:creationId xmlns:a16="http://schemas.microsoft.com/office/drawing/2014/main" id="{09571C62-E4A8-4937-9B8B-1D2B11B263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18939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線コネクタ 144">
                    <a:extLst>
                      <a:ext uri="{FF2B5EF4-FFF2-40B4-BE49-F238E27FC236}">
                        <a16:creationId xmlns:a16="http://schemas.microsoft.com/office/drawing/2014/main" id="{4AA315D2-321D-454E-BD57-0862E25405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550800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線コネクタ 145">
                    <a:extLst>
                      <a:ext uri="{FF2B5EF4-FFF2-40B4-BE49-F238E27FC236}">
                        <a16:creationId xmlns:a16="http://schemas.microsoft.com/office/drawing/2014/main" id="{FDAADFFC-E1A0-460D-9931-E653177AE3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040610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線コネクタ 146">
                    <a:extLst>
                      <a:ext uri="{FF2B5EF4-FFF2-40B4-BE49-F238E27FC236}">
                        <a16:creationId xmlns:a16="http://schemas.microsoft.com/office/drawing/2014/main" id="{013808D2-F096-44D5-9EC8-21F2B35184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394605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直線コネクタ 147">
                    <a:extLst>
                      <a:ext uri="{FF2B5EF4-FFF2-40B4-BE49-F238E27FC236}">
                        <a16:creationId xmlns:a16="http://schemas.microsoft.com/office/drawing/2014/main" id="{A59E59F1-936C-4587-9A0E-3FEF00EE85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753834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線コネクタ 148">
                    <a:extLst>
                      <a:ext uri="{FF2B5EF4-FFF2-40B4-BE49-F238E27FC236}">
                        <a16:creationId xmlns:a16="http://schemas.microsoft.com/office/drawing/2014/main" id="{151F4AC5-7736-46F3-B195-6F9018A0E3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5119593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3" name="正方形/長方形 132">
                  <a:extLst>
                    <a:ext uri="{FF2B5EF4-FFF2-40B4-BE49-F238E27FC236}">
                      <a16:creationId xmlns:a16="http://schemas.microsoft.com/office/drawing/2014/main" id="{C679709E-2903-482E-AA3F-77E7F3F4422C}"/>
                    </a:ext>
                  </a:extLst>
                </p:cNvPr>
                <p:cNvSpPr/>
                <p:nvPr/>
              </p:nvSpPr>
              <p:spPr>
                <a:xfrm>
                  <a:off x="1368109" y="4441658"/>
                  <a:ext cx="905578" cy="201365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sp>
              <p:nvSpPr>
                <p:cNvPr id="134" name="正方形/長方形 133">
                  <a:extLst>
                    <a:ext uri="{FF2B5EF4-FFF2-40B4-BE49-F238E27FC236}">
                      <a16:creationId xmlns:a16="http://schemas.microsoft.com/office/drawing/2014/main" id="{DBB73E69-B9FA-4C7D-A559-74FE605CCAD9}"/>
                    </a:ext>
                  </a:extLst>
                </p:cNvPr>
                <p:cNvSpPr/>
                <p:nvPr/>
              </p:nvSpPr>
              <p:spPr>
                <a:xfrm>
                  <a:off x="1368112" y="4813732"/>
                  <a:ext cx="728137" cy="185257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</p:grpSp>
          <p:sp>
            <p:nvSpPr>
              <p:cNvPr id="127" name="正方形/長方形 126">
                <a:extLst>
                  <a:ext uri="{FF2B5EF4-FFF2-40B4-BE49-F238E27FC236}">
                    <a16:creationId xmlns:a16="http://schemas.microsoft.com/office/drawing/2014/main" id="{ADF9BFA6-49AE-43A9-9457-C5BB8D3CECE6}"/>
                  </a:ext>
                </a:extLst>
              </p:cNvPr>
              <p:cNvSpPr/>
              <p:nvPr/>
            </p:nvSpPr>
            <p:spPr>
              <a:xfrm>
                <a:off x="1458895" y="3535030"/>
                <a:ext cx="908549" cy="199334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28" name="正方形/長方形 127">
                <a:extLst>
                  <a:ext uri="{FF2B5EF4-FFF2-40B4-BE49-F238E27FC236}">
                    <a16:creationId xmlns:a16="http://schemas.microsoft.com/office/drawing/2014/main" id="{2068AFC3-AB50-4777-BC19-024EAD5DB95C}"/>
                  </a:ext>
                </a:extLst>
              </p:cNvPr>
              <p:cNvSpPr/>
              <p:nvPr/>
            </p:nvSpPr>
            <p:spPr>
              <a:xfrm>
                <a:off x="1461867" y="3714255"/>
                <a:ext cx="913424" cy="184391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29" name="正方形/長方形 128">
                <a:extLst>
                  <a:ext uri="{FF2B5EF4-FFF2-40B4-BE49-F238E27FC236}">
                    <a16:creationId xmlns:a16="http://schemas.microsoft.com/office/drawing/2014/main" id="{F909C92F-86FF-447A-952B-8C8CD17AE27A}"/>
                  </a:ext>
                </a:extLst>
              </p:cNvPr>
              <p:cNvSpPr/>
              <p:nvPr/>
            </p:nvSpPr>
            <p:spPr>
              <a:xfrm>
                <a:off x="1468603" y="4074092"/>
                <a:ext cx="890751" cy="171900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30" name="正方形/長方形 129">
                <a:extLst>
                  <a:ext uri="{FF2B5EF4-FFF2-40B4-BE49-F238E27FC236}">
                    <a16:creationId xmlns:a16="http://schemas.microsoft.com/office/drawing/2014/main" id="{F5D9419D-4E0C-4923-809C-3A421D9FF1E7}"/>
                  </a:ext>
                </a:extLst>
              </p:cNvPr>
              <p:cNvSpPr/>
              <p:nvPr/>
            </p:nvSpPr>
            <p:spPr>
              <a:xfrm>
                <a:off x="1465915" y="4434200"/>
                <a:ext cx="728137" cy="16017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87A0D896-D092-4A22-90F2-BC11B5EBA2EE}"/>
                  </a:ext>
                </a:extLst>
              </p:cNvPr>
              <p:cNvSpPr/>
              <p:nvPr/>
            </p:nvSpPr>
            <p:spPr>
              <a:xfrm>
                <a:off x="1469961" y="4591847"/>
                <a:ext cx="705858" cy="214849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746DE5F5-3E4A-452B-ADBE-6D318099F95B}"/>
                </a:ext>
              </a:extLst>
            </p:cNvPr>
            <p:cNvSpPr txBox="1"/>
            <p:nvPr/>
          </p:nvSpPr>
          <p:spPr>
            <a:xfrm>
              <a:off x="554897" y="3972793"/>
              <a:ext cx="467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ja-JP" b="1" dirty="0"/>
                <a:t>32 coefficients pattern (</a:t>
              </a:r>
              <a:r>
                <a:rPr lang="en-CA" altLang="ja-JP" b="1" dirty="0" err="1">
                  <a:solidFill>
                    <a:srgbClr val="00B0F0"/>
                  </a:solidFill>
                </a:rPr>
                <a:t>lfnstIdx</a:t>
              </a:r>
              <a:r>
                <a:rPr lang="en-CA" altLang="ja-JP" b="1" dirty="0">
                  <a:solidFill>
                    <a:srgbClr val="00B0F0"/>
                  </a:solidFill>
                </a:rPr>
                <a:t> == 1</a:t>
              </a:r>
              <a:r>
                <a:rPr lang="en-CA" altLang="ja-JP" b="1" dirty="0"/>
                <a:t>)</a:t>
              </a:r>
              <a:endParaRPr kumimoji="1" lang="ja-JP" altLang="en-US" sz="9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105" name="テキスト ボックス 104">
              <a:extLst>
                <a:ext uri="{FF2B5EF4-FFF2-40B4-BE49-F238E27FC236}">
                  <a16:creationId xmlns:a16="http://schemas.microsoft.com/office/drawing/2014/main" id="{639F4736-AD42-4625-853C-39EC560CD3E4}"/>
                </a:ext>
              </a:extLst>
            </p:cNvPr>
            <p:cNvSpPr txBox="1"/>
            <p:nvPr/>
          </p:nvSpPr>
          <p:spPr>
            <a:xfrm>
              <a:off x="5047962" y="3977256"/>
              <a:ext cx="38367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ja-JP" b="1" dirty="0"/>
                <a:t>32 coefficients pattern (</a:t>
              </a:r>
              <a:r>
                <a:rPr lang="en-CA" altLang="ja-JP" b="1" dirty="0" err="1">
                  <a:solidFill>
                    <a:srgbClr val="00B0F0"/>
                  </a:solidFill>
                </a:rPr>
                <a:t>lfnstIdx</a:t>
              </a:r>
              <a:r>
                <a:rPr lang="en-CA" altLang="ja-JP" b="1" dirty="0">
                  <a:solidFill>
                    <a:srgbClr val="00B0F0"/>
                  </a:solidFill>
                </a:rPr>
                <a:t> == 2</a:t>
              </a:r>
              <a:r>
                <a:rPr lang="en-CA" altLang="ja-JP" b="1" dirty="0"/>
                <a:t>)</a:t>
              </a:r>
              <a:endParaRPr kumimoji="1" lang="ja-JP" altLang="en-US" sz="9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grpSp>
          <p:nvGrpSpPr>
            <p:cNvPr id="106" name="グループ化 105">
              <a:extLst>
                <a:ext uri="{FF2B5EF4-FFF2-40B4-BE49-F238E27FC236}">
                  <a16:creationId xmlns:a16="http://schemas.microsoft.com/office/drawing/2014/main" id="{1A158D64-FF94-4949-A9D8-DB54E4D7CB70}"/>
                </a:ext>
              </a:extLst>
            </p:cNvPr>
            <p:cNvGrpSpPr/>
            <p:nvPr/>
          </p:nvGrpSpPr>
          <p:grpSpPr>
            <a:xfrm>
              <a:off x="2897655" y="4982525"/>
              <a:ext cx="187535" cy="1531845"/>
              <a:chOff x="2897655" y="4121715"/>
              <a:chExt cx="187535" cy="1531845"/>
            </a:xfrm>
          </p:grpSpPr>
          <p:sp>
            <p:nvSpPr>
              <p:cNvPr id="118" name="テキスト ボックス 117">
                <a:extLst>
                  <a:ext uri="{FF2B5EF4-FFF2-40B4-BE49-F238E27FC236}">
                    <a16:creationId xmlns:a16="http://schemas.microsoft.com/office/drawing/2014/main" id="{9EA88B60-0042-4758-9032-3F41119BD2FB}"/>
                  </a:ext>
                </a:extLst>
              </p:cNvPr>
              <p:cNvSpPr txBox="1"/>
              <p:nvPr/>
            </p:nvSpPr>
            <p:spPr>
              <a:xfrm>
                <a:off x="2905459" y="412171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8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9" name="テキスト ボックス 118">
                <a:extLst>
                  <a:ext uri="{FF2B5EF4-FFF2-40B4-BE49-F238E27FC236}">
                    <a16:creationId xmlns:a16="http://schemas.microsoft.com/office/drawing/2014/main" id="{0ADBC391-F6B0-4D07-9B56-03211E369905}"/>
                  </a:ext>
                </a:extLst>
              </p:cNvPr>
              <p:cNvSpPr txBox="1"/>
              <p:nvPr/>
            </p:nvSpPr>
            <p:spPr>
              <a:xfrm>
                <a:off x="2901559" y="430537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371AAC2-18AD-4161-A092-AACB46C2478B}"/>
                  </a:ext>
                </a:extLst>
              </p:cNvPr>
              <p:cNvSpPr txBox="1"/>
              <p:nvPr/>
            </p:nvSpPr>
            <p:spPr>
              <a:xfrm>
                <a:off x="2901559" y="449293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1" name="テキスト ボックス 120">
                <a:extLst>
                  <a:ext uri="{FF2B5EF4-FFF2-40B4-BE49-F238E27FC236}">
                    <a16:creationId xmlns:a16="http://schemas.microsoft.com/office/drawing/2014/main" id="{6F12AB34-2682-4370-9E7F-5C05DFA40629}"/>
                  </a:ext>
                </a:extLst>
              </p:cNvPr>
              <p:cNvSpPr txBox="1"/>
              <p:nvPr/>
            </p:nvSpPr>
            <p:spPr>
              <a:xfrm>
                <a:off x="2901555" y="467270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2" name="テキスト ボックス 121">
                <a:extLst>
                  <a:ext uri="{FF2B5EF4-FFF2-40B4-BE49-F238E27FC236}">
                    <a16:creationId xmlns:a16="http://schemas.microsoft.com/office/drawing/2014/main" id="{1D307E64-0004-469D-8A0A-604221095614}"/>
                  </a:ext>
                </a:extLst>
              </p:cNvPr>
              <p:cNvSpPr txBox="1"/>
              <p:nvPr/>
            </p:nvSpPr>
            <p:spPr>
              <a:xfrm>
                <a:off x="2897655" y="485636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3" name="テキスト ボックス 122">
                <a:extLst>
                  <a:ext uri="{FF2B5EF4-FFF2-40B4-BE49-F238E27FC236}">
                    <a16:creationId xmlns:a16="http://schemas.microsoft.com/office/drawing/2014/main" id="{333159BC-FF72-40C4-863A-2135DF3D20B7}"/>
                  </a:ext>
                </a:extLst>
              </p:cNvPr>
              <p:cNvSpPr txBox="1"/>
              <p:nvPr/>
            </p:nvSpPr>
            <p:spPr>
              <a:xfrm>
                <a:off x="2897655" y="504392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A53973C2-B72F-4EAB-8145-A344AC164440}"/>
                  </a:ext>
                </a:extLst>
              </p:cNvPr>
              <p:cNvSpPr txBox="1"/>
              <p:nvPr/>
            </p:nvSpPr>
            <p:spPr>
              <a:xfrm>
                <a:off x="2901570" y="521977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1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A9C7750A-9201-437D-BCA9-6F8F83E5C3F6}"/>
                  </a:ext>
                </a:extLst>
              </p:cNvPr>
              <p:cNvSpPr txBox="1"/>
              <p:nvPr/>
            </p:nvSpPr>
            <p:spPr>
              <a:xfrm>
                <a:off x="2901570" y="540733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1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</p:grpSp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9D4FD9BF-B949-487B-9970-1D9D58867530}"/>
                </a:ext>
              </a:extLst>
            </p:cNvPr>
            <p:cNvGrpSpPr/>
            <p:nvPr/>
          </p:nvGrpSpPr>
          <p:grpSpPr>
            <a:xfrm>
              <a:off x="7444929" y="4995086"/>
              <a:ext cx="187535" cy="1531845"/>
              <a:chOff x="7465740" y="4117815"/>
              <a:chExt cx="187535" cy="1531845"/>
            </a:xfrm>
          </p:grpSpPr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47108910-4B7C-4C5B-8352-AEBC0209A8F1}"/>
                  </a:ext>
                </a:extLst>
              </p:cNvPr>
              <p:cNvSpPr txBox="1"/>
              <p:nvPr/>
            </p:nvSpPr>
            <p:spPr>
              <a:xfrm>
                <a:off x="7473544" y="411781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44EB57D8-CDF2-4DB2-8419-B22633B6F6DD}"/>
                  </a:ext>
                </a:extLst>
              </p:cNvPr>
              <p:cNvSpPr txBox="1"/>
              <p:nvPr/>
            </p:nvSpPr>
            <p:spPr>
              <a:xfrm>
                <a:off x="7469644" y="430147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E62A493-85B4-47C4-890B-E7B5B47BFD15}"/>
                  </a:ext>
                </a:extLst>
              </p:cNvPr>
              <p:cNvSpPr txBox="1"/>
              <p:nvPr/>
            </p:nvSpPr>
            <p:spPr>
              <a:xfrm>
                <a:off x="7469644" y="448903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879E835E-5F86-40D7-A050-3BDB0EB4C8C2}"/>
                  </a:ext>
                </a:extLst>
              </p:cNvPr>
              <p:cNvSpPr txBox="1"/>
              <p:nvPr/>
            </p:nvSpPr>
            <p:spPr>
              <a:xfrm>
                <a:off x="7469640" y="466880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98E4A905-24E3-4AF7-B459-8D11CF2F5781}"/>
                  </a:ext>
                </a:extLst>
              </p:cNvPr>
              <p:cNvSpPr txBox="1"/>
              <p:nvPr/>
            </p:nvSpPr>
            <p:spPr>
              <a:xfrm>
                <a:off x="7465740" y="485246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5" name="テキスト ボックス 114">
                <a:extLst>
                  <a:ext uri="{FF2B5EF4-FFF2-40B4-BE49-F238E27FC236}">
                    <a16:creationId xmlns:a16="http://schemas.microsoft.com/office/drawing/2014/main" id="{369896A3-8BB3-41D7-B468-B4D67A1ABD03}"/>
                  </a:ext>
                </a:extLst>
              </p:cNvPr>
              <p:cNvSpPr txBox="1"/>
              <p:nvPr/>
            </p:nvSpPr>
            <p:spPr>
              <a:xfrm>
                <a:off x="7465740" y="504002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6" name="テキスト ボックス 115">
                <a:extLst>
                  <a:ext uri="{FF2B5EF4-FFF2-40B4-BE49-F238E27FC236}">
                    <a16:creationId xmlns:a16="http://schemas.microsoft.com/office/drawing/2014/main" id="{4E179624-DE81-4510-9353-78C593BA4CD7}"/>
                  </a:ext>
                </a:extLst>
              </p:cNvPr>
              <p:cNvSpPr txBox="1"/>
              <p:nvPr/>
            </p:nvSpPr>
            <p:spPr>
              <a:xfrm>
                <a:off x="7469655" y="521587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7" name="テキスト ボックス 116">
                <a:extLst>
                  <a:ext uri="{FF2B5EF4-FFF2-40B4-BE49-F238E27FC236}">
                    <a16:creationId xmlns:a16="http://schemas.microsoft.com/office/drawing/2014/main" id="{2F3C51D5-FEE9-4C16-ABEC-F7E9F0F4D89F}"/>
                  </a:ext>
                </a:extLst>
              </p:cNvPr>
              <p:cNvSpPr txBox="1"/>
              <p:nvPr/>
            </p:nvSpPr>
            <p:spPr>
              <a:xfrm>
                <a:off x="7469655" y="540343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0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</p:grp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AE9AE788-ED46-4865-AB18-FAC8EEE7E40F}"/>
                </a:ext>
              </a:extLst>
            </p:cNvPr>
            <p:cNvSpPr/>
            <p:nvPr/>
          </p:nvSpPr>
          <p:spPr>
            <a:xfrm>
              <a:off x="1158416" y="4579068"/>
              <a:ext cx="2814360" cy="2575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hangingPunct="0">
                <a:lnSpc>
                  <a:spcPts val="11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altLang="ja-JP" b="1" dirty="0">
                  <a:solidFill>
                    <a:srgbClr val="00B0F0"/>
                  </a:solidFill>
                </a:rPr>
                <a:t>Type 1 </a:t>
              </a:r>
              <a:r>
                <a:rPr lang="en-CA" altLang="ja-JP" dirty="0">
                  <a:latin typeface="Times New Roman" panose="02020603050405020304" pitchFamily="18" charset="0"/>
                  <a:ea typeface="游明朝" panose="02020400000000000000" pitchFamily="18" charset="-128"/>
                </a:rPr>
                <a:t>{7, 5, 5, 5, 4, 4, 1, 1}</a:t>
              </a:r>
              <a:endPara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endParaRPr>
            </a:p>
          </p:txBody>
        </p:sp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5F745766-1E0B-4DCA-AC1D-122C8005B567}"/>
                </a:ext>
              </a:extLst>
            </p:cNvPr>
            <p:cNvSpPr/>
            <p:nvPr/>
          </p:nvSpPr>
          <p:spPr>
            <a:xfrm>
              <a:off x="5327923" y="4552550"/>
              <a:ext cx="2814360" cy="2575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hangingPunct="0">
                <a:lnSpc>
                  <a:spcPts val="11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altLang="ja-JP" b="1" dirty="0">
                  <a:solidFill>
                    <a:srgbClr val="00B0F0"/>
                  </a:solidFill>
                </a:rPr>
                <a:t>Type 2 </a:t>
              </a:r>
              <a:r>
                <a:rPr lang="en-CA" altLang="ja-JP" dirty="0">
                  <a:latin typeface="Times New Roman" panose="02020603050405020304" pitchFamily="18" charset="0"/>
                  <a:ea typeface="游明朝" panose="02020400000000000000" pitchFamily="18" charset="-128"/>
                </a:rPr>
                <a:t>{5, 5, 5, 5, 4, 4, 4, 0}</a:t>
              </a:r>
              <a:endPara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402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 Method complexity and Simulation </a:t>
            </a:r>
            <a:r>
              <a:rPr kumimoji="1" lang="en-US" altLang="ja-JP" dirty="0"/>
              <a:t>results</a:t>
            </a:r>
            <a:endParaRPr kumimoji="1" lang="ja-JP" altLang="en-US" dirty="0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C1123DA-2720-441D-AD4B-F1323AC9E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59468"/>
              </p:ext>
            </p:extLst>
          </p:nvPr>
        </p:nvGraphicFramePr>
        <p:xfrm>
          <a:off x="271463" y="-784689"/>
          <a:ext cx="8601074" cy="66386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429">
                  <a:extLst>
                    <a:ext uri="{9D8B030D-6E8A-4147-A177-3AD203B41FA5}">
                      <a16:colId xmlns:a16="http://schemas.microsoft.com/office/drawing/2014/main" val="2825693203"/>
                    </a:ext>
                  </a:extLst>
                </a:gridCol>
                <a:gridCol w="892652">
                  <a:extLst>
                    <a:ext uri="{9D8B030D-6E8A-4147-A177-3AD203B41FA5}">
                      <a16:colId xmlns:a16="http://schemas.microsoft.com/office/drawing/2014/main" val="21069016"/>
                    </a:ext>
                  </a:extLst>
                </a:gridCol>
                <a:gridCol w="892652">
                  <a:extLst>
                    <a:ext uri="{9D8B030D-6E8A-4147-A177-3AD203B41FA5}">
                      <a16:colId xmlns:a16="http://schemas.microsoft.com/office/drawing/2014/main" val="4085636785"/>
                    </a:ext>
                  </a:extLst>
                </a:gridCol>
                <a:gridCol w="892652">
                  <a:extLst>
                    <a:ext uri="{9D8B030D-6E8A-4147-A177-3AD203B41FA5}">
                      <a16:colId xmlns:a16="http://schemas.microsoft.com/office/drawing/2014/main" val="47341649"/>
                    </a:ext>
                  </a:extLst>
                </a:gridCol>
                <a:gridCol w="1269568">
                  <a:extLst>
                    <a:ext uri="{9D8B030D-6E8A-4147-A177-3AD203B41FA5}">
                      <a16:colId xmlns:a16="http://schemas.microsoft.com/office/drawing/2014/main" val="4073179895"/>
                    </a:ext>
                  </a:extLst>
                </a:gridCol>
                <a:gridCol w="1465380">
                  <a:extLst>
                    <a:ext uri="{9D8B030D-6E8A-4147-A177-3AD203B41FA5}">
                      <a16:colId xmlns:a16="http://schemas.microsoft.com/office/drawing/2014/main" val="3130023098"/>
                    </a:ext>
                  </a:extLst>
                </a:gridCol>
                <a:gridCol w="1005727">
                  <a:extLst>
                    <a:ext uri="{9D8B030D-6E8A-4147-A177-3AD203B41FA5}">
                      <a16:colId xmlns:a16="http://schemas.microsoft.com/office/drawing/2014/main" val="810320785"/>
                    </a:ext>
                  </a:extLst>
                </a:gridCol>
                <a:gridCol w="1048014">
                  <a:extLst>
                    <a:ext uri="{9D8B030D-6E8A-4147-A177-3AD203B41FA5}">
                      <a16:colId xmlns:a16="http://schemas.microsoft.com/office/drawing/2014/main" val="2445457791"/>
                    </a:ext>
                  </a:extLst>
                </a:gridCol>
              </a:tblGrid>
              <a:tr h="85239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 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Reduce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 mode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Reuse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 matrix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Reduce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 matrix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Memory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 cost (KB)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Computation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 for 8xN, Nx8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IO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kern="400" baseline="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kern="400" baseline="0" dirty="0">
                          <a:effectLst/>
                        </a:rPr>
                        <a:t>RA</a:t>
                      </a:r>
                      <a:endParaRPr lang="ja-JP" sz="18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3844130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solidFill>
                            <a:schemeClr val="tx1"/>
                          </a:solidFill>
                          <a:effectLst/>
                        </a:rPr>
                        <a:t>VTM 6</a:t>
                      </a:r>
                      <a:endParaRPr lang="ja-JP" sz="2000" kern="4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8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 </a:t>
                      </a:r>
                      <a:endParaRPr lang="ja-JP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16x48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178070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CE6-2.1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0.03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605311"/>
                  </a:ext>
                </a:extLst>
              </a:tr>
              <a:tr h="576454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CE6-2.2a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7438276"/>
                  </a:ext>
                </a:extLst>
              </a:tr>
              <a:tr h="576454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CE6-2.3a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6.7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0.03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341876"/>
                  </a:ext>
                </a:extLst>
              </a:tr>
              <a:tr h="576454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CE6-2.2c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4.6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16x48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585331"/>
                  </a:ext>
                </a:extLst>
              </a:tr>
              <a:tr h="576454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CE6-2.2d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4.6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0915770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Test1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3.5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16x36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-0.01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87725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Test2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 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4.1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719120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Test3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- 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 *1)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4.1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0.00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1597060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Test4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 *1)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3.1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0.05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6741372"/>
                  </a:ext>
                </a:extLst>
              </a:tr>
              <a:tr h="441216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Test5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1600" kern="400" baseline="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kern="400" baseline="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kern="400" baseline="0" dirty="0">
                          <a:effectLst/>
                          <a:latin typeface="+mn-ea"/>
                          <a:ea typeface="+mn-ea"/>
                        </a:rPr>
                        <a:t>x *1)</a:t>
                      </a:r>
                      <a:endParaRPr lang="ja-JP" sz="1600" kern="400" baseline="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2000" kern="400" baseline="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6.1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16x32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0.05</a:t>
                      </a:r>
                      <a:endParaRPr lang="ja-JP" sz="2000" kern="400" baseline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kern="400" baseline="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kern="400" baseline="0" dirty="0">
                          <a:effectLst/>
                        </a:rPr>
                        <a:t>0.03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5854815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9556EEB-6728-482E-AF41-C2C45CFE49C0}"/>
              </a:ext>
            </a:extLst>
          </p:cNvPr>
          <p:cNvSpPr txBox="1"/>
          <p:nvPr/>
        </p:nvSpPr>
        <p:spPr>
          <a:xfrm>
            <a:off x="285316" y="6321533"/>
            <a:ext cx="535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ja-JP" sz="2400" b="1" dirty="0"/>
              <a:t>*1) without switched scan order</a:t>
            </a:r>
            <a:endParaRPr kumimoji="1" lang="ja-JP" altLang="en-US" sz="2400" b="1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319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4867</TotalTime>
  <Words>385</Words>
  <Application>Microsoft Office PowerPoint</Application>
  <PresentationFormat>画面に合わせる (4:3)</PresentationFormat>
  <Paragraphs>262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5" baseType="lpstr">
      <vt:lpstr>(日本語用のフォントを使用)</vt:lpstr>
      <vt:lpstr>HGPｺﾞｼｯｸE</vt:lpstr>
      <vt:lpstr>HGPｺﾞｼｯｸM</vt:lpstr>
      <vt:lpstr>ＭＳ Ｐゴシック</vt:lpstr>
      <vt:lpstr>源ノ角ゴシック JP Regular</vt:lpstr>
      <vt:lpstr>游明朝</vt:lpstr>
      <vt:lpstr>Arial</vt:lpstr>
      <vt:lpstr>Calibri</vt:lpstr>
      <vt:lpstr>Times New Roman</vt:lpstr>
      <vt:lpstr>Be Original.テーマ</vt:lpstr>
      <vt:lpstr>CE6-related: Further simplification with  new LFNST transform basis</vt:lpstr>
      <vt:lpstr>Introduction</vt:lpstr>
      <vt:lpstr>Proposed method</vt:lpstr>
      <vt:lpstr> Method complexity and Simulation results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Tianyang Zhou</cp:lastModifiedBy>
  <cp:revision>315</cp:revision>
  <dcterms:created xsi:type="dcterms:W3CDTF">2017-02-21T01:46:25Z</dcterms:created>
  <dcterms:modified xsi:type="dcterms:W3CDTF">2019-10-04T12:16:06Z</dcterms:modified>
</cp:coreProperties>
</file>