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notesMasterIdLst>
    <p:notesMasterId r:id="rId11"/>
  </p:notesMasterIdLst>
  <p:handoutMasterIdLst>
    <p:handoutMasterId r:id="rId12"/>
  </p:handoutMasterIdLst>
  <p:sldIdLst>
    <p:sldId id="334" r:id="rId2"/>
    <p:sldId id="328" r:id="rId3"/>
    <p:sldId id="359" r:id="rId4"/>
    <p:sldId id="360" r:id="rId5"/>
    <p:sldId id="362" r:id="rId6"/>
    <p:sldId id="354" r:id="rId7"/>
    <p:sldId id="355" r:id="rId8"/>
    <p:sldId id="367" r:id="rId9"/>
    <p:sldId id="368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CF9"/>
    <a:srgbClr val="FF6E9B"/>
    <a:srgbClr val="E9EBF5"/>
    <a:srgbClr val="008EF9"/>
    <a:srgbClr val="E7E6E6"/>
    <a:srgbClr val="8EFD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344D84-9AFB-497E-A393-DC336BA19D2E}" styleName="中度样式 3 - 强调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5" autoAdjust="0"/>
    <p:restoredTop sz="88797" autoAdjust="0"/>
  </p:normalViewPr>
  <p:slideViewPr>
    <p:cSldViewPr snapToGrid="0" snapToObjects="1">
      <p:cViewPr varScale="1">
        <p:scale>
          <a:sx n="57" d="100"/>
          <a:sy n="57" d="100"/>
        </p:scale>
        <p:origin x="1002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56" d="100"/>
          <a:sy n="56" d="100"/>
        </p:scale>
        <p:origin x="2856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BF1AF8-18C9-6B41-80B9-5803F2C02F13}" type="datetimeFigureOut">
              <a:rPr kumimoji="1" lang="zh-CN" altLang="en-US" smtClean="0"/>
              <a:t>2019/10/3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18F61A-3756-8F47-A939-7025159FDBF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346783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81E99E-6CDE-0945-8EA2-2F351A602D0D}" type="datetimeFigureOut">
              <a:rPr kumimoji="1" lang="zh-CN" altLang="en-US" smtClean="0"/>
              <a:t>2019/10/3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D6290F-95E1-084E-BE33-5030BA1A83E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091883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481808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075130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86656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917741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564213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514820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201440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9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141404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标题 1"/>
          <p:cNvSpPr>
            <a:spLocks noGrp="1"/>
          </p:cNvSpPr>
          <p:nvPr>
            <p:ph type="ctrTitle"/>
          </p:nvPr>
        </p:nvSpPr>
        <p:spPr>
          <a:xfrm>
            <a:off x="838199" y="1122363"/>
            <a:ext cx="9720715" cy="2387600"/>
          </a:xfrm>
        </p:spPr>
        <p:txBody>
          <a:bodyPr anchor="b">
            <a:normAutofit/>
          </a:bodyPr>
          <a:lstStyle>
            <a:lvl1pPr algn="l">
              <a:lnSpc>
                <a:spcPct val="110000"/>
              </a:lnSpc>
              <a:defRPr sz="5400" spc="300">
                <a:solidFill>
                  <a:schemeClr val="tx1"/>
                </a:solidFill>
                <a:latin typeface="Microsoft YaHei" charset="-122"/>
                <a:ea typeface="Microsoft YaHei" charset="-122"/>
                <a:cs typeface="Microsoft YaHei" charset="-122"/>
              </a:defRPr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10" name="副标题 2"/>
          <p:cNvSpPr>
            <a:spLocks noGrp="1"/>
          </p:cNvSpPr>
          <p:nvPr>
            <p:ph type="subTitle" idx="1"/>
          </p:nvPr>
        </p:nvSpPr>
        <p:spPr>
          <a:xfrm>
            <a:off x="838200" y="3602038"/>
            <a:ext cx="9369056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  <a:latin typeface="Microsoft YaHei" charset="-122"/>
                <a:ea typeface="Microsoft YaHei" charset="-122"/>
                <a:cs typeface="Microsoft YaHei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 dirty="0"/>
              <a:t>单击此处编辑母版副标题样式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19387" y="6441610"/>
            <a:ext cx="2953228" cy="122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3111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horz"/>
          <a:lstStyle>
            <a:lvl1pPr marL="0" indent="0">
              <a:lnSpc>
                <a:spcPct val="150000"/>
              </a:lnSpc>
              <a:buFontTx/>
              <a:buNone/>
              <a:defRPr/>
            </a:lvl1pPr>
            <a:lvl2pPr marL="457200" indent="0">
              <a:lnSpc>
                <a:spcPct val="150000"/>
              </a:lnSpc>
              <a:buFontTx/>
              <a:buNone/>
              <a:defRPr/>
            </a:lvl2pPr>
            <a:lvl3pPr marL="914400" indent="0">
              <a:lnSpc>
                <a:spcPct val="150000"/>
              </a:lnSpc>
              <a:buFontTx/>
              <a:buNone/>
              <a:defRPr/>
            </a:lvl3pPr>
            <a:lvl4pPr marL="1371600" indent="0">
              <a:lnSpc>
                <a:spcPct val="150000"/>
              </a:lnSpc>
              <a:buFontTx/>
              <a:buNone/>
              <a:defRPr/>
            </a:lvl4pPr>
            <a:lvl5pPr marL="1828800" indent="0">
              <a:lnSpc>
                <a:spcPct val="150000"/>
              </a:lnSpc>
              <a:buFontTx/>
              <a:buNone/>
              <a:defRPr/>
            </a:lvl5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13442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18174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839788" y="2766218"/>
            <a:ext cx="4628949" cy="1325563"/>
          </a:xfrm>
        </p:spPr>
        <p:txBody>
          <a:bodyPr>
            <a:normAutofit/>
          </a:bodyPr>
          <a:lstStyle>
            <a:lvl1pPr>
              <a:defRPr sz="4000" spc="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62811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98705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6188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6163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65348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0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820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2443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57327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50374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839788" y="1646859"/>
            <a:ext cx="6256751" cy="160020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9" name="图片占位符 2"/>
          <p:cNvSpPr>
            <a:spLocks noGrp="1"/>
          </p:cNvSpPr>
          <p:nvPr>
            <p:ph type="pic" idx="1"/>
          </p:nvPr>
        </p:nvSpPr>
        <p:spPr>
          <a:xfrm>
            <a:off x="7732642" y="735497"/>
            <a:ext cx="3622745" cy="512555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10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3424237"/>
            <a:ext cx="6256751" cy="1941167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579569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tif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3998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4872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1pPr>
    </p:titleStyle>
    <p:bodyStyle>
      <a:lvl1pPr marL="228600" indent="-228600" algn="l" defTabSz="914400" rtl="0" eaLnBrk="1" latinLnBrk="0" hangingPunct="1">
        <a:lnSpc>
          <a:spcPct val="20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1pPr>
      <a:lvl2pPr marL="6858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2pPr>
      <a:lvl3pPr marL="11430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3pPr>
      <a:lvl4pPr marL="16002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4pPr>
      <a:lvl5pPr marL="20574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1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idx="1"/>
          </p:nvPr>
        </p:nvSpPr>
        <p:spPr>
          <a:xfrm>
            <a:off x="735368" y="1781236"/>
            <a:ext cx="10515600" cy="3998705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JVET-P0486 </a:t>
            </a:r>
            <a:r>
              <a:rPr lang="en-US" altLang="zh-CN" sz="4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en-US" altLang="zh-CN" sz="4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CA" b="1" dirty="0" smtClean="0"/>
              <a:t>CE8-related</a:t>
            </a:r>
            <a:r>
              <a:rPr lang="en-CA" b="1" dirty="0"/>
              <a:t>: Alignment of maximum transform-skip size with maximum transform block size</a:t>
            </a:r>
            <a:r>
              <a:rPr lang="en-US" sz="4000" dirty="0" smtClean="0"/>
              <a:t> </a:t>
            </a:r>
            <a:endParaRPr lang="en-US" altLang="zh-CN" sz="4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日期占位符 3"/>
          <p:cNvSpPr txBox="1">
            <a:spLocks/>
          </p:cNvSpPr>
          <p:nvPr/>
        </p:nvSpPr>
        <p:spPr>
          <a:xfrm>
            <a:off x="9534161" y="6173787"/>
            <a:ext cx="1969503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429CA18-0809-40B7-A7CE-37A82373AA09}" type="datetime1">
              <a:rPr lang="zh-CN" altLang="en-US" sz="2800" smtClean="0"/>
              <a:pPr/>
              <a:t>2019/10/3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2907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2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72201" y="409508"/>
            <a:ext cx="30812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Problem statement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140BC4DC-DFA6-8248-8B02-0E8594D29B3D}"/>
              </a:ext>
            </a:extLst>
          </p:cNvPr>
          <p:cNvSpPr txBox="1"/>
          <p:nvPr/>
        </p:nvSpPr>
        <p:spPr>
          <a:xfrm>
            <a:off x="846464" y="1234654"/>
            <a:ext cx="1104404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00000"/>
              </a:lnSpc>
              <a:buFont typeface="Symbol" panose="05050102010706020507" pitchFamily="18" charset="2"/>
              <a:buChar char=""/>
            </a:pPr>
            <a:r>
              <a:rPr lang="en-US" sz="2400" dirty="0" smtClean="0"/>
              <a:t>The PPS syntax </a:t>
            </a:r>
            <a:r>
              <a:rPr lang="en-US" sz="2400" b="1" dirty="0" smtClean="0"/>
              <a:t>log2_transform_skip_max_size_minus2</a:t>
            </a:r>
            <a:r>
              <a:rPr lang="en-US" sz="2400" dirty="0" smtClean="0"/>
              <a:t> </a:t>
            </a:r>
            <a:r>
              <a:rPr lang="en-US" sz="2400" dirty="0"/>
              <a:t>specifies the maximum block size used for TS mode, and is in the range of 0 to 3</a:t>
            </a:r>
            <a:r>
              <a:rPr lang="en-US" sz="2400" dirty="0" smtClean="0"/>
              <a:t>.</a:t>
            </a:r>
          </a:p>
          <a:p>
            <a:pPr marL="342900" indent="-342900">
              <a:lnSpc>
                <a:spcPct val="100000"/>
              </a:lnSpc>
              <a:buFont typeface="Symbol" panose="05050102010706020507" pitchFamily="18" charset="2"/>
              <a:buChar char=""/>
            </a:pPr>
            <a:endParaRPr lang="en-US" sz="2400" dirty="0" smtClean="0"/>
          </a:p>
          <a:p>
            <a:pPr marL="342900" indent="-342900">
              <a:lnSpc>
                <a:spcPct val="100000"/>
              </a:lnSpc>
              <a:buFont typeface="Symbol" panose="05050102010706020507" pitchFamily="18" charset="2"/>
              <a:buChar char=""/>
            </a:pPr>
            <a:r>
              <a:rPr lang="en-US" sz="2400" dirty="0"/>
              <a:t>A decoder </a:t>
            </a:r>
            <a:r>
              <a:rPr lang="en-US" sz="2400" dirty="0" smtClean="0"/>
              <a:t>need to </a:t>
            </a:r>
            <a:r>
              <a:rPr lang="en-US" sz="2400" dirty="0"/>
              <a:t>support all 4 possible values of log2_transform_skip_max_size_minus2. </a:t>
            </a:r>
            <a:endParaRPr lang="en-US" sz="2400" dirty="0" smtClean="0"/>
          </a:p>
          <a:p>
            <a:pPr marL="342900" indent="-342900">
              <a:lnSpc>
                <a:spcPct val="100000"/>
              </a:lnSpc>
              <a:buFont typeface="Symbol" panose="05050102010706020507" pitchFamily="18" charset="2"/>
              <a:buChar char=""/>
            </a:pPr>
            <a:endParaRPr lang="en-US" sz="2400" dirty="0" smtClean="0"/>
          </a:p>
          <a:p>
            <a:pPr marL="342900" indent="-342900">
              <a:lnSpc>
                <a:spcPct val="100000"/>
              </a:lnSpc>
              <a:buFont typeface="Symbol" panose="05050102010706020507" pitchFamily="18" charset="2"/>
              <a:buChar char=""/>
            </a:pPr>
            <a:r>
              <a:rPr lang="en-US" sz="2400" dirty="0" smtClean="0"/>
              <a:t>It </a:t>
            </a:r>
            <a:r>
              <a:rPr lang="en-US" sz="2400" dirty="0"/>
              <a:t>is asserted that given the maximum TB size can have only 2 values (32 or 64), this flexibility of maximum TS block size is </a:t>
            </a:r>
            <a:r>
              <a:rPr lang="en-US" sz="2400" dirty="0" smtClean="0"/>
              <a:t>unnecessary.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618569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3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72201" y="409508"/>
            <a:ext cx="80007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Method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Remove max TS size signaling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140BC4DC-DFA6-8248-8B02-0E8594D29B3D}"/>
              </a:ext>
            </a:extLst>
          </p:cNvPr>
          <p:cNvSpPr txBox="1"/>
          <p:nvPr/>
        </p:nvSpPr>
        <p:spPr>
          <a:xfrm>
            <a:off x="846464" y="1234654"/>
            <a:ext cx="110440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00000"/>
              </a:lnSpc>
              <a:buFont typeface="Symbol" panose="05050102010706020507" pitchFamily="18" charset="2"/>
              <a:buChar char=""/>
            </a:pPr>
            <a:r>
              <a:rPr lang="en-US" sz="2400" dirty="0" smtClean="0"/>
              <a:t>Align maximum TS size with maximum TB size</a:t>
            </a:r>
          </a:p>
          <a:p>
            <a:pPr marL="342900" indent="-342900">
              <a:lnSpc>
                <a:spcPct val="100000"/>
              </a:lnSpc>
              <a:buFont typeface="Symbol" panose="05050102010706020507" pitchFamily="18" charset="2"/>
              <a:buChar char=""/>
            </a:pPr>
            <a:r>
              <a:rPr lang="en-US" sz="2400" dirty="0" smtClean="0"/>
              <a:t>If maximum TB size is 32, maximum TS size is 32. If maximum TB  size is 64, maximum TS size is 64.</a:t>
            </a:r>
            <a:endParaRPr lang="en-US" sz="24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5849777"/>
              </p:ext>
            </p:extLst>
          </p:nvPr>
        </p:nvGraphicFramePr>
        <p:xfrm>
          <a:off x="3439487" y="2593827"/>
          <a:ext cx="7322875" cy="2377440"/>
        </p:xfrm>
        <a:graphic>
          <a:graphicData uri="http://schemas.openxmlformats.org/drawingml/2006/table">
            <a:tbl>
              <a:tblPr/>
              <a:tblGrid>
                <a:gridCol w="6526338">
                  <a:extLst>
                    <a:ext uri="{9D8B030D-6E8A-4147-A177-3AD203B41FA5}">
                      <a16:colId xmlns:a16="http://schemas.microsoft.com/office/drawing/2014/main" val="4277999474"/>
                    </a:ext>
                  </a:extLst>
                </a:gridCol>
                <a:gridCol w="796537">
                  <a:extLst>
                    <a:ext uri="{9D8B030D-6E8A-4147-A177-3AD203B41FA5}">
                      <a16:colId xmlns:a16="http://schemas.microsoft.com/office/drawing/2014/main" val="411336950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if( tu_cbf_luma[ x0 ][ y0 ]   &amp;&amp;  treeType  !=  DUAL_TREE_CHROMA</a:t>
                      </a: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CA" sz="12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</a:br>
                      <a:r>
                        <a:rPr lang="en-CA" sz="12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 </a:t>
                      </a:r>
                      <a:r>
                        <a:rPr lang="en-CA" sz="1200" strike="sngStrike">
                          <a:solidFill>
                            <a:srgbClr val="FF0000"/>
                          </a:solidFill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&amp;&amp;  ( tbWidth  &lt;=  32 )  &amp;&amp;  ( tbHeight  &lt;=  32 )</a:t>
                      </a:r>
                      <a:r>
                        <a:rPr lang="en-CA" sz="1200">
                          <a:solidFill>
                            <a:srgbClr val="FF0000"/>
                          </a:solidFill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CA" sz="12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</a:br>
                      <a:r>
                        <a:rPr lang="en-CA" sz="12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 &amp;&amp;  ( IntraSubPartitionsSplit[ x0 ][ y0 ]  = =  ISP_NO_SPLIT )  &amp;&amp;  ( !cu_sbt_flag ) ) {</a:t>
                      </a:r>
                      <a:endParaRPr lang="en-US" sz="12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2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131508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if( sps_transform_skip_enabled_flag  &amp;&amp;  !BdpcmFlag[ x0 ][ y0 ]  </a:t>
                      </a:r>
                      <a:r>
                        <a:rPr lang="en-CA" sz="1200" strike="sngStrike">
                          <a:solidFill>
                            <a:srgbClr val="FF0000"/>
                          </a:solidFill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&amp;&amp;</a:t>
                      </a:r>
                      <a:br>
                        <a:rPr lang="en-CA" sz="1200" strike="sngStrike">
                          <a:solidFill>
                            <a:srgbClr val="FF0000"/>
                          </a:solidFill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</a:br>
                      <a:r>
                        <a:rPr lang="en-CA" sz="1200" strike="sngStrike">
                          <a:solidFill>
                            <a:srgbClr val="FF0000"/>
                          </a:solidFill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tbWidth  &lt;=  MaxTsSize &amp;&amp; tbHeight  &lt;=  MaxTsSize</a:t>
                      </a:r>
                      <a:r>
                        <a:rPr lang="en-CA" sz="12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)</a:t>
                      </a:r>
                      <a:endParaRPr lang="en-US" sz="12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2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12264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en-CA" sz="12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transform_skip_flag</a:t>
                      </a:r>
                      <a:r>
                        <a:rPr lang="en-CA" sz="12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 x0 ][ y0 ]</a:t>
                      </a:r>
                      <a:endParaRPr lang="en-US" sz="12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2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65391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if( ( ( </a:t>
                      </a:r>
                      <a:r>
                        <a:rPr lang="en-CA" sz="1200" dirty="0" err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CuPredMode</a:t>
                      </a:r>
                      <a:r>
                        <a:rPr lang="en-CA" sz="1200" dirty="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 </a:t>
                      </a:r>
                      <a:r>
                        <a:rPr lang="en-CA" sz="1200" dirty="0" err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chType</a:t>
                      </a:r>
                      <a:r>
                        <a:rPr lang="en-CA" sz="1200" dirty="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][ x0 ][ y0 ] = = MODE_INTER &amp;&amp; </a:t>
                      </a:r>
                      <a:r>
                        <a:rPr lang="en-CA" sz="12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CA" sz="12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</a:br>
                      <a:r>
                        <a:rPr lang="en-CA" sz="1200" dirty="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en-CA" sz="1200" dirty="0" err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sps_explicit_mts_inter_enabled_flag</a:t>
                      </a:r>
                      <a:r>
                        <a:rPr lang="en-CA" sz="1200" dirty="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)  </a:t>
                      </a:r>
                      <a:r>
                        <a:rPr lang="en-CA" sz="12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CA" sz="12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</a:br>
                      <a:r>
                        <a:rPr lang="en-CA" sz="1200" dirty="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| |</a:t>
                      </a:r>
                      <a:r>
                        <a:rPr lang="en-CA" sz="12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CA" sz="1200" dirty="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( </a:t>
                      </a:r>
                      <a:r>
                        <a:rPr lang="en-CA" sz="1200" dirty="0" err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CuPredMode</a:t>
                      </a:r>
                      <a:r>
                        <a:rPr lang="en-CA" sz="1200" dirty="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 </a:t>
                      </a:r>
                      <a:r>
                        <a:rPr lang="en-CA" sz="1200" dirty="0" err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chType</a:t>
                      </a:r>
                      <a:r>
                        <a:rPr lang="en-CA" sz="1200" dirty="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][ x0 ][ y0 ] = = MODE_INTRA &amp;&amp; </a:t>
                      </a:r>
                      <a:r>
                        <a:rPr lang="en-CA" sz="12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CA" sz="12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</a:br>
                      <a:r>
                        <a:rPr lang="en-CA" sz="1200" dirty="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en-CA" sz="1200" dirty="0" err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sps_explicit_mts_intra_enabled_flag</a:t>
                      </a:r>
                      <a:r>
                        <a:rPr lang="en-CA" sz="1200" dirty="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) )</a:t>
                      </a:r>
                      <a:r>
                        <a:rPr lang="en-CA" sz="12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CA" sz="1200" dirty="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&amp;&amp;  ( !</a:t>
                      </a:r>
                      <a:r>
                        <a:rPr lang="en-CA" sz="1200" dirty="0" err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transform_skip_flag</a:t>
                      </a:r>
                      <a:r>
                        <a:rPr lang="en-CA" sz="1200" dirty="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 x0 ][ y0 ] ) </a:t>
                      </a:r>
                      <a:r>
                        <a:rPr lang="en-CA" sz="1200" dirty="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&amp;&amp; </a:t>
                      </a:r>
                      <a:r>
                        <a:rPr lang="en-CA" sz="1200" dirty="0" err="1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tbWidth</a:t>
                      </a:r>
                      <a:r>
                        <a:rPr lang="en-CA" sz="1200" dirty="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 &lt;= 32 &amp;&amp; </a:t>
                      </a:r>
                      <a:r>
                        <a:rPr lang="en-CA" sz="1200" dirty="0" err="1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tbHeight</a:t>
                      </a:r>
                      <a:r>
                        <a:rPr lang="en-CA" sz="1200" dirty="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 &lt;= 32</a:t>
                      </a:r>
                      <a:r>
                        <a:rPr lang="en-CA" sz="1200" dirty="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)</a:t>
                      </a:r>
                      <a:endParaRPr lang="en-US" sz="1200" dirty="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2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18431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en-CA" sz="12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tu_mts_idx</a:t>
                      </a:r>
                      <a:r>
                        <a:rPr lang="en-CA" sz="12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 x0 ][ y0 ]</a:t>
                      </a:r>
                      <a:endParaRPr lang="en-US" sz="12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2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9289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}</a:t>
                      </a:r>
                      <a:endParaRPr lang="en-US" sz="12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200" b="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4472884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5746472"/>
              </p:ext>
            </p:extLst>
          </p:nvPr>
        </p:nvGraphicFramePr>
        <p:xfrm>
          <a:off x="3439487" y="5208821"/>
          <a:ext cx="7322875" cy="861285"/>
        </p:xfrm>
        <a:graphic>
          <a:graphicData uri="http://schemas.openxmlformats.org/drawingml/2006/table">
            <a:tbl>
              <a:tblPr/>
              <a:tblGrid>
                <a:gridCol w="6530915">
                  <a:extLst>
                    <a:ext uri="{9D8B030D-6E8A-4147-A177-3AD203B41FA5}">
                      <a16:colId xmlns:a16="http://schemas.microsoft.com/office/drawing/2014/main" val="646542157"/>
                    </a:ext>
                  </a:extLst>
                </a:gridCol>
                <a:gridCol w="791960">
                  <a:extLst>
                    <a:ext uri="{9D8B030D-6E8A-4147-A177-3AD203B41FA5}">
                      <a16:colId xmlns:a16="http://schemas.microsoft.com/office/drawing/2014/main" val="27587682"/>
                    </a:ext>
                  </a:extLst>
                </a:gridCol>
              </a:tblGrid>
              <a:tr h="61015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if( </a:t>
                      </a:r>
                      <a:r>
                        <a:rPr lang="en-CA" sz="1200" dirty="0" err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sps_bdpcm_enabled_flag</a:t>
                      </a:r>
                      <a:r>
                        <a:rPr lang="en-CA" sz="1200" dirty="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&amp;&amp;</a:t>
                      </a:r>
                      <a:br>
                        <a:rPr lang="en-CA" sz="1200" dirty="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</a:br>
                      <a:r>
                        <a:rPr lang="en-CA" sz="1200" dirty="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	</a:t>
                      </a:r>
                      <a:r>
                        <a:rPr lang="en-CA" sz="1200" dirty="0" err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cbWidth</a:t>
                      </a:r>
                      <a:r>
                        <a:rPr lang="en-CA" sz="1200" dirty="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&lt;= </a:t>
                      </a:r>
                      <a:r>
                        <a:rPr lang="en-CA" sz="1200" strike="sngStrike" dirty="0" err="1">
                          <a:solidFill>
                            <a:srgbClr val="FF0000"/>
                          </a:solidFill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MaxTsSize</a:t>
                      </a:r>
                      <a:r>
                        <a:rPr lang="en-CA" sz="1200" strike="sngStrike" dirty="0">
                          <a:solidFill>
                            <a:srgbClr val="FF0000"/>
                          </a:solidFill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CA" sz="1200" dirty="0" err="1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MaxTbSizeY</a:t>
                      </a: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CA" sz="1200" dirty="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&amp;&amp;  </a:t>
                      </a:r>
                      <a:r>
                        <a:rPr lang="en-CA" sz="1200" dirty="0" err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cbHeight</a:t>
                      </a:r>
                      <a:r>
                        <a:rPr lang="en-CA" sz="1200" dirty="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&lt;= </a:t>
                      </a:r>
                      <a:r>
                        <a:rPr lang="en-CA" sz="1200" strike="sngStrike" dirty="0" err="1">
                          <a:solidFill>
                            <a:srgbClr val="FF0000"/>
                          </a:solidFill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MaxTsSize</a:t>
                      </a:r>
                      <a:r>
                        <a:rPr lang="en-CA" sz="1200" dirty="0">
                          <a:solidFill>
                            <a:srgbClr val="FF0000"/>
                          </a:solidFill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CA" sz="1200" dirty="0" err="1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MaxTbSizeY</a:t>
                      </a:r>
                      <a:r>
                        <a:rPr lang="en-CA" sz="1200" dirty="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)</a:t>
                      </a:r>
                      <a:endParaRPr lang="en-US" sz="1200" dirty="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4496499"/>
                  </a:ext>
                </a:extLst>
              </a:tr>
              <a:tr h="25113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	</a:t>
                      </a:r>
                      <a:r>
                        <a:rPr lang="en-CA" sz="12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intra_bdpcm_flag</a:t>
                      </a:r>
                      <a:endParaRPr lang="en-US" sz="12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83310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30950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4</a:t>
            </a:fld>
            <a:endParaRPr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772201" y="409508"/>
            <a:ext cx="78212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Method 2: allow 2 values of max TS size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140BC4DC-DFA6-8248-8B02-0E8594D29B3D}"/>
              </a:ext>
            </a:extLst>
          </p:cNvPr>
          <p:cNvSpPr txBox="1"/>
          <p:nvPr/>
        </p:nvSpPr>
        <p:spPr>
          <a:xfrm>
            <a:off x="846464" y="1234654"/>
            <a:ext cx="110440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00000"/>
              </a:lnSpc>
              <a:buFont typeface="Symbol" panose="05050102010706020507" pitchFamily="18" charset="2"/>
              <a:buChar char=""/>
            </a:pPr>
            <a:r>
              <a:rPr lang="en-US" sz="2400" dirty="0" smtClean="0"/>
              <a:t>An SPS flag is signaled to indicate if maximum TS size is either 32 or 64.</a:t>
            </a:r>
            <a:endParaRPr lang="en-US" sz="2400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0896445"/>
              </p:ext>
            </p:extLst>
          </p:nvPr>
        </p:nvGraphicFramePr>
        <p:xfrm>
          <a:off x="2315363" y="2044454"/>
          <a:ext cx="7066020" cy="2407920"/>
        </p:xfrm>
        <a:graphic>
          <a:graphicData uri="http://schemas.openxmlformats.org/drawingml/2006/table">
            <a:tbl>
              <a:tblPr/>
              <a:tblGrid>
                <a:gridCol w="5889070">
                  <a:extLst>
                    <a:ext uri="{9D8B030D-6E8A-4147-A177-3AD203B41FA5}">
                      <a16:colId xmlns:a16="http://schemas.microsoft.com/office/drawing/2014/main" val="2292973183"/>
                    </a:ext>
                  </a:extLst>
                </a:gridCol>
                <a:gridCol w="1176950">
                  <a:extLst>
                    <a:ext uri="{9D8B030D-6E8A-4147-A177-3AD203B41FA5}">
                      <a16:colId xmlns:a16="http://schemas.microsoft.com/office/drawing/2014/main" val="223660424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 err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seq_parameter_set_rbsp</a:t>
                      </a:r>
                      <a:r>
                        <a:rPr lang="en-CA" sz="1400" dirty="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( ) {</a:t>
                      </a:r>
                      <a:endParaRPr lang="en-US" sz="1400" dirty="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Descriptor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44371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sps_max_luma_transform_size_64_flag</a:t>
                      </a:r>
                      <a:endParaRPr lang="en-US" sz="14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082836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.</a:t>
                      </a:r>
                      <a:endParaRPr lang="en-US" sz="14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3279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.</a:t>
                      </a:r>
                      <a:endParaRPr lang="en-US" sz="14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86365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CA" sz="14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sps_transform_skip_enabled_flag</a:t>
                      </a:r>
                      <a:endParaRPr lang="en-US" sz="14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6933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if( sps_transform_skip_enabled_flag)</a:t>
                      </a:r>
                      <a:r>
                        <a:rPr lang="en-CA" sz="140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{</a:t>
                      </a:r>
                      <a:endParaRPr lang="en-US" sz="14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93952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sps_bdpcm_enabled_flag</a:t>
                      </a:r>
                      <a:endParaRPr lang="en-US" sz="14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9144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  if (sps_max_luma_transform_size_64_flag)</a:t>
                      </a:r>
                      <a:endParaRPr lang="en-US" sz="14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807644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  </a:t>
                      </a:r>
                      <a:r>
                        <a:rPr lang="en-CA" sz="1800" b="1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sps_max_transform_skip_size_64_flag</a:t>
                      </a:r>
                      <a:endParaRPr lang="en-US" sz="14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12632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CA" sz="1400" b="1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}</a:t>
                      </a:r>
                      <a:endParaRPr lang="en-US" sz="14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55637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}</a:t>
                      </a:r>
                      <a:endParaRPr lang="en-US" sz="14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3081471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140BC4DC-DFA6-8248-8B02-0E8594D29B3D}"/>
              </a:ext>
            </a:extLst>
          </p:cNvPr>
          <p:cNvSpPr txBox="1"/>
          <p:nvPr/>
        </p:nvSpPr>
        <p:spPr>
          <a:xfrm>
            <a:off x="1047800" y="4807929"/>
            <a:ext cx="1104404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00000"/>
              </a:lnSpc>
              <a:buFont typeface="Symbol" panose="05050102010706020507" pitchFamily="18" charset="2"/>
              <a:buChar char=""/>
            </a:pPr>
            <a:r>
              <a:rPr lang="en-US" sz="2400" dirty="0" smtClean="0"/>
              <a:t>The </a:t>
            </a:r>
            <a:r>
              <a:rPr lang="en-US" sz="2400" dirty="0"/>
              <a:t>maximum value of width or height of the TS mode is computed as follows</a:t>
            </a:r>
            <a:r>
              <a:rPr lang="en-US" sz="2400" dirty="0" smtClean="0"/>
              <a:t>:</a:t>
            </a:r>
          </a:p>
          <a:p>
            <a:pPr marL="800100" lvl="1" indent="-342900">
              <a:buFont typeface="Symbol" panose="05050102010706020507" pitchFamily="18" charset="2"/>
              <a:buChar char=""/>
            </a:pPr>
            <a:r>
              <a:rPr lang="en-US" sz="2400" dirty="0" err="1"/>
              <a:t>MaxTsSize</a:t>
            </a:r>
            <a:r>
              <a:rPr lang="en-US" sz="2400" dirty="0"/>
              <a:t> = </a:t>
            </a:r>
            <a:r>
              <a:rPr lang="en-US" sz="2400" dirty="0" smtClean="0"/>
              <a:t>sps_max_transform_skip_size_64_flag ? </a:t>
            </a:r>
            <a:r>
              <a:rPr lang="en-US" sz="2400" dirty="0"/>
              <a:t>64 : 32 </a:t>
            </a:r>
          </a:p>
          <a:p>
            <a:pPr marL="342900" indent="-342900">
              <a:lnSpc>
                <a:spcPct val="100000"/>
              </a:lnSpc>
              <a:buFont typeface="Symbol" panose="05050102010706020507" pitchFamily="18" charset="2"/>
              <a:buChar char="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63047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5</a:t>
            </a:fld>
            <a:endParaRPr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772201" y="409508"/>
            <a:ext cx="91678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Method: Residual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coding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 large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transform unit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140BC4DC-DFA6-8248-8B02-0E8594D29B3D}"/>
              </a:ext>
            </a:extLst>
          </p:cNvPr>
          <p:cNvSpPr txBox="1"/>
          <p:nvPr/>
        </p:nvSpPr>
        <p:spPr>
          <a:xfrm>
            <a:off x="846464" y="1234654"/>
            <a:ext cx="1104404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00000"/>
              </a:lnSpc>
              <a:buFont typeface="Symbol" panose="05050102010706020507" pitchFamily="18" charset="2"/>
              <a:buChar char=""/>
            </a:pPr>
            <a:r>
              <a:rPr lang="en-US" sz="2400" dirty="0" smtClean="0"/>
              <a:t>VVC6 residual coding supports up-to 32x32 coefficient scanning</a:t>
            </a:r>
          </a:p>
          <a:p>
            <a:pPr marL="342900" indent="-342900">
              <a:lnSpc>
                <a:spcPct val="100000"/>
              </a:lnSpc>
              <a:buFont typeface="Symbol" panose="05050102010706020507" pitchFamily="18" charset="2"/>
              <a:buChar char=""/>
            </a:pPr>
            <a:r>
              <a:rPr lang="en-US" sz="2400" dirty="0"/>
              <a:t>In order to re-use the existing VVC6 </a:t>
            </a:r>
            <a:r>
              <a:rPr lang="en-US" sz="2400" dirty="0" smtClean="0"/>
              <a:t>coefficient scanning, </a:t>
            </a:r>
            <a:r>
              <a:rPr lang="en-US" sz="2400" dirty="0"/>
              <a:t>the proposed method divides a </a:t>
            </a:r>
            <a:r>
              <a:rPr lang="en-US" sz="2400" dirty="0" smtClean="0"/>
              <a:t>transform </a:t>
            </a:r>
            <a:r>
              <a:rPr lang="en-US" sz="2400" dirty="0"/>
              <a:t>block into small residual unit (RU). </a:t>
            </a:r>
            <a:endParaRPr lang="en-US" sz="2400" dirty="0" smtClean="0"/>
          </a:p>
          <a:p>
            <a:pPr marL="342900" indent="-342900">
              <a:lnSpc>
                <a:spcPct val="100000"/>
              </a:lnSpc>
              <a:buFont typeface="Symbol" panose="05050102010706020507" pitchFamily="18" charset="2"/>
              <a:buChar char=""/>
            </a:pPr>
            <a:r>
              <a:rPr lang="en-US" sz="2400" dirty="0" smtClean="0"/>
              <a:t>The maximum number of context coded bins are allocated based on RU.</a:t>
            </a:r>
          </a:p>
          <a:p>
            <a:pPr marL="342900" indent="-342900">
              <a:lnSpc>
                <a:spcPct val="100000"/>
              </a:lnSpc>
              <a:buFont typeface="Symbol" panose="05050102010706020507" pitchFamily="18" charset="2"/>
              <a:buChar char=""/>
            </a:pPr>
            <a:r>
              <a:rPr lang="en-US" sz="2400" dirty="0" smtClean="0"/>
              <a:t>Context model, Rice-parameter derivation, level mapping of one RU do not depend on other.</a:t>
            </a:r>
          </a:p>
          <a:p>
            <a:pPr marL="342900" indent="-342900">
              <a:lnSpc>
                <a:spcPct val="100000"/>
              </a:lnSpc>
              <a:buFont typeface="Symbol" panose="05050102010706020507" pitchFamily="18" charset="2"/>
              <a:buChar char=""/>
            </a:pPr>
            <a:endParaRPr lang="en-US" sz="2400" dirty="0"/>
          </a:p>
        </p:txBody>
      </p:sp>
      <p:pic>
        <p:nvPicPr>
          <p:cNvPr id="9" name="Picture 8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5900" y="3878107"/>
            <a:ext cx="5001413" cy="1585517"/>
          </a:xfrm>
          <a:prstGeom prst="rect">
            <a:avLst/>
          </a:prstGeom>
          <a:noFill/>
        </p:spPr>
      </p:pic>
      <p:sp>
        <p:nvSpPr>
          <p:cNvPr id="2" name="Rectangle 1"/>
          <p:cNvSpPr/>
          <p:nvPr/>
        </p:nvSpPr>
        <p:spPr>
          <a:xfrm>
            <a:off x="3455520" y="5429421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hangingPunct="0">
              <a:spcAft>
                <a:spcPts val="10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i="1" dirty="0">
                <a:solidFill>
                  <a:srgbClr val="44546A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Figure 1: An illustration of RU (a) a </a:t>
            </a:r>
            <a:r>
              <a:rPr lang="en-US" i="1" dirty="0" smtClean="0">
                <a:solidFill>
                  <a:srgbClr val="44546A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64x64 </a:t>
            </a:r>
            <a:r>
              <a:rPr lang="en-US" i="1" dirty="0">
                <a:solidFill>
                  <a:srgbClr val="44546A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TB is divided into 4 32x32 RUs, (b) a 64x16 TB is divided into 2 32x16 RUs, (c) a 32x64 TB is divided into 2 32x32 RUs and (d) partition is not necessary since both the width and height are 32.</a:t>
            </a:r>
          </a:p>
        </p:txBody>
      </p:sp>
    </p:spTree>
    <p:extLst>
      <p:ext uri="{BB962C8B-B14F-4D97-AF65-F5344CB8AC3E}">
        <p14:creationId xmlns:p14="http://schemas.microsoft.com/office/powerpoint/2010/main" val="977706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6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72201" y="409508"/>
            <a:ext cx="29626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Simulation results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140BC4DC-DFA6-8248-8B02-0E8594D29B3D}"/>
              </a:ext>
            </a:extLst>
          </p:cNvPr>
          <p:cNvSpPr txBox="1"/>
          <p:nvPr/>
        </p:nvSpPr>
        <p:spPr>
          <a:xfrm>
            <a:off x="846464" y="1234654"/>
            <a:ext cx="1104404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00000"/>
              </a:lnSpc>
              <a:buFont typeface="Symbol" panose="05050102010706020507" pitchFamily="18" charset="2"/>
              <a:buChar char=""/>
            </a:pPr>
            <a:r>
              <a:rPr lang="en-US" sz="2400" dirty="0" smtClean="0"/>
              <a:t>In </a:t>
            </a:r>
            <a:r>
              <a:rPr lang="en-US" sz="2400" dirty="0"/>
              <a:t>both tests, the maximum TS and BDPCM size are aligned with max TB which is 64 in CTC test condition.</a:t>
            </a:r>
          </a:p>
          <a:p>
            <a:pPr marL="800100" lvl="1" indent="-342900">
              <a:buFont typeface="Symbol" panose="05050102010706020507" pitchFamily="18" charset="2"/>
              <a:buChar char=""/>
            </a:pPr>
            <a:r>
              <a:rPr lang="en-US" sz="2400" dirty="0" smtClean="0"/>
              <a:t>Test </a:t>
            </a:r>
            <a:r>
              <a:rPr lang="en-US" sz="2400" dirty="0"/>
              <a:t>1: Whole transform block scanning (i.e. maximum 64x64 coefficient scanning)</a:t>
            </a:r>
          </a:p>
          <a:p>
            <a:pPr marL="800100" lvl="1" indent="-342900">
              <a:buFont typeface="Symbol" panose="05050102010706020507" pitchFamily="18" charset="2"/>
              <a:buChar char=""/>
            </a:pPr>
            <a:r>
              <a:rPr lang="en-US" sz="2400" dirty="0" smtClean="0"/>
              <a:t>Test </a:t>
            </a:r>
            <a:r>
              <a:rPr lang="en-US" sz="2400" dirty="0"/>
              <a:t>2: Divide TB to RU (max RU size 32x32, therefore, maximum 32x32 coefficient scanning)</a:t>
            </a:r>
          </a:p>
          <a:p>
            <a:pPr marL="800100" lvl="1" indent="-342900">
              <a:buFont typeface="Symbol" panose="05050102010706020507" pitchFamily="18" charset="2"/>
              <a:buChar char=""/>
            </a:pPr>
            <a:endParaRPr lang="en-US" sz="2400" dirty="0" smtClean="0"/>
          </a:p>
          <a:p>
            <a:pPr marL="800100" lvl="1" indent="-342900">
              <a:buFont typeface="Symbol" panose="05050102010706020507" pitchFamily="18" charset="2"/>
              <a:buChar char=""/>
            </a:pP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588338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7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52083" y="0"/>
            <a:ext cx="42392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Simulation results : Test 1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3313808" y="513145"/>
            <a:ext cx="1056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CTC QP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317141" y="539023"/>
            <a:ext cx="1005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Low QP</a:t>
            </a: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3257148"/>
              </p:ext>
            </p:extLst>
          </p:nvPr>
        </p:nvGraphicFramePr>
        <p:xfrm>
          <a:off x="1434518" y="1030151"/>
          <a:ext cx="4273086" cy="5212080"/>
        </p:xfrm>
        <a:graphic>
          <a:graphicData uri="http://schemas.openxmlformats.org/drawingml/2006/table">
            <a:tbl>
              <a:tblPr firstRow="1" firstCol="1" bandRow="1"/>
              <a:tblGrid>
                <a:gridCol w="1009780">
                  <a:extLst>
                    <a:ext uri="{9D8B030D-6E8A-4147-A177-3AD203B41FA5}">
                      <a16:colId xmlns:a16="http://schemas.microsoft.com/office/drawing/2014/main" val="204645675"/>
                    </a:ext>
                  </a:extLst>
                </a:gridCol>
                <a:gridCol w="704382">
                  <a:extLst>
                    <a:ext uri="{9D8B030D-6E8A-4147-A177-3AD203B41FA5}">
                      <a16:colId xmlns:a16="http://schemas.microsoft.com/office/drawing/2014/main" val="2571703116"/>
                    </a:ext>
                  </a:extLst>
                </a:gridCol>
                <a:gridCol w="704382">
                  <a:extLst>
                    <a:ext uri="{9D8B030D-6E8A-4147-A177-3AD203B41FA5}">
                      <a16:colId xmlns:a16="http://schemas.microsoft.com/office/drawing/2014/main" val="1997805224"/>
                    </a:ext>
                  </a:extLst>
                </a:gridCol>
                <a:gridCol w="704382">
                  <a:extLst>
                    <a:ext uri="{9D8B030D-6E8A-4147-A177-3AD203B41FA5}">
                      <a16:colId xmlns:a16="http://schemas.microsoft.com/office/drawing/2014/main" val="2610937734"/>
                    </a:ext>
                  </a:extLst>
                </a:gridCol>
                <a:gridCol w="575080">
                  <a:extLst>
                    <a:ext uri="{9D8B030D-6E8A-4147-A177-3AD203B41FA5}">
                      <a16:colId xmlns:a16="http://schemas.microsoft.com/office/drawing/2014/main" val="3766623571"/>
                    </a:ext>
                  </a:extLst>
                </a:gridCol>
                <a:gridCol w="575080">
                  <a:extLst>
                    <a:ext uri="{9D8B030D-6E8A-4147-A177-3AD203B41FA5}">
                      <a16:colId xmlns:a16="http://schemas.microsoft.com/office/drawing/2014/main" val="1951170731"/>
                    </a:ext>
                  </a:extLst>
                </a:gridCol>
              </a:tblGrid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All Intra Main10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94139853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VTM-6.0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61846621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3046848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9577586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2941288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0531452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8412996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4287031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1362538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0446328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6551787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SCC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0069229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8291563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Random access Main10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5297791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VTM-6.0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8117585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9297358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5133707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2171357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1458386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0354739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1003868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2422464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9386128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1222936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SCC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9791190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2744187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Low delay B Main10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6069132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VTM-6.0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9839928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148152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4191798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3645589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7413585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4161003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0.38%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0.89%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0548532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8521327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0.42%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3102800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0.35%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0.26%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7905540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SCC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105%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6849773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5005075"/>
              </p:ext>
            </p:extLst>
          </p:nvPr>
        </p:nvGraphicFramePr>
        <p:xfrm>
          <a:off x="6605521" y="975778"/>
          <a:ext cx="4182720" cy="5212080"/>
        </p:xfrm>
        <a:graphic>
          <a:graphicData uri="http://schemas.openxmlformats.org/drawingml/2006/table">
            <a:tbl>
              <a:tblPr firstRow="1" firstCol="1" bandRow="1"/>
              <a:tblGrid>
                <a:gridCol w="910736">
                  <a:extLst>
                    <a:ext uri="{9D8B030D-6E8A-4147-A177-3AD203B41FA5}">
                      <a16:colId xmlns:a16="http://schemas.microsoft.com/office/drawing/2014/main" val="966007952"/>
                    </a:ext>
                  </a:extLst>
                </a:gridCol>
                <a:gridCol w="635294">
                  <a:extLst>
                    <a:ext uri="{9D8B030D-6E8A-4147-A177-3AD203B41FA5}">
                      <a16:colId xmlns:a16="http://schemas.microsoft.com/office/drawing/2014/main" val="1184998826"/>
                    </a:ext>
                  </a:extLst>
                </a:gridCol>
                <a:gridCol w="686939">
                  <a:extLst>
                    <a:ext uri="{9D8B030D-6E8A-4147-A177-3AD203B41FA5}">
                      <a16:colId xmlns:a16="http://schemas.microsoft.com/office/drawing/2014/main" val="3277350129"/>
                    </a:ext>
                  </a:extLst>
                </a:gridCol>
                <a:gridCol w="686939">
                  <a:extLst>
                    <a:ext uri="{9D8B030D-6E8A-4147-A177-3AD203B41FA5}">
                      <a16:colId xmlns:a16="http://schemas.microsoft.com/office/drawing/2014/main" val="3379399180"/>
                    </a:ext>
                  </a:extLst>
                </a:gridCol>
                <a:gridCol w="631406">
                  <a:extLst>
                    <a:ext uri="{9D8B030D-6E8A-4147-A177-3AD203B41FA5}">
                      <a16:colId xmlns:a16="http://schemas.microsoft.com/office/drawing/2014/main" val="4231891134"/>
                    </a:ext>
                  </a:extLst>
                </a:gridCol>
                <a:gridCol w="631406">
                  <a:extLst>
                    <a:ext uri="{9D8B030D-6E8A-4147-A177-3AD203B41FA5}">
                      <a16:colId xmlns:a16="http://schemas.microsoft.com/office/drawing/2014/main" val="3384153413"/>
                    </a:ext>
                  </a:extLst>
                </a:gridCol>
              </a:tblGrid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All Intra Main10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5975330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VTM-6.0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90159919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5802083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471132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6093744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0619039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7474853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4071078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620251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6751222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8197139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SCC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1206857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9547740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Random access Main10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02330403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VTM-6.0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5395806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4310302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3805713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103%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7764917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0835350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3865968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6549572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104%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2536974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3574543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110%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4688896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SCC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115%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4281652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438615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Low delay B Main10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7805757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VTM-6.0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0456546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4828033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7708249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4077779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2627379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0925422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3958553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3199894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571781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2908696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SCC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26216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6151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8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52083" y="0"/>
            <a:ext cx="41494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Simulation results : Test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3313808" y="513145"/>
            <a:ext cx="1056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CTC QP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317141" y="539023"/>
            <a:ext cx="1005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Low QP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196044" y="6220702"/>
            <a:ext cx="1281120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 smtClean="0"/>
              <a:t>* RA results will be updated</a:t>
            </a:r>
            <a:endParaRPr lang="en-US" sz="70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1594873"/>
              </p:ext>
            </p:extLst>
          </p:nvPr>
        </p:nvGraphicFramePr>
        <p:xfrm>
          <a:off x="1858813" y="1008622"/>
          <a:ext cx="3736643" cy="5212080"/>
        </p:xfrm>
        <a:graphic>
          <a:graphicData uri="http://schemas.openxmlformats.org/drawingml/2006/table">
            <a:tbl>
              <a:tblPr firstRow="1" firstCol="1" bandRow="1"/>
              <a:tblGrid>
                <a:gridCol w="883011">
                  <a:extLst>
                    <a:ext uri="{9D8B030D-6E8A-4147-A177-3AD203B41FA5}">
                      <a16:colId xmlns:a16="http://schemas.microsoft.com/office/drawing/2014/main" val="2457387457"/>
                    </a:ext>
                  </a:extLst>
                </a:gridCol>
                <a:gridCol w="615954">
                  <a:extLst>
                    <a:ext uri="{9D8B030D-6E8A-4147-A177-3AD203B41FA5}">
                      <a16:colId xmlns:a16="http://schemas.microsoft.com/office/drawing/2014/main" val="2825412382"/>
                    </a:ext>
                  </a:extLst>
                </a:gridCol>
                <a:gridCol w="615954">
                  <a:extLst>
                    <a:ext uri="{9D8B030D-6E8A-4147-A177-3AD203B41FA5}">
                      <a16:colId xmlns:a16="http://schemas.microsoft.com/office/drawing/2014/main" val="4102767419"/>
                    </a:ext>
                  </a:extLst>
                </a:gridCol>
                <a:gridCol w="615954">
                  <a:extLst>
                    <a:ext uri="{9D8B030D-6E8A-4147-A177-3AD203B41FA5}">
                      <a16:colId xmlns:a16="http://schemas.microsoft.com/office/drawing/2014/main" val="1848742798"/>
                    </a:ext>
                  </a:extLst>
                </a:gridCol>
                <a:gridCol w="502885">
                  <a:extLst>
                    <a:ext uri="{9D8B030D-6E8A-4147-A177-3AD203B41FA5}">
                      <a16:colId xmlns:a16="http://schemas.microsoft.com/office/drawing/2014/main" val="1597746878"/>
                    </a:ext>
                  </a:extLst>
                </a:gridCol>
                <a:gridCol w="502885">
                  <a:extLst>
                    <a:ext uri="{9D8B030D-6E8A-4147-A177-3AD203B41FA5}">
                      <a16:colId xmlns:a16="http://schemas.microsoft.com/office/drawing/2014/main" val="3891829157"/>
                    </a:ext>
                  </a:extLst>
                </a:gridCol>
              </a:tblGrid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All Intra Main10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3635172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VTM-6.0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20599456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349247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7351694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20339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9131421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5726121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3503670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5479406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952883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1116887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SCC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2355420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6356474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Random access Main10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63354256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VTM-6.0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0671534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9241419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63787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3483933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6508603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402133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0829214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9618521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9462078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6801455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SCC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7664144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0646241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Low delay B Main10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12567101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VTM-6.0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95707235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7805059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3438349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5867545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1066035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552471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0.56%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0.80%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741649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0.22%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2252564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0.27%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0.32%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7334125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0.41%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2165520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SCC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103%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1097472"/>
                  </a:ext>
                </a:extLst>
              </a:tr>
            </a:tbl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2145035"/>
              </p:ext>
            </p:extLst>
          </p:nvPr>
        </p:nvGraphicFramePr>
        <p:xfrm>
          <a:off x="6687130" y="982743"/>
          <a:ext cx="3911714" cy="5212080"/>
        </p:xfrm>
        <a:graphic>
          <a:graphicData uri="http://schemas.openxmlformats.org/drawingml/2006/table">
            <a:tbl>
              <a:tblPr firstRow="1" firstCol="1" bandRow="1"/>
              <a:tblGrid>
                <a:gridCol w="851728">
                  <a:extLst>
                    <a:ext uri="{9D8B030D-6E8A-4147-A177-3AD203B41FA5}">
                      <a16:colId xmlns:a16="http://schemas.microsoft.com/office/drawing/2014/main" val="1153992246"/>
                    </a:ext>
                  </a:extLst>
                </a:gridCol>
                <a:gridCol w="642431">
                  <a:extLst>
                    <a:ext uri="{9D8B030D-6E8A-4147-A177-3AD203B41FA5}">
                      <a16:colId xmlns:a16="http://schemas.microsoft.com/office/drawing/2014/main" val="377624938"/>
                    </a:ext>
                  </a:extLst>
                </a:gridCol>
                <a:gridCol w="594132">
                  <a:extLst>
                    <a:ext uri="{9D8B030D-6E8A-4147-A177-3AD203B41FA5}">
                      <a16:colId xmlns:a16="http://schemas.microsoft.com/office/drawing/2014/main" val="2959413142"/>
                    </a:ext>
                  </a:extLst>
                </a:gridCol>
                <a:gridCol w="642431">
                  <a:extLst>
                    <a:ext uri="{9D8B030D-6E8A-4147-A177-3AD203B41FA5}">
                      <a16:colId xmlns:a16="http://schemas.microsoft.com/office/drawing/2014/main" val="2692540834"/>
                    </a:ext>
                  </a:extLst>
                </a:gridCol>
                <a:gridCol w="590496">
                  <a:extLst>
                    <a:ext uri="{9D8B030D-6E8A-4147-A177-3AD203B41FA5}">
                      <a16:colId xmlns:a16="http://schemas.microsoft.com/office/drawing/2014/main" val="1136653620"/>
                    </a:ext>
                  </a:extLst>
                </a:gridCol>
                <a:gridCol w="590496">
                  <a:extLst>
                    <a:ext uri="{9D8B030D-6E8A-4147-A177-3AD203B41FA5}">
                      <a16:colId xmlns:a16="http://schemas.microsoft.com/office/drawing/2014/main" val="1815149387"/>
                    </a:ext>
                  </a:extLst>
                </a:gridCol>
              </a:tblGrid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All Intra Main10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1705252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VTM-6.0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9082416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7515142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1759466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1427855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3818850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4926162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7251984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7091396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6079749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8249262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SCC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3935336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9266574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Random access Main10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78132133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VTM-6.0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2405509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7924761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6814680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6110985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7761811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3728127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2638839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2348959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398278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110%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6936805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SCC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114%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2216556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1854403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Low delay B Main10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4496235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VTM-6.0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14836171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2866878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412114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2179179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2638446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3465186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2338668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8411754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1527698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0491542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SCC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83022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24273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9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72201" y="409508"/>
            <a:ext cx="19014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140BC4DC-DFA6-8248-8B02-0E8594D29B3D}"/>
              </a:ext>
            </a:extLst>
          </p:cNvPr>
          <p:cNvSpPr txBox="1"/>
          <p:nvPr/>
        </p:nvSpPr>
        <p:spPr>
          <a:xfrm>
            <a:off x="846464" y="1234654"/>
            <a:ext cx="1104404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00000"/>
              </a:lnSpc>
              <a:buFont typeface="Symbol" panose="05050102010706020507" pitchFamily="18" charset="2"/>
              <a:buChar char=""/>
            </a:pPr>
            <a:r>
              <a:rPr lang="en-US" sz="2400" dirty="0" smtClean="0"/>
              <a:t>Summary results</a:t>
            </a:r>
          </a:p>
          <a:p>
            <a:pPr marL="800100" lvl="1" indent="-342900">
              <a:buFont typeface="Symbol" panose="05050102010706020507" pitchFamily="18" charset="2"/>
              <a:buChar char=""/>
            </a:pPr>
            <a:r>
              <a:rPr lang="en-US" sz="2400" dirty="0" smtClean="0"/>
              <a:t>Test 1: -0.02% </a:t>
            </a:r>
            <a:r>
              <a:rPr lang="en-US" sz="2400" dirty="0"/>
              <a:t>(AI), </a:t>
            </a:r>
            <a:r>
              <a:rPr lang="en-US" sz="2400" dirty="0" smtClean="0"/>
              <a:t>-0.15% </a:t>
            </a:r>
            <a:r>
              <a:rPr lang="en-US" sz="2400" dirty="0"/>
              <a:t>(RA), </a:t>
            </a:r>
            <a:r>
              <a:rPr lang="en-US" sz="2400" dirty="0" smtClean="0"/>
              <a:t>-0.12</a:t>
            </a:r>
            <a:r>
              <a:rPr lang="en-US" sz="2400" dirty="0"/>
              <a:t>% (LB) </a:t>
            </a:r>
            <a:r>
              <a:rPr lang="en-US" sz="2400" dirty="0" err="1"/>
              <a:t>luma</a:t>
            </a:r>
            <a:r>
              <a:rPr lang="en-US" sz="2400" dirty="0"/>
              <a:t> BD-rate</a:t>
            </a:r>
          </a:p>
          <a:p>
            <a:pPr marL="800100" lvl="1" indent="-342900">
              <a:buFont typeface="Symbol" panose="05050102010706020507" pitchFamily="18" charset="2"/>
              <a:buChar char=""/>
            </a:pPr>
            <a:r>
              <a:rPr lang="en-US" sz="2400" dirty="0" smtClean="0"/>
              <a:t>Test 2</a:t>
            </a:r>
            <a:r>
              <a:rPr lang="en-US" sz="2400" dirty="0"/>
              <a:t>: </a:t>
            </a:r>
            <a:r>
              <a:rPr lang="en-US" sz="2400" dirty="0" smtClean="0"/>
              <a:t>-0.02% </a:t>
            </a:r>
            <a:r>
              <a:rPr lang="en-US" sz="2400" dirty="0"/>
              <a:t>(AI), -</a:t>
            </a:r>
            <a:r>
              <a:rPr lang="en-US" sz="2400" dirty="0" smtClean="0"/>
              <a:t>0.13% </a:t>
            </a:r>
            <a:r>
              <a:rPr lang="en-US" sz="2400" dirty="0"/>
              <a:t>(RA), -</a:t>
            </a:r>
            <a:r>
              <a:rPr lang="en-US" sz="2400" dirty="0" smtClean="0"/>
              <a:t>0.20% </a:t>
            </a:r>
            <a:r>
              <a:rPr lang="en-US" sz="2400" dirty="0"/>
              <a:t>(LB) </a:t>
            </a:r>
            <a:r>
              <a:rPr lang="en-US" sz="2400" dirty="0" err="1"/>
              <a:t>luma</a:t>
            </a:r>
            <a:r>
              <a:rPr lang="en-US" sz="2400" dirty="0"/>
              <a:t> BD-rate</a:t>
            </a:r>
          </a:p>
          <a:p>
            <a:pPr marL="800100" lvl="1" indent="-342900">
              <a:buFont typeface="Symbol" panose="05050102010706020507" pitchFamily="18" charset="2"/>
              <a:buChar char=""/>
            </a:pPr>
            <a:endParaRPr lang="en-US" sz="2400" dirty="0" smtClean="0"/>
          </a:p>
          <a:p>
            <a:pPr marL="342900" indent="-342900">
              <a:lnSpc>
                <a:spcPct val="100000"/>
              </a:lnSpc>
              <a:buFont typeface="Symbol" panose="05050102010706020507" pitchFamily="18" charset="2"/>
              <a:buChar char=""/>
            </a:pPr>
            <a:r>
              <a:rPr lang="en-US" sz="2400" dirty="0" smtClean="0"/>
              <a:t>Align max TS size to max TB size</a:t>
            </a:r>
          </a:p>
          <a:p>
            <a:pPr marL="342900" indent="-342900">
              <a:lnSpc>
                <a:spcPct val="100000"/>
              </a:lnSpc>
              <a:buFont typeface="Symbol" panose="05050102010706020507" pitchFamily="18" charset="2"/>
              <a:buChar char=""/>
            </a:pPr>
            <a:r>
              <a:rPr lang="en-US" sz="2400" dirty="0" smtClean="0"/>
              <a:t>Supports coefficient scanning of large ( &gt; 32) TB using existing 32x32 coefficient scanning.</a:t>
            </a:r>
            <a:endParaRPr lang="en-US" sz="2400" dirty="0"/>
          </a:p>
          <a:p>
            <a:pPr marL="800100" lvl="1" indent="-342900">
              <a:buFont typeface="Symbol" panose="05050102010706020507" pitchFamily="18" charset="2"/>
              <a:buChar char=""/>
            </a:pPr>
            <a:endParaRPr lang="en-US" sz="2400" dirty="0"/>
          </a:p>
          <a:p>
            <a:pPr marL="342900" indent="-342900">
              <a:lnSpc>
                <a:spcPct val="100000"/>
              </a:lnSpc>
              <a:buFont typeface="Symbol" panose="05050102010706020507" pitchFamily="18" charset="2"/>
              <a:buChar char="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557542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浅色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16081</TotalTime>
  <Words>1884</Words>
  <Application>Microsoft Office PowerPoint</Application>
  <PresentationFormat>Widescreen</PresentationFormat>
  <Paragraphs>824</Paragraphs>
  <Slides>9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9" baseType="lpstr">
      <vt:lpstr>Malgun Gothic</vt:lpstr>
      <vt:lpstr>Microsoft YaHei</vt:lpstr>
      <vt:lpstr>宋体</vt:lpstr>
      <vt:lpstr>宋体</vt:lpstr>
      <vt:lpstr>Arial</vt:lpstr>
      <vt:lpstr>DengXian</vt:lpstr>
      <vt:lpstr>Symbol</vt:lpstr>
      <vt:lpstr>Times</vt:lpstr>
      <vt:lpstr>Times New Roman</vt:lpstr>
      <vt:lpstr>浅色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用户</dc:creator>
  <cp:lastModifiedBy>SARWER, Mohammed Golam</cp:lastModifiedBy>
  <cp:revision>1324</cp:revision>
  <dcterms:created xsi:type="dcterms:W3CDTF">2018-05-21T01:42:17Z</dcterms:created>
  <dcterms:modified xsi:type="dcterms:W3CDTF">2019-10-04T04:33:23Z</dcterms:modified>
</cp:coreProperties>
</file>