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93" r:id="rId3"/>
    <p:sldId id="328" r:id="rId4"/>
    <p:sldId id="327" r:id="rId5"/>
    <p:sldId id="266" r:id="rId6"/>
    <p:sldId id="319" r:id="rId7"/>
    <p:sldId id="321" r:id="rId8"/>
    <p:sldId id="308" r:id="rId9"/>
    <p:sldId id="307" r:id="rId10"/>
    <p:sldId id="279" r:id="rId11"/>
    <p:sldId id="318" r:id="rId12"/>
    <p:sldId id="320" r:id="rId13"/>
    <p:sldId id="317" r:id="rId14"/>
    <p:sldId id="316" r:id="rId15"/>
    <p:sldId id="304" r:id="rId16"/>
    <p:sldId id="322" r:id="rId17"/>
    <p:sldId id="313" r:id="rId18"/>
    <p:sldId id="315" r:id="rId19"/>
    <p:sldId id="325" r:id="rId20"/>
    <p:sldId id="310" r:id="rId21"/>
    <p:sldId id="309" r:id="rId22"/>
    <p:sldId id="326" r:id="rId23"/>
    <p:sldId id="264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80" userDrawn="1">
          <p15:clr>
            <a:srgbClr val="A4A3A4"/>
          </p15:clr>
        </p15:guide>
        <p15:guide id="2" pos="6720" userDrawn="1">
          <p15:clr>
            <a:srgbClr val="A4A3A4"/>
          </p15:clr>
        </p15:guide>
        <p15:guide id="3" pos="960" userDrawn="1">
          <p15:clr>
            <a:srgbClr val="A4A3A4"/>
          </p15:clr>
        </p15:guide>
        <p15:guide id="4" orient="horz" pos="2260" userDrawn="1">
          <p15:clr>
            <a:srgbClr val="A4A3A4"/>
          </p15:clr>
        </p15:guide>
        <p15:guide id="5" pos="5712" userDrawn="1">
          <p15:clr>
            <a:srgbClr val="A4A3A4"/>
          </p15:clr>
        </p15:guide>
        <p15:guide id="6" orient="horz" pos="388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uyeung(CheungAuyeung)" initials="c" lastIdx="0" clrIdx="0">
    <p:extLst>
      <p:ext uri="{19B8F6BF-5375-455C-9EA6-DF929625EA0E}">
        <p15:presenceInfo xmlns:p15="http://schemas.microsoft.com/office/powerpoint/2012/main" userId="S-1-5-21-1333135361-625243220-14044502-79590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4" autoAdjust="0"/>
    <p:restoredTop sz="94660"/>
  </p:normalViewPr>
  <p:slideViewPr>
    <p:cSldViewPr showGuides="1">
      <p:cViewPr varScale="1">
        <p:scale>
          <a:sx n="107" d="100"/>
          <a:sy n="107" d="100"/>
        </p:scale>
        <p:origin x="504" y="176"/>
      </p:cViewPr>
      <p:guideLst>
        <p:guide orient="horz" pos="1080"/>
        <p:guide pos="6720"/>
        <p:guide pos="960"/>
        <p:guide orient="horz" pos="2260"/>
        <p:guide pos="5712"/>
        <p:guide orient="horz" pos="388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467BFB-6CB5-4278-B9D8-3D561CA51868}" type="datetimeFigureOut">
              <a:rPr lang="en-US" smtClean="0"/>
              <a:t>10/4/19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4759D2-0CC3-4E50-80D6-A4AFEEBAB7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518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18777-938D-4ED2-A0C4-77ABCDE37A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3E4537-1919-474F-8E3B-6512735A6E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anchor="ctr">
            <a:norm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91A839-652F-4592-B679-52F1F5DDF1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10/4/19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F2ED69-A4CA-40C8-9EBE-21AA4F963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CCC69D-2FA0-4DBE-BE7E-1B2C714D7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57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8BD0D-491D-419E-AD19-E5768CD1E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A830BBB-1B39-4ED3-8A38-2BF26496BC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93CB22-D62A-4DA5-A7B9-852C43855C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10/4/19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93D830-7124-42AB-84E1-E41F61C66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CCBE59-B6BF-4671-A51C-9DAB5F9BDE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741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E646C6B-0E01-437A-B693-4D23256601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E013D2-8C60-4A1A-B39D-00BC4E84EC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3F2C70-5BB7-4ED2-AB13-9964DC035BB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10/4/19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1A7668-DCA1-47B7-8983-C98E8B10F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17A0C7-291A-4C68-8B18-22B5E35F5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3487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2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 type="body"/>
          </p:nvPr>
        </p:nvSpPr>
        <p:spPr>
          <a:xfrm>
            <a:off x="609600" y="1604640"/>
            <a:ext cx="10972320" cy="39772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3733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66980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B6B1CD-78B0-464C-B573-0A6DABD80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2900"/>
            <a:ext cx="10515600" cy="10287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D1F651-DD5B-400E-BC88-B07A871926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0200"/>
            <a:ext cx="10515600" cy="45767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D8636E-6EA8-44B0-942D-575225304A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10/4/19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AD7AB0-2EA4-48C9-ACA4-89BD7D01F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ECBF02-3E0B-4792-83AA-5957D360B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6182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864" userDrawn="1">
          <p15:clr>
            <a:srgbClr val="FBAE40"/>
          </p15:clr>
        </p15:guide>
        <p15:guide id="3" orient="horz" pos="21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24921B-2443-4363-B154-06FA95833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53A24D-CD16-472B-B489-526F228535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2ADFB4-9B3F-467D-B64E-504521999B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10/4/19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CFFB51-5423-4237-8183-FDAF6A6D20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8F1A71-7724-4C76-B6A3-CD988608F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383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3D50CC-7084-4146-9A8E-1C02C1261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8A744-2B95-4294-8FF5-4229E3994B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CF7885-0928-458C-ADD2-79B2CF918F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45DB41-CFED-443D-9D81-6A297E678B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10/4/19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281BFD-6284-4DC8-8441-40F8A9327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4694AD-3AFF-47C2-BBC2-E99718D19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455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5ECEF6-A55B-4307-9B4B-25F04497E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8BCC41-1616-453F-8AB2-A508A54F34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DC6E4D-878F-45A6-8697-83E3D91496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D3150A-AD49-4636-91B2-DC3B684BE2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0C0473-5714-4677-A715-93391C7A0B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47A6C9E-F167-44FD-9B0E-F5CE7BB676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10/4/19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68E929-67C8-4CED-8256-C13B2E50E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B40549-1DA4-4446-ABE9-FC9B2C8E0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980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9FCC92-352B-431A-AE50-B22E4C48AB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21BF82-2670-4708-824A-16E8CF8DA3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10/4/19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AF8DA9-300D-4C6C-B9C5-F101495C7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948F53-DD50-4AEB-BF47-3D30B5B44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869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19CF2E3-DCC3-432E-8A18-7C6B8FF0DF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10/4/19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54F641-E502-437A-9604-08062B160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0DB40F-DB00-4256-9C47-92BE560C7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257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1EA82-8929-4905-B856-A08B06AAF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7394FD-0258-4183-AE4F-304998371B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4E8956-EC74-481B-87BA-6724C029CB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7A7F71-8E2F-4AA8-983F-8BB62A8C03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10/4/19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6E5FC6-1864-4FB0-BF24-559C4EAC8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E69C20-E10F-41D9-AB5A-704CE6BEB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813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A542A6-77F0-4164-A39C-BCD1EB5B5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6A16592-A3FE-4D47-9995-4C16955E96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EF645C-39E2-4DBE-BD5F-BC9F056F2A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D09313-B988-4EE7-9C55-1AF8D0F8F1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10/4/19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7C0244-68A2-412F-A595-6D7F4F75B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370395-BC2A-474F-9016-F6C0A62B8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166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8D49F5-7403-4A6C-B335-9D45196A6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65125"/>
            <a:ext cx="10972800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1AEE72-25F1-47C9-8482-342F89B46E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76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F5ABF4C-1C93-4690-A6D2-D869DDC957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F309BE-334D-438D-92B4-F37A20A3915C}" type="datetimeFigureOut">
              <a:rPr lang="en-US" smtClean="0"/>
              <a:t>10/4/19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6BE625-73A6-44E6-8A7C-711D38A7DC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FFCFE3-4DAB-4A5A-B84D-635E9A8034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39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B2B193-E32F-4A30-9EFD-9D00D59D9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263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50000"/>
        <a:buFont typeface="Wingdings" panose="05000000000000000000" pitchFamily="2" charset="2"/>
        <a:buChar char="q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8A157B-CD82-41E0-A5C2-E26436CA0D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3106737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dirty="0"/>
              <a:t>Tools for encoding at 1.75 bins/coefficient for TS</a:t>
            </a:r>
            <a:br>
              <a:rPr lang="en-US" dirty="0"/>
            </a:br>
            <a:r>
              <a:rPr lang="en-US" sz="3100" dirty="0"/>
              <a:t>JVET-P0435, JVET-P0437</a:t>
            </a:r>
            <a:br>
              <a:rPr lang="en-US" sz="3100" dirty="0"/>
            </a:br>
            <a:r>
              <a:rPr lang="en-US" sz="3100" dirty="0"/>
              <a:t>JVET-P0447, JVET-P0451</a:t>
            </a:r>
            <a:br>
              <a:rPr lang="en-US" spc="-1" dirty="0">
                <a:latin typeface="Arial"/>
              </a:rPr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3F1FE0-FCC2-489E-86BE-FE8F9AD067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57700"/>
            <a:ext cx="9144000" cy="1655762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  <a:spcBef>
                <a:spcPts val="641"/>
              </a:spcBef>
            </a:pPr>
            <a:r>
              <a:rPr lang="en-US" spc="-1" dirty="0">
                <a:solidFill>
                  <a:srgbClr val="8B8B8B"/>
                </a:solidFill>
                <a:latin typeface="Calibri"/>
                <a:ea typeface="DejaVu Sans"/>
              </a:rPr>
              <a:t>C. Auyeung, X Li, X. Zhao, S. Liu</a:t>
            </a:r>
          </a:p>
          <a:p>
            <a:pPr>
              <a:lnSpc>
                <a:spcPct val="100000"/>
              </a:lnSpc>
              <a:spcBef>
                <a:spcPts val="641"/>
              </a:spcBef>
            </a:pPr>
            <a:r>
              <a:rPr lang="en-US" spc="-1" dirty="0">
                <a:solidFill>
                  <a:srgbClr val="8B8B8B"/>
                </a:solidFill>
                <a:latin typeface="Calibri"/>
              </a:rPr>
              <a:t>Tencent</a:t>
            </a:r>
          </a:p>
          <a:p>
            <a:pPr>
              <a:lnSpc>
                <a:spcPct val="100000"/>
              </a:lnSpc>
              <a:spcBef>
                <a:spcPts val="641"/>
              </a:spcBef>
            </a:pPr>
            <a:r>
              <a:rPr lang="en-US" spc="-1" dirty="0">
                <a:solidFill>
                  <a:srgbClr val="8B8B8B"/>
                </a:solidFill>
                <a:latin typeface="Calibri"/>
                <a:ea typeface="DejaVu Sans"/>
              </a:rPr>
              <a:t>2019/10/04</a:t>
            </a:r>
          </a:p>
        </p:txBody>
      </p:sp>
    </p:spTree>
    <p:extLst>
      <p:ext uri="{BB962C8B-B14F-4D97-AF65-F5344CB8AC3E}">
        <p14:creationId xmlns:p14="http://schemas.microsoft.com/office/powerpoint/2010/main" val="2901289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6D7103-79BF-40B6-9733-CAD9915E66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JVET-P0437: TS Sign Flag Coding Context Modeling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920028-A149-4BAC-B95F-D74C7B9FA25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VTM6 (3 contexts) x 2</a:t>
            </a:r>
          </a:p>
          <a:p>
            <a:endParaRPr lang="en-US" dirty="0"/>
          </a:p>
        </p:txBody>
      </p:sp>
      <p:sp>
        <p:nvSpPr>
          <p:cNvPr id="20" name="Content Placeholder 19">
            <a:extLst>
              <a:ext uri="{FF2B5EF4-FFF2-40B4-BE49-F238E27FC236}">
                <a16:creationId xmlns:a16="http://schemas.microsoft.com/office/drawing/2014/main" id="{6A8A914B-F28B-48B6-B08E-854AD898054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1"/>
            <a:r>
              <a:rPr lang="en-US" dirty="0"/>
              <a:t>Add “diagonal” for context selection</a:t>
            </a:r>
          </a:p>
          <a:p>
            <a:pPr lvl="2"/>
            <a:r>
              <a:rPr lang="en-US" dirty="0"/>
              <a:t>(5 contexts) x 2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AD33CE2-AF9C-4BF7-8286-B2ABFDFC8CAE}"/>
              </a:ext>
            </a:extLst>
          </p:cNvPr>
          <p:cNvGrpSpPr/>
          <p:nvPr/>
        </p:nvGrpSpPr>
        <p:grpSpPr>
          <a:xfrm>
            <a:off x="3465740" y="4945062"/>
            <a:ext cx="1828800" cy="1828800"/>
            <a:chOff x="2438400" y="4343400"/>
            <a:chExt cx="1828800" cy="18288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05BFAA5-5D8F-44BC-9A2A-1E233A34C878}"/>
                </a:ext>
              </a:extLst>
            </p:cNvPr>
            <p:cNvSpPr/>
            <p:nvPr/>
          </p:nvSpPr>
          <p:spPr>
            <a:xfrm>
              <a:off x="3352800" y="4343400"/>
              <a:ext cx="914400" cy="914400"/>
            </a:xfrm>
            <a:prstGeom prst="rect">
              <a:avLst/>
            </a:pr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above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8516B14-9A66-40D6-9BC5-C4E8EBC73477}"/>
                </a:ext>
              </a:extLst>
            </p:cNvPr>
            <p:cNvSpPr/>
            <p:nvPr/>
          </p:nvSpPr>
          <p:spPr>
            <a:xfrm>
              <a:off x="3352800" y="5247594"/>
              <a:ext cx="914400" cy="914400"/>
            </a:xfrm>
            <a:prstGeom prst="rect">
              <a:avLst/>
            </a:pr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current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537C057-84A7-4377-B7B4-CC04B2A79C74}"/>
                </a:ext>
              </a:extLst>
            </p:cNvPr>
            <p:cNvSpPr/>
            <p:nvPr/>
          </p:nvSpPr>
          <p:spPr>
            <a:xfrm>
              <a:off x="2438400" y="5257800"/>
              <a:ext cx="914400" cy="914400"/>
            </a:xfrm>
            <a:prstGeom prst="rect">
              <a:avLst/>
            </a:pr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left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42A1ECA-4BB1-4F4C-94AB-979FBF239FAB}"/>
              </a:ext>
            </a:extLst>
          </p:cNvPr>
          <p:cNvGrpSpPr/>
          <p:nvPr/>
        </p:nvGrpSpPr>
        <p:grpSpPr>
          <a:xfrm>
            <a:off x="7467600" y="4870221"/>
            <a:ext cx="1828800" cy="1839006"/>
            <a:chOff x="7924800" y="4333194"/>
            <a:chExt cx="1828800" cy="1839006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C39295E-DC23-401F-A3A3-BC4F1372BD3E}"/>
                </a:ext>
              </a:extLst>
            </p:cNvPr>
            <p:cNvSpPr/>
            <p:nvPr/>
          </p:nvSpPr>
          <p:spPr>
            <a:xfrm>
              <a:off x="8839200" y="4343400"/>
              <a:ext cx="914400" cy="914400"/>
            </a:xfrm>
            <a:prstGeom prst="rect">
              <a:avLst/>
            </a:pr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above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B170165-5EAD-45D7-AC5D-296DC070CDED}"/>
                </a:ext>
              </a:extLst>
            </p:cNvPr>
            <p:cNvSpPr/>
            <p:nvPr/>
          </p:nvSpPr>
          <p:spPr>
            <a:xfrm>
              <a:off x="8839200" y="5257800"/>
              <a:ext cx="914400" cy="914400"/>
            </a:xfrm>
            <a:prstGeom prst="rect">
              <a:avLst/>
            </a:pr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current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6C441E2-0CA4-4662-958B-4B313F70A8F9}"/>
                </a:ext>
              </a:extLst>
            </p:cNvPr>
            <p:cNvSpPr/>
            <p:nvPr/>
          </p:nvSpPr>
          <p:spPr>
            <a:xfrm>
              <a:off x="7924800" y="5257800"/>
              <a:ext cx="914400" cy="914400"/>
            </a:xfrm>
            <a:prstGeom prst="rect">
              <a:avLst/>
            </a:pr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left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6BB050B-BB70-448C-9D20-34F007E8BBE6}"/>
                </a:ext>
              </a:extLst>
            </p:cNvPr>
            <p:cNvSpPr/>
            <p:nvPr/>
          </p:nvSpPr>
          <p:spPr>
            <a:xfrm>
              <a:off x="7927521" y="4333194"/>
              <a:ext cx="914400" cy="914400"/>
            </a:xfrm>
            <a:prstGeom prst="rect">
              <a:avLst/>
            </a:pr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diagonal</a:t>
              </a:r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1D1409BD-89CC-40CF-BFE0-9422E2CEE3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678223"/>
            <a:ext cx="4638675" cy="1947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5217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D2B858C-EA76-41CA-AAAC-1F394098E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JVET-P0437: TS sign flag </a:t>
            </a:r>
            <a:r>
              <a:rPr lang="en-US" dirty="0" err="1"/>
              <a:t>ctxInc</a:t>
            </a:r>
            <a:endParaRPr lang="en-US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298C49DE-1FF7-4CBC-BD6A-C5C8BF2D56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2200657"/>
              </p:ext>
            </p:extLst>
          </p:nvPr>
        </p:nvGraphicFramePr>
        <p:xfrm>
          <a:off x="609600" y="2514600"/>
          <a:ext cx="4572000" cy="2743200"/>
        </p:xfrm>
        <a:graphic>
          <a:graphicData uri="http://schemas.openxmlformats.org/drawingml/2006/table">
            <a:tbl>
              <a:tblPr firstRow="1" firstCol="1" bandRow="1"/>
              <a:tblGrid>
                <a:gridCol w="2286000">
                  <a:extLst>
                    <a:ext uri="{9D8B030D-6E8A-4147-A177-3AD203B41FA5}">
                      <a16:colId xmlns:a16="http://schemas.microsoft.com/office/drawing/2014/main" val="310420618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845840306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(</a:t>
                      </a:r>
                      <a:r>
                        <a:rPr lang="en-US" sz="2000" i="0" dirty="0" err="1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leftSign</a:t>
                      </a:r>
                      <a:r>
                        <a:rPr lang="en-US" sz="2000" i="0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, </a:t>
                      </a:r>
                      <a:r>
                        <a:rPr lang="en-US" sz="2000" i="0" dirty="0" err="1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aboveSign</a:t>
                      </a:r>
                      <a:r>
                        <a:rPr lang="en-US" sz="2000" i="0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)</a:t>
                      </a:r>
                      <a:endParaRPr lang="en-US" sz="2400" i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 dirty="0" err="1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ctxIncOffset</a:t>
                      </a:r>
                      <a:endParaRPr lang="en-US" sz="2400" i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6335116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(-1,-1), (-1,0), (0,-1)</a:t>
                      </a:r>
                      <a:endParaRPr lang="en-US" sz="2400" i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2</a:t>
                      </a:r>
                      <a:endParaRPr lang="en-US" sz="2400" i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0669954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(-1,1), (0,0), (1,-1)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0</a:t>
                      </a:r>
                      <a:endParaRPr lang="en-US" sz="2400" i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6598249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(1,1), (1,0), (0,1)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1</a:t>
                      </a:r>
                      <a:endParaRPr lang="en-US" sz="2400" i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309379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F6566648-D7C7-4625-8985-971DB065E5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8521020"/>
              </p:ext>
            </p:extLst>
          </p:nvPr>
        </p:nvGraphicFramePr>
        <p:xfrm>
          <a:off x="7010402" y="2514600"/>
          <a:ext cx="4571999" cy="2743200"/>
        </p:xfrm>
        <a:graphic>
          <a:graphicData uri="http://schemas.openxmlformats.org/drawingml/2006/table">
            <a:tbl>
              <a:tblPr firstRow="1" firstCol="1" bandRow="1"/>
              <a:tblGrid>
                <a:gridCol w="2612570">
                  <a:extLst>
                    <a:ext uri="{9D8B030D-6E8A-4147-A177-3AD203B41FA5}">
                      <a16:colId xmlns:a16="http://schemas.microsoft.com/office/drawing/2014/main" val="1197193579"/>
                    </a:ext>
                  </a:extLst>
                </a:gridCol>
                <a:gridCol w="653143">
                  <a:extLst>
                    <a:ext uri="{9D8B030D-6E8A-4147-A177-3AD203B41FA5}">
                      <a16:colId xmlns:a16="http://schemas.microsoft.com/office/drawing/2014/main" val="1656567398"/>
                    </a:ext>
                  </a:extLst>
                </a:gridCol>
                <a:gridCol w="653143">
                  <a:extLst>
                    <a:ext uri="{9D8B030D-6E8A-4147-A177-3AD203B41FA5}">
                      <a16:colId xmlns:a16="http://schemas.microsoft.com/office/drawing/2014/main" val="246056133"/>
                    </a:ext>
                  </a:extLst>
                </a:gridCol>
                <a:gridCol w="653143">
                  <a:extLst>
                    <a:ext uri="{9D8B030D-6E8A-4147-A177-3AD203B41FA5}">
                      <a16:colId xmlns:a16="http://schemas.microsoft.com/office/drawing/2014/main" val="3518477042"/>
                    </a:ext>
                  </a:extLst>
                </a:gridCol>
              </a:tblGrid>
              <a:tr h="45740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 </a:t>
                      </a:r>
                      <a:endParaRPr lang="en-US" sz="2400" i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diagSign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9818552"/>
                  </a:ext>
                </a:extLst>
              </a:tr>
              <a:tr h="44884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(</a:t>
                      </a:r>
                      <a:r>
                        <a:rPr lang="en-US" sz="2000" i="0" dirty="0" err="1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leftSign</a:t>
                      </a:r>
                      <a:r>
                        <a:rPr lang="en-US" sz="2000" i="0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, </a:t>
                      </a:r>
                      <a:r>
                        <a:rPr lang="en-US" sz="2000" i="0" dirty="0" err="1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aboveSign</a:t>
                      </a:r>
                      <a:r>
                        <a:rPr lang="en-US" sz="2000" i="0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),</a:t>
                      </a:r>
                      <a:endParaRPr lang="en-US" sz="2400" i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-1</a:t>
                      </a:r>
                      <a:endParaRPr lang="en-US" sz="2400" i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0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1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7986523"/>
                  </a:ext>
                </a:extLst>
              </a:tr>
              <a:tr h="45740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(-1,-1), (-1,0), (0, -1)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2</a:t>
                      </a:r>
                      <a:endParaRPr lang="en-US" sz="2400" i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2</a:t>
                      </a:r>
                      <a:endParaRPr lang="en-US" sz="2400" i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4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778507"/>
                  </a:ext>
                </a:extLst>
              </a:tr>
              <a:tr h="45740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(-1, 1), (1, -1)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3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0</a:t>
                      </a:r>
                      <a:endParaRPr lang="en-US" sz="2400" i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4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482497"/>
                  </a:ext>
                </a:extLst>
              </a:tr>
              <a:tr h="46474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(0,0)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4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0</a:t>
                      </a:r>
                      <a:endParaRPr lang="en-US" sz="2400" i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3</a:t>
                      </a:r>
                      <a:endParaRPr lang="en-US" sz="2400" i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798099"/>
                  </a:ext>
                </a:extLst>
              </a:tr>
              <a:tr h="45740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(1,1), (1,0), (0, 1)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3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1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1</a:t>
                      </a:r>
                      <a:endParaRPr lang="en-US" sz="2400" i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3907652"/>
                  </a:ext>
                </a:extLst>
              </a:tr>
            </a:tbl>
          </a:graphicData>
        </a:graphic>
      </p:graphicFrame>
      <p:sp>
        <p:nvSpPr>
          <p:cNvPr id="13" name="Rectangle 12">
            <a:extLst>
              <a:ext uri="{FF2B5EF4-FFF2-40B4-BE49-F238E27FC236}">
                <a16:creationId xmlns:a16="http://schemas.microsoft.com/office/drawing/2014/main" id="{24324CBD-9937-4CAA-AAD1-CE0C066930AA}"/>
              </a:ext>
            </a:extLst>
          </p:cNvPr>
          <p:cNvSpPr/>
          <p:nvPr/>
        </p:nvSpPr>
        <p:spPr>
          <a:xfrm>
            <a:off x="6349600" y="5615848"/>
            <a:ext cx="58936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1200"/>
              </a:spcAft>
              <a:tabLst>
                <a:tab pos="2743200" algn="ctr"/>
                <a:tab pos="5486400" algn="r"/>
                <a:tab pos="540385" algn="l"/>
                <a:tab pos="720090" algn="l"/>
                <a:tab pos="900430" algn="l"/>
                <a:tab pos="2286000" algn="l"/>
                <a:tab pos="2343150" algn="l"/>
                <a:tab pos="2743200" algn="ctr"/>
                <a:tab pos="5486400" algn="r"/>
              </a:tabLst>
            </a:pPr>
            <a:r>
              <a:rPr lang="en-CA" dirty="0" err="1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  <a:cs typeface="Mangal" panose="02040503050203030202" pitchFamily="18" charset="0"/>
              </a:rPr>
              <a:t>ctxInc</a:t>
            </a:r>
            <a:r>
              <a:rPr lang="en-CA" dirty="0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  <a:cs typeface="Mangal" panose="02040503050203030202" pitchFamily="18" charset="0"/>
              </a:rPr>
              <a:t> = </a:t>
            </a:r>
            <a:r>
              <a:rPr lang="en-CA" dirty="0" err="1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  <a:cs typeface="Mangal" panose="02040503050203030202" pitchFamily="18" charset="0"/>
              </a:rPr>
              <a:t>ctxIncOffset</a:t>
            </a:r>
            <a:r>
              <a:rPr lang="en-CA" dirty="0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  <a:cs typeface="Mangal" panose="02040503050203030202" pitchFamily="18" charset="0"/>
              </a:rPr>
              <a:t> + ( </a:t>
            </a:r>
            <a:r>
              <a:rPr lang="en-CA" dirty="0" err="1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  <a:cs typeface="Mangal" panose="02040503050203030202" pitchFamily="18" charset="0"/>
              </a:rPr>
              <a:t>intra_bdpcm_flag</a:t>
            </a:r>
            <a:r>
              <a:rPr lang="en-CA" dirty="0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  <a:cs typeface="Mangal" panose="02040503050203030202" pitchFamily="18" charset="0"/>
              </a:rPr>
              <a:t>  = =  0  ?  0  :  5 )</a:t>
            </a:r>
            <a:r>
              <a:rPr lang="en-CA" dirty="0">
                <a:latin typeface="Times New Roman" panose="02020603050405020304" pitchFamily="18" charset="0"/>
                <a:ea typeface="DengXian" panose="02010600030101010101" pitchFamily="2" charset="-122"/>
                <a:cs typeface="Mangal" panose="02040503050203030202" pitchFamily="18" charset="0"/>
              </a:rPr>
              <a:t> </a:t>
            </a:r>
            <a:endParaRPr lang="en-US" sz="2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5EF69B8-8FF7-4BDA-9BA9-4F74FD722E07}"/>
              </a:ext>
            </a:extLst>
          </p:cNvPr>
          <p:cNvSpPr/>
          <p:nvPr/>
        </p:nvSpPr>
        <p:spPr>
          <a:xfrm>
            <a:off x="-430116" y="5615848"/>
            <a:ext cx="65261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0385" marR="0">
              <a:spcBef>
                <a:spcPts val="1200"/>
              </a:spcBef>
              <a:spcAft>
                <a:spcPts val="1200"/>
              </a:spcAft>
              <a:tabLst>
                <a:tab pos="2743200" algn="ctr"/>
                <a:tab pos="5486400" algn="r"/>
                <a:tab pos="540385" algn="l"/>
                <a:tab pos="720090" algn="l"/>
                <a:tab pos="900430" algn="l"/>
                <a:tab pos="2286000" algn="l"/>
                <a:tab pos="2343150" algn="l"/>
                <a:tab pos="2743200" algn="ctr"/>
                <a:tab pos="5486400" algn="r"/>
              </a:tabLst>
            </a:pPr>
            <a:r>
              <a:rPr lang="en-CA" dirty="0" err="1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  <a:cs typeface="Mangal" panose="02040503050203030202" pitchFamily="18" charset="0"/>
              </a:rPr>
              <a:t>ctxInc</a:t>
            </a:r>
            <a:r>
              <a:rPr lang="en-CA" dirty="0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  <a:cs typeface="Mangal" panose="02040503050203030202" pitchFamily="18" charset="0"/>
              </a:rPr>
              <a:t> = </a:t>
            </a:r>
            <a:r>
              <a:rPr lang="en-CA" dirty="0" err="1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  <a:cs typeface="Mangal" panose="02040503050203030202" pitchFamily="18" charset="0"/>
              </a:rPr>
              <a:t>ctxIncOffset</a:t>
            </a:r>
            <a:r>
              <a:rPr lang="en-CA" dirty="0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  <a:cs typeface="Mangal" panose="02040503050203030202" pitchFamily="18" charset="0"/>
              </a:rPr>
              <a:t> + ( </a:t>
            </a:r>
            <a:r>
              <a:rPr lang="en-CA" dirty="0" err="1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  <a:cs typeface="Mangal" panose="02040503050203030202" pitchFamily="18" charset="0"/>
              </a:rPr>
              <a:t>intra_bdpcm_flag</a:t>
            </a:r>
            <a:r>
              <a:rPr lang="en-CA" dirty="0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  <a:cs typeface="Mangal" panose="02040503050203030202" pitchFamily="18" charset="0"/>
              </a:rPr>
              <a:t>  = =  0  ?  0  :  3 ) </a:t>
            </a:r>
            <a:endParaRPr lang="en-US" sz="20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27389B3-71A7-4390-9AF4-80E8CE90F89B}"/>
              </a:ext>
            </a:extLst>
          </p:cNvPr>
          <p:cNvSpPr txBox="1"/>
          <p:nvPr/>
        </p:nvSpPr>
        <p:spPr>
          <a:xfrm>
            <a:off x="555978" y="1600200"/>
            <a:ext cx="16145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VTM-6.0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ED559A6-5478-4814-AE30-DD42D4471FCC}"/>
              </a:ext>
            </a:extLst>
          </p:cNvPr>
          <p:cNvSpPr/>
          <p:nvPr/>
        </p:nvSpPr>
        <p:spPr>
          <a:xfrm>
            <a:off x="7010402" y="1707921"/>
            <a:ext cx="22349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/>
              <a:t>JVET-P0437</a:t>
            </a:r>
            <a:r>
              <a:rPr lang="en-US" dirty="0"/>
              <a:t>: </a:t>
            </a:r>
          </a:p>
        </p:txBody>
      </p:sp>
    </p:spTree>
    <p:extLst>
      <p:ext uri="{BB962C8B-B14F-4D97-AF65-F5344CB8AC3E}">
        <p14:creationId xmlns:p14="http://schemas.microsoft.com/office/powerpoint/2010/main" val="6679229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93AE6-F903-4786-8813-8AC66C1AAB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JVET-P0437: Class F and TGM result summary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2AB84B6-B45A-44D9-B801-F8D55B6F1F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2158531"/>
              </p:ext>
            </p:extLst>
          </p:nvPr>
        </p:nvGraphicFramePr>
        <p:xfrm>
          <a:off x="1066800" y="1714500"/>
          <a:ext cx="10058402" cy="4591024"/>
        </p:xfrm>
        <a:graphic>
          <a:graphicData uri="http://schemas.openxmlformats.org/drawingml/2006/table">
            <a:tbl>
              <a:tblPr/>
              <a:tblGrid>
                <a:gridCol w="1861402">
                  <a:extLst>
                    <a:ext uri="{9D8B030D-6E8A-4147-A177-3AD203B41FA5}">
                      <a16:colId xmlns:a16="http://schemas.microsoft.com/office/drawing/2014/main" val="86695041"/>
                    </a:ext>
                  </a:extLst>
                </a:gridCol>
                <a:gridCol w="819700">
                  <a:extLst>
                    <a:ext uri="{9D8B030D-6E8A-4147-A177-3AD203B41FA5}">
                      <a16:colId xmlns:a16="http://schemas.microsoft.com/office/drawing/2014/main" val="3571176953"/>
                    </a:ext>
                  </a:extLst>
                </a:gridCol>
                <a:gridCol w="819700">
                  <a:extLst>
                    <a:ext uri="{9D8B030D-6E8A-4147-A177-3AD203B41FA5}">
                      <a16:colId xmlns:a16="http://schemas.microsoft.com/office/drawing/2014/main" val="2415472115"/>
                    </a:ext>
                  </a:extLst>
                </a:gridCol>
                <a:gridCol w="819700">
                  <a:extLst>
                    <a:ext uri="{9D8B030D-6E8A-4147-A177-3AD203B41FA5}">
                      <a16:colId xmlns:a16="http://schemas.microsoft.com/office/drawing/2014/main" val="2195019399"/>
                    </a:ext>
                  </a:extLst>
                </a:gridCol>
                <a:gridCol w="819700">
                  <a:extLst>
                    <a:ext uri="{9D8B030D-6E8A-4147-A177-3AD203B41FA5}">
                      <a16:colId xmlns:a16="http://schemas.microsoft.com/office/drawing/2014/main" val="82699370"/>
                    </a:ext>
                  </a:extLst>
                </a:gridCol>
                <a:gridCol w="819700">
                  <a:extLst>
                    <a:ext uri="{9D8B030D-6E8A-4147-A177-3AD203B41FA5}">
                      <a16:colId xmlns:a16="http://schemas.microsoft.com/office/drawing/2014/main" val="1369683464"/>
                    </a:ext>
                  </a:extLst>
                </a:gridCol>
                <a:gridCol w="819700">
                  <a:extLst>
                    <a:ext uri="{9D8B030D-6E8A-4147-A177-3AD203B41FA5}">
                      <a16:colId xmlns:a16="http://schemas.microsoft.com/office/drawing/2014/main" val="2340173175"/>
                    </a:ext>
                  </a:extLst>
                </a:gridCol>
                <a:gridCol w="819700">
                  <a:extLst>
                    <a:ext uri="{9D8B030D-6E8A-4147-A177-3AD203B41FA5}">
                      <a16:colId xmlns:a16="http://schemas.microsoft.com/office/drawing/2014/main" val="3758571303"/>
                    </a:ext>
                  </a:extLst>
                </a:gridCol>
                <a:gridCol w="819700">
                  <a:extLst>
                    <a:ext uri="{9D8B030D-6E8A-4147-A177-3AD203B41FA5}">
                      <a16:colId xmlns:a16="http://schemas.microsoft.com/office/drawing/2014/main" val="3453150066"/>
                    </a:ext>
                  </a:extLst>
                </a:gridCol>
                <a:gridCol w="819700">
                  <a:extLst>
                    <a:ext uri="{9D8B030D-6E8A-4147-A177-3AD203B41FA5}">
                      <a16:colId xmlns:a16="http://schemas.microsoft.com/office/drawing/2014/main" val="3379531197"/>
                    </a:ext>
                  </a:extLst>
                </a:gridCol>
                <a:gridCol w="819700">
                  <a:extLst>
                    <a:ext uri="{9D8B030D-6E8A-4147-A177-3AD203B41FA5}">
                      <a16:colId xmlns:a16="http://schemas.microsoft.com/office/drawing/2014/main" val="2320542495"/>
                    </a:ext>
                  </a:extLst>
                </a:gridCol>
              </a:tblGrid>
              <a:tr h="514171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6851726"/>
                  </a:ext>
                </a:extLst>
              </a:tr>
              <a:tr h="244289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969437"/>
                  </a:ext>
                </a:extLst>
              </a:tr>
              <a:tr h="23265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vtm60 at 1.75 bpc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0137774"/>
                  </a:ext>
                </a:extLst>
              </a:tr>
              <a:tr h="38388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Sandard QP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77077"/>
                  </a:ext>
                </a:extLst>
              </a:tr>
              <a:tr h="23265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Proposed at 1.75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bpc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142486"/>
                  </a:ext>
                </a:extLst>
              </a:tr>
              <a:tr h="38388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Sandard QP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3375173"/>
                  </a:ext>
                </a:extLst>
              </a:tr>
              <a:tr h="23265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Proposed at 2 bpc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8254909"/>
                  </a:ext>
                </a:extLst>
              </a:tr>
              <a:tr h="38388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Sandard QP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5080994"/>
                  </a:ext>
                </a:extLst>
              </a:tr>
              <a:tr h="23265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vtm60 at 1.75 bpc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337553"/>
                  </a:ext>
                </a:extLst>
              </a:tr>
              <a:tr h="38388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Low QP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3741666"/>
                  </a:ext>
                </a:extLst>
              </a:tr>
              <a:tr h="23265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Proposed at 1.75 bpc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5277832"/>
                  </a:ext>
                </a:extLst>
              </a:tr>
              <a:tr h="38388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Low QP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7766233"/>
                  </a:ext>
                </a:extLst>
              </a:tr>
              <a:tr h="23265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Proposed at 2 bpc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4506939"/>
                  </a:ext>
                </a:extLst>
              </a:tr>
              <a:tr h="38388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Low QP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55257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34864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6C24A-F73F-4B5A-8962-D2DAF8A3B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Sign (1.75 bin/</a:t>
            </a:r>
            <a:r>
              <a:rPr lang="en-US" dirty="0" err="1"/>
              <a:t>coeff</a:t>
            </a:r>
            <a:r>
              <a:rPr lang="en-US" dirty="0"/>
              <a:t>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F5FDA52-8413-4819-B700-3FBA56C800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0944295"/>
              </p:ext>
            </p:extLst>
          </p:nvPr>
        </p:nvGraphicFramePr>
        <p:xfrm>
          <a:off x="1524000" y="1709742"/>
          <a:ext cx="3277891" cy="4576758"/>
        </p:xfrm>
        <a:graphic>
          <a:graphicData uri="http://schemas.openxmlformats.org/drawingml/2006/table">
            <a:tbl>
              <a:tblPr/>
              <a:tblGrid>
                <a:gridCol w="771821">
                  <a:extLst>
                    <a:ext uri="{9D8B030D-6E8A-4147-A177-3AD203B41FA5}">
                      <a16:colId xmlns:a16="http://schemas.microsoft.com/office/drawing/2014/main" val="3950015713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435678830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1415774007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3801380583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782760102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3224264506"/>
                    </a:ext>
                  </a:extLst>
                </a:gridCol>
              </a:tblGrid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09198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798206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119493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411746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318792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127282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847817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30477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374653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357958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986718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960819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605364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825209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78728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60803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062121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925627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207619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780969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656729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380766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425553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461454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229707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000565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300285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630179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795919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141060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62335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858459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997619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849065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208123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270170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992128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8824425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0BAF6B0-0947-2E40-9560-8CDBF5E17C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7785565"/>
              </p:ext>
            </p:extLst>
          </p:nvPr>
        </p:nvGraphicFramePr>
        <p:xfrm>
          <a:off x="7390109" y="1709742"/>
          <a:ext cx="3277891" cy="4576758"/>
        </p:xfrm>
        <a:graphic>
          <a:graphicData uri="http://schemas.openxmlformats.org/drawingml/2006/table">
            <a:tbl>
              <a:tblPr/>
              <a:tblGrid>
                <a:gridCol w="771821">
                  <a:extLst>
                    <a:ext uri="{9D8B030D-6E8A-4147-A177-3AD203B41FA5}">
                      <a16:colId xmlns:a16="http://schemas.microsoft.com/office/drawing/2014/main" val="236788994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3062319767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2006611170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2279138942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3355901150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4078148309"/>
                    </a:ext>
                  </a:extLst>
                </a:gridCol>
              </a:tblGrid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915555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40943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532697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130402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61777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271630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578707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155439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473561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27025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503805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0.47%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839086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767928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15624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884798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498631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488361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73632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503996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287026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894791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824970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943349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883650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0.45%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630597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664129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045987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078479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620874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791130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853083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91608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543763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38116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623385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817271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935913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6353139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AF1C02FF-2529-DB48-95CB-05D3EC60A8CB}"/>
              </a:ext>
            </a:extLst>
          </p:cNvPr>
          <p:cNvSpPr txBox="1"/>
          <p:nvPr/>
        </p:nvSpPr>
        <p:spPr>
          <a:xfrm>
            <a:off x="2667000" y="1257300"/>
            <a:ext cx="1091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CTC QP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0D50A45-1A08-E743-97F9-0266A9E51D17}"/>
              </a:ext>
            </a:extLst>
          </p:cNvPr>
          <p:cNvSpPr txBox="1"/>
          <p:nvPr/>
        </p:nvSpPr>
        <p:spPr>
          <a:xfrm>
            <a:off x="8445192" y="1268451"/>
            <a:ext cx="11292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Low QP</a:t>
            </a:r>
          </a:p>
        </p:txBody>
      </p:sp>
    </p:spTree>
    <p:extLst>
      <p:ext uri="{BB962C8B-B14F-4D97-AF65-F5344CB8AC3E}">
        <p14:creationId xmlns:p14="http://schemas.microsoft.com/office/powerpoint/2010/main" val="12676335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6C24A-F73F-4B5A-8962-D2DAF8A3B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Sign (2 bin/</a:t>
            </a:r>
            <a:r>
              <a:rPr lang="en-US" dirty="0" err="1"/>
              <a:t>coeff</a:t>
            </a:r>
            <a:r>
              <a:rPr lang="en-US" dirty="0"/>
              <a:t>)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C9E5713-72C9-3941-A8AD-C872EC1920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5815902"/>
              </p:ext>
            </p:extLst>
          </p:nvPr>
        </p:nvGraphicFramePr>
        <p:xfrm>
          <a:off x="1524000" y="1714500"/>
          <a:ext cx="3277891" cy="4576758"/>
        </p:xfrm>
        <a:graphic>
          <a:graphicData uri="http://schemas.openxmlformats.org/drawingml/2006/table">
            <a:tbl>
              <a:tblPr/>
              <a:tblGrid>
                <a:gridCol w="771821">
                  <a:extLst>
                    <a:ext uri="{9D8B030D-6E8A-4147-A177-3AD203B41FA5}">
                      <a16:colId xmlns:a16="http://schemas.microsoft.com/office/drawing/2014/main" val="1433753975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1553085772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2557924592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549195789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4277216719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4105888367"/>
                    </a:ext>
                  </a:extLst>
                </a:gridCol>
              </a:tblGrid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454700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474581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337284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082742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809664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468042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96914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41505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619005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105883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629451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008871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404332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465019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960926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077310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427704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477224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349443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743570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047203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457022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105053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504728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15692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80113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778709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504300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095914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633039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944383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41174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174415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041772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552706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167210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007095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092853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DC6EFD1-1ABA-1B4E-B239-1C296C23BE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5470651"/>
              </p:ext>
            </p:extLst>
          </p:nvPr>
        </p:nvGraphicFramePr>
        <p:xfrm>
          <a:off x="7390109" y="1709742"/>
          <a:ext cx="3277891" cy="4576758"/>
        </p:xfrm>
        <a:graphic>
          <a:graphicData uri="http://schemas.openxmlformats.org/drawingml/2006/table">
            <a:tbl>
              <a:tblPr/>
              <a:tblGrid>
                <a:gridCol w="771821">
                  <a:extLst>
                    <a:ext uri="{9D8B030D-6E8A-4147-A177-3AD203B41FA5}">
                      <a16:colId xmlns:a16="http://schemas.microsoft.com/office/drawing/2014/main" val="1800905694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4023807855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564447977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818247556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491251693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1205717588"/>
                    </a:ext>
                  </a:extLst>
                </a:gridCol>
              </a:tblGrid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700015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085623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737740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282282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654724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263692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477694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191282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408470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441068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395293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414079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369148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611308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05169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248158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292425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910134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939374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34342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291927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599120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814522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961665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5896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697479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954457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245512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81799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176556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69895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31677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393198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972878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721585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193676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659286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3530363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DA253A32-BC94-914B-BA78-FB10A56A68CA}"/>
              </a:ext>
            </a:extLst>
          </p:cNvPr>
          <p:cNvSpPr txBox="1"/>
          <p:nvPr/>
        </p:nvSpPr>
        <p:spPr>
          <a:xfrm>
            <a:off x="2667000" y="1257300"/>
            <a:ext cx="1091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CTC QP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3CA0348-E8A8-C245-800E-BFCA3BFFC13B}"/>
              </a:ext>
            </a:extLst>
          </p:cNvPr>
          <p:cNvSpPr txBox="1"/>
          <p:nvPr/>
        </p:nvSpPr>
        <p:spPr>
          <a:xfrm>
            <a:off x="8445192" y="1268451"/>
            <a:ext cx="11292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Low QP</a:t>
            </a:r>
          </a:p>
        </p:txBody>
      </p:sp>
    </p:spTree>
    <p:extLst>
      <p:ext uri="{BB962C8B-B14F-4D97-AF65-F5344CB8AC3E}">
        <p14:creationId xmlns:p14="http://schemas.microsoft.com/office/powerpoint/2010/main" val="22621381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7E1C8-7D8C-418D-844C-B626CAD46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39735"/>
            <a:ext cx="10972320" cy="812531"/>
          </a:xfrm>
        </p:spPr>
        <p:txBody>
          <a:bodyPr/>
          <a:lstStyle/>
          <a:p>
            <a:r>
              <a:rPr lang="en-US" dirty="0"/>
              <a:t>JVET-P0447: TS Rice parameter range extension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50AFD4-356E-4151-BEC7-93C825815CF9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09600" y="1447800"/>
            <a:ext cx="11125200" cy="3200400"/>
          </a:xfrm>
        </p:spPr>
        <p:txBody>
          <a:bodyPr anchor="t">
            <a:noAutofit/>
          </a:bodyPr>
          <a:lstStyle/>
          <a:p>
            <a:pPr>
              <a:spcAft>
                <a:spcPts val="1600"/>
              </a:spcAft>
            </a:pPr>
            <a:r>
              <a:rPr lang="en-US" sz="3200" dirty="0"/>
              <a:t>Transform skip residual coding in VTM-6.0:</a:t>
            </a:r>
          </a:p>
          <a:p>
            <a:pPr marL="609585" lvl="1"/>
            <a:r>
              <a:rPr lang="en-US" sz="1867" dirty="0">
                <a:latin typeface="Consolas" panose="020B0609020204030204" pitchFamily="49" charset="0"/>
              </a:rPr>
              <a:t>const uint32_t </a:t>
            </a:r>
            <a:r>
              <a:rPr lang="en-US" sz="1867" dirty="0" err="1">
                <a:latin typeface="Consolas" panose="020B0609020204030204" pitchFamily="49" charset="0"/>
              </a:rPr>
              <a:t>auiGoRicePars</a:t>
            </a:r>
            <a:r>
              <a:rPr lang="en-US" sz="1867" dirty="0">
                <a:latin typeface="Consolas" panose="020B0609020204030204" pitchFamily="49" charset="0"/>
              </a:rPr>
              <a:t>[32] =</a:t>
            </a:r>
          </a:p>
          <a:p>
            <a:pPr marL="609585" lvl="1"/>
            <a:r>
              <a:rPr lang="en-US" sz="1867" dirty="0">
                <a:latin typeface="Consolas" panose="020B0609020204030204" pitchFamily="49" charset="0"/>
              </a:rPr>
              <a:t>    {</a:t>
            </a:r>
          </a:p>
          <a:p>
            <a:pPr marL="609585" lvl="1"/>
            <a:r>
              <a:rPr lang="en-US" sz="1867" dirty="0">
                <a:latin typeface="Consolas" panose="020B0609020204030204" pitchFamily="49" charset="0"/>
              </a:rPr>
              <a:t>      0, 0, 0, 0,</a:t>
            </a:r>
          </a:p>
          <a:p>
            <a:pPr marL="609585" lvl="1"/>
            <a:r>
              <a:rPr lang="en-US" sz="1867" dirty="0">
                <a:latin typeface="Consolas" panose="020B0609020204030204" pitchFamily="49" charset="0"/>
              </a:rPr>
              <a:t>      0, 0, 0, 0, 0, 0,</a:t>
            </a:r>
          </a:p>
          <a:p>
            <a:pPr marL="609585" lvl="1"/>
            <a:r>
              <a:rPr lang="en-US" sz="1867" dirty="0">
                <a:latin typeface="Consolas" panose="020B0609020204030204" pitchFamily="49" charset="0"/>
              </a:rPr>
              <a:t>      0, 0, 1, 1, 1, 1, 1, 1, 1, 1, 1, 1,</a:t>
            </a:r>
          </a:p>
          <a:p>
            <a:pPr marL="609585" lvl="1"/>
            <a:r>
              <a:rPr lang="en-US" sz="1867" dirty="0">
                <a:latin typeface="Consolas" panose="020B0609020204030204" pitchFamily="49" charset="0"/>
              </a:rPr>
              <a:t>      1, 1, 1, 2, 2, 2, 2, 2, 2, 2</a:t>
            </a:r>
          </a:p>
          <a:p>
            <a:pPr marL="609585" lvl="1"/>
            <a:r>
              <a:rPr lang="en-US" sz="1867" dirty="0">
                <a:latin typeface="Consolas" panose="020B0609020204030204" pitchFamily="49" charset="0"/>
              </a:rPr>
              <a:t>    };</a:t>
            </a:r>
          </a:p>
          <a:p>
            <a:pPr marL="609585" lvl="1"/>
            <a:r>
              <a:rPr lang="en-US" sz="1867" dirty="0">
                <a:latin typeface="Consolas" panose="020B0609020204030204" pitchFamily="49" charset="0"/>
              </a:rPr>
              <a:t>    return </a:t>
            </a:r>
            <a:r>
              <a:rPr lang="en-US" sz="1867" dirty="0" err="1">
                <a:latin typeface="Consolas" panose="020B0609020204030204" pitchFamily="49" charset="0"/>
              </a:rPr>
              <a:t>auiGoRicePars</a:t>
            </a:r>
            <a:r>
              <a:rPr lang="en-US" sz="1867" dirty="0">
                <a:latin typeface="Consolas" panose="020B0609020204030204" pitchFamily="49" charset="0"/>
              </a:rPr>
              <a:t>[ std::min(</a:t>
            </a:r>
            <a:r>
              <a:rPr lang="en-US" sz="1867" dirty="0">
                <a:highlight>
                  <a:srgbClr val="FFFF00"/>
                </a:highlight>
                <a:latin typeface="Consolas" panose="020B0609020204030204" pitchFamily="49" charset="0"/>
              </a:rPr>
              <a:t>sum</a:t>
            </a:r>
            <a:r>
              <a:rPr lang="en-US" sz="1867" dirty="0">
                <a:latin typeface="Consolas" panose="020B0609020204030204" pitchFamily="49" charset="0"/>
              </a:rPr>
              <a:t>, 31) ];           // clip</a:t>
            </a:r>
          </a:p>
          <a:p>
            <a:endParaRPr lang="en-US" sz="3733" dirty="0"/>
          </a:p>
          <a:p>
            <a:pPr marL="609585" lvl="1"/>
            <a:endParaRPr lang="en-US" sz="1600" dirty="0">
              <a:latin typeface="Consolas" panose="020B0609020204030204" pitchFamily="49" charset="0"/>
            </a:endParaRP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774221B8-C86C-E747-BC22-A07C44553244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09600" y="4686300"/>
            <a:ext cx="10972800" cy="1828800"/>
          </a:xfrm>
        </p:spPr>
        <p:txBody>
          <a:bodyPr anchor="t">
            <a:noAutofit/>
          </a:bodyPr>
          <a:lstStyle/>
          <a:p>
            <a:pPr>
              <a:spcAft>
                <a:spcPts val="1600"/>
              </a:spcAft>
            </a:pPr>
            <a:r>
              <a:rPr lang="en-US" sz="3200" dirty="0"/>
              <a:t>Propose to extend Rice parameter range from {0,1,2} to {0,1,2,3} by reusing table from </a:t>
            </a:r>
            <a:r>
              <a:rPr lang="en-US" sz="3200" dirty="0" err="1"/>
              <a:t>residual_coding</a:t>
            </a:r>
            <a:r>
              <a:rPr lang="en-US" sz="3200" dirty="0"/>
              <a:t> for </a:t>
            </a:r>
            <a:r>
              <a:rPr lang="en-US" sz="3200" dirty="0" err="1"/>
              <a:t>residual_ts_coding</a:t>
            </a:r>
            <a:r>
              <a:rPr lang="en-US" sz="3200" dirty="0"/>
              <a:t>:</a:t>
            </a:r>
          </a:p>
          <a:p>
            <a:pPr marL="609585" lvl="1"/>
            <a:r>
              <a:rPr lang="en-US" sz="1867" dirty="0">
                <a:latin typeface="Consolas" panose="020B0609020204030204" pitchFamily="49" charset="0"/>
              </a:rPr>
              <a:t>return </a:t>
            </a:r>
            <a:r>
              <a:rPr lang="en-US" sz="1867" dirty="0" err="1">
                <a:latin typeface="Consolas" panose="020B0609020204030204" pitchFamily="49" charset="0"/>
              </a:rPr>
              <a:t>g_auiGoRiceParsCoeff</a:t>
            </a:r>
            <a:r>
              <a:rPr lang="en-US" sz="1867" dirty="0">
                <a:latin typeface="Consolas" panose="020B0609020204030204" pitchFamily="49" charset="0"/>
              </a:rPr>
              <a:t>[ std::min( </a:t>
            </a:r>
            <a:r>
              <a:rPr lang="en-US" sz="1867" dirty="0">
                <a:highlight>
                  <a:srgbClr val="FFFF00"/>
                </a:highlight>
                <a:latin typeface="Consolas" panose="020B0609020204030204" pitchFamily="49" charset="0"/>
              </a:rPr>
              <a:t>(sum&gt;&gt;1)+1</a:t>
            </a:r>
            <a:r>
              <a:rPr lang="en-US" sz="1867" dirty="0">
                <a:latin typeface="Consolas" panose="020B0609020204030204" pitchFamily="49" charset="0"/>
              </a:rPr>
              <a:t>, 31)]; </a:t>
            </a:r>
          </a:p>
          <a:p>
            <a:pPr marL="609585" lvl="1"/>
            <a:endParaRPr lang="en-US" sz="16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51416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DF49CC-B48F-4DE1-BF9B-521D045AC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JVET-P0447: Class F and TGM result summary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722B96D-B237-43EF-98F7-99923934BD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4103464"/>
              </p:ext>
            </p:extLst>
          </p:nvPr>
        </p:nvGraphicFramePr>
        <p:xfrm>
          <a:off x="1057506" y="1714500"/>
          <a:ext cx="10067691" cy="4591024"/>
        </p:xfrm>
        <a:graphic>
          <a:graphicData uri="http://schemas.openxmlformats.org/drawingml/2006/table">
            <a:tbl>
              <a:tblPr/>
              <a:tblGrid>
                <a:gridCol w="1863121">
                  <a:extLst>
                    <a:ext uri="{9D8B030D-6E8A-4147-A177-3AD203B41FA5}">
                      <a16:colId xmlns:a16="http://schemas.microsoft.com/office/drawing/2014/main" val="1452119577"/>
                    </a:ext>
                  </a:extLst>
                </a:gridCol>
                <a:gridCol w="820457">
                  <a:extLst>
                    <a:ext uri="{9D8B030D-6E8A-4147-A177-3AD203B41FA5}">
                      <a16:colId xmlns:a16="http://schemas.microsoft.com/office/drawing/2014/main" val="1065173357"/>
                    </a:ext>
                  </a:extLst>
                </a:gridCol>
                <a:gridCol w="820457">
                  <a:extLst>
                    <a:ext uri="{9D8B030D-6E8A-4147-A177-3AD203B41FA5}">
                      <a16:colId xmlns:a16="http://schemas.microsoft.com/office/drawing/2014/main" val="4152020552"/>
                    </a:ext>
                  </a:extLst>
                </a:gridCol>
                <a:gridCol w="820457">
                  <a:extLst>
                    <a:ext uri="{9D8B030D-6E8A-4147-A177-3AD203B41FA5}">
                      <a16:colId xmlns:a16="http://schemas.microsoft.com/office/drawing/2014/main" val="2489749280"/>
                    </a:ext>
                  </a:extLst>
                </a:gridCol>
                <a:gridCol w="820457">
                  <a:extLst>
                    <a:ext uri="{9D8B030D-6E8A-4147-A177-3AD203B41FA5}">
                      <a16:colId xmlns:a16="http://schemas.microsoft.com/office/drawing/2014/main" val="1211063953"/>
                    </a:ext>
                  </a:extLst>
                </a:gridCol>
                <a:gridCol w="820457">
                  <a:extLst>
                    <a:ext uri="{9D8B030D-6E8A-4147-A177-3AD203B41FA5}">
                      <a16:colId xmlns:a16="http://schemas.microsoft.com/office/drawing/2014/main" val="1138760636"/>
                    </a:ext>
                  </a:extLst>
                </a:gridCol>
                <a:gridCol w="820457">
                  <a:extLst>
                    <a:ext uri="{9D8B030D-6E8A-4147-A177-3AD203B41FA5}">
                      <a16:colId xmlns:a16="http://schemas.microsoft.com/office/drawing/2014/main" val="1504384510"/>
                    </a:ext>
                  </a:extLst>
                </a:gridCol>
                <a:gridCol w="820457">
                  <a:extLst>
                    <a:ext uri="{9D8B030D-6E8A-4147-A177-3AD203B41FA5}">
                      <a16:colId xmlns:a16="http://schemas.microsoft.com/office/drawing/2014/main" val="1733537390"/>
                    </a:ext>
                  </a:extLst>
                </a:gridCol>
                <a:gridCol w="820457">
                  <a:extLst>
                    <a:ext uri="{9D8B030D-6E8A-4147-A177-3AD203B41FA5}">
                      <a16:colId xmlns:a16="http://schemas.microsoft.com/office/drawing/2014/main" val="557286622"/>
                    </a:ext>
                  </a:extLst>
                </a:gridCol>
                <a:gridCol w="820457">
                  <a:extLst>
                    <a:ext uri="{9D8B030D-6E8A-4147-A177-3AD203B41FA5}">
                      <a16:colId xmlns:a16="http://schemas.microsoft.com/office/drawing/2014/main" val="2753890256"/>
                    </a:ext>
                  </a:extLst>
                </a:gridCol>
                <a:gridCol w="820457">
                  <a:extLst>
                    <a:ext uri="{9D8B030D-6E8A-4147-A177-3AD203B41FA5}">
                      <a16:colId xmlns:a16="http://schemas.microsoft.com/office/drawing/2014/main" val="3926953540"/>
                    </a:ext>
                  </a:extLst>
                </a:gridCol>
              </a:tblGrid>
              <a:tr h="514171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7497807"/>
                  </a:ext>
                </a:extLst>
              </a:tr>
              <a:tr h="244289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2119133"/>
                  </a:ext>
                </a:extLst>
              </a:tr>
              <a:tr h="23265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vtm60 at 1.75 bpc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7913483"/>
                  </a:ext>
                </a:extLst>
              </a:tr>
              <a:tr h="38388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Sandard QP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8956755"/>
                  </a:ext>
                </a:extLst>
              </a:tr>
              <a:tr h="23265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Proposed at 1.75 bpc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2138724"/>
                  </a:ext>
                </a:extLst>
              </a:tr>
              <a:tr h="38388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Sandard QP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6164042"/>
                  </a:ext>
                </a:extLst>
              </a:tr>
              <a:tr h="23265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Proposed at 2 bpc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5686371"/>
                  </a:ext>
                </a:extLst>
              </a:tr>
              <a:tr h="38388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Sandard QP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1429559"/>
                  </a:ext>
                </a:extLst>
              </a:tr>
              <a:tr h="23265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vtm60 at 1.75 bpc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4894521"/>
                  </a:ext>
                </a:extLst>
              </a:tr>
              <a:tr h="38388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Low QP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9722951"/>
                  </a:ext>
                </a:extLst>
              </a:tr>
              <a:tr h="23265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Proposed at 1.75 bpc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759172"/>
                  </a:ext>
                </a:extLst>
              </a:tr>
              <a:tr h="38388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Low QP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9135643"/>
                  </a:ext>
                </a:extLst>
              </a:tr>
              <a:tr h="23265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Proposed at 2 bpc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1619602"/>
                  </a:ext>
                </a:extLst>
              </a:tr>
              <a:tr h="38388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Low QP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55034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19751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6C24A-F73F-4B5A-8962-D2DAF8A3B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Rice (1.75 bin/</a:t>
            </a:r>
            <a:r>
              <a:rPr lang="en-US" dirty="0" err="1"/>
              <a:t>coeff</a:t>
            </a:r>
            <a:r>
              <a:rPr lang="en-US" dirty="0"/>
              <a:t>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BF7768A-E14F-4C91-979E-CEFFD37EAF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8303581"/>
              </p:ext>
            </p:extLst>
          </p:nvPr>
        </p:nvGraphicFramePr>
        <p:xfrm>
          <a:off x="1524000" y="1709742"/>
          <a:ext cx="3277891" cy="4576758"/>
        </p:xfrm>
        <a:graphic>
          <a:graphicData uri="http://schemas.openxmlformats.org/drawingml/2006/table">
            <a:tbl>
              <a:tblPr/>
              <a:tblGrid>
                <a:gridCol w="771821">
                  <a:extLst>
                    <a:ext uri="{9D8B030D-6E8A-4147-A177-3AD203B41FA5}">
                      <a16:colId xmlns:a16="http://schemas.microsoft.com/office/drawing/2014/main" val="2719936509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1285520255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3308281149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3896095033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4214973446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2559192240"/>
                    </a:ext>
                  </a:extLst>
                </a:gridCol>
              </a:tblGrid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212177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591074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783456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880005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537139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64955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320092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798909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607952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150937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532699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070644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47732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582615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093226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892332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64452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743684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52126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159855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64740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530890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680542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718180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58287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482684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528060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848030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760363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924307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63861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224329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66131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628267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56624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544643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100295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2536768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F64B220-9E37-1F4A-AF7F-3C17B56ADB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2764831"/>
              </p:ext>
            </p:extLst>
          </p:nvPr>
        </p:nvGraphicFramePr>
        <p:xfrm>
          <a:off x="7390109" y="1709742"/>
          <a:ext cx="3277891" cy="4576758"/>
        </p:xfrm>
        <a:graphic>
          <a:graphicData uri="http://schemas.openxmlformats.org/drawingml/2006/table">
            <a:tbl>
              <a:tblPr/>
              <a:tblGrid>
                <a:gridCol w="771821">
                  <a:extLst>
                    <a:ext uri="{9D8B030D-6E8A-4147-A177-3AD203B41FA5}">
                      <a16:colId xmlns:a16="http://schemas.microsoft.com/office/drawing/2014/main" val="541216281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178130594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3396867817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3239861198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4228226429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127661496"/>
                    </a:ext>
                  </a:extLst>
                </a:gridCol>
              </a:tblGrid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093221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917821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47123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343937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233559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806531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158458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444221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937273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325333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492136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840473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060541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537814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922656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879686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970605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834409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684495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69569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366064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195171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658596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17752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562512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230221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207123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456979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793768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018267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055870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683372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959644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186168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898112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389807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119791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0920400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67A818B6-1898-E84C-93B6-D358542A0753}"/>
              </a:ext>
            </a:extLst>
          </p:cNvPr>
          <p:cNvSpPr txBox="1"/>
          <p:nvPr/>
        </p:nvSpPr>
        <p:spPr>
          <a:xfrm>
            <a:off x="2667000" y="1257300"/>
            <a:ext cx="1091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CTC QP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81D7F3E-0505-5743-A2B3-F6B2E041BE3A}"/>
              </a:ext>
            </a:extLst>
          </p:cNvPr>
          <p:cNvSpPr txBox="1"/>
          <p:nvPr/>
        </p:nvSpPr>
        <p:spPr>
          <a:xfrm>
            <a:off x="8445192" y="1268451"/>
            <a:ext cx="11292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Low QP</a:t>
            </a:r>
          </a:p>
        </p:txBody>
      </p:sp>
    </p:spTree>
    <p:extLst>
      <p:ext uri="{BB962C8B-B14F-4D97-AF65-F5344CB8AC3E}">
        <p14:creationId xmlns:p14="http://schemas.microsoft.com/office/powerpoint/2010/main" val="5087977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6C24A-F73F-4B5A-8962-D2DAF8A3B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Rice (2 bin/</a:t>
            </a:r>
            <a:r>
              <a:rPr lang="en-US" dirty="0" err="1"/>
              <a:t>coeff</a:t>
            </a:r>
            <a:r>
              <a:rPr lang="en-US" dirty="0"/>
              <a:t>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D21FD96-A661-DE4B-9453-5696BA6EA2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3458328"/>
              </p:ext>
            </p:extLst>
          </p:nvPr>
        </p:nvGraphicFramePr>
        <p:xfrm>
          <a:off x="1524000" y="1709742"/>
          <a:ext cx="3277891" cy="4576758"/>
        </p:xfrm>
        <a:graphic>
          <a:graphicData uri="http://schemas.openxmlformats.org/drawingml/2006/table">
            <a:tbl>
              <a:tblPr/>
              <a:tblGrid>
                <a:gridCol w="771821">
                  <a:extLst>
                    <a:ext uri="{9D8B030D-6E8A-4147-A177-3AD203B41FA5}">
                      <a16:colId xmlns:a16="http://schemas.microsoft.com/office/drawing/2014/main" val="2190717376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356808015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4279686184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789121101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939995001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1408192815"/>
                    </a:ext>
                  </a:extLst>
                </a:gridCol>
              </a:tblGrid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859291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686923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630034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008810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085820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42985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161085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094203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403630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164056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796460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771810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921761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80948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227013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361640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34116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895674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289093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51303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403466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618681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45733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075290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446755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952212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775126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353510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942473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631228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70583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68352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261597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98253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045833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710950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569592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665527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94F0627-8218-B949-A5C5-3C4CC61A87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3692303"/>
              </p:ext>
            </p:extLst>
          </p:nvPr>
        </p:nvGraphicFramePr>
        <p:xfrm>
          <a:off x="7390109" y="1709742"/>
          <a:ext cx="3277891" cy="4576758"/>
        </p:xfrm>
        <a:graphic>
          <a:graphicData uri="http://schemas.openxmlformats.org/drawingml/2006/table">
            <a:tbl>
              <a:tblPr/>
              <a:tblGrid>
                <a:gridCol w="771821">
                  <a:extLst>
                    <a:ext uri="{9D8B030D-6E8A-4147-A177-3AD203B41FA5}">
                      <a16:colId xmlns:a16="http://schemas.microsoft.com/office/drawing/2014/main" val="3297053391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1605783499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1164899524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1727837246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1572040992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1806039941"/>
                    </a:ext>
                  </a:extLst>
                </a:gridCol>
              </a:tblGrid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715566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812905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515312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976604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50072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820492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587415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682802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904354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957043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436037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805603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666023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687233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078923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172207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727107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828808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237050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98284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28074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220962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479733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817974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317568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825529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268031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291277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962141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943725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727252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865623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580903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226128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6319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646021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228042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7271700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B1903C4E-799A-0A40-B622-CBAEA7B7A7BA}"/>
              </a:ext>
            </a:extLst>
          </p:cNvPr>
          <p:cNvSpPr txBox="1"/>
          <p:nvPr/>
        </p:nvSpPr>
        <p:spPr>
          <a:xfrm>
            <a:off x="2667000" y="1257300"/>
            <a:ext cx="1091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CTC QP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5FD7012-457B-6443-AACD-C42B8A1A7490}"/>
              </a:ext>
            </a:extLst>
          </p:cNvPr>
          <p:cNvSpPr txBox="1"/>
          <p:nvPr/>
        </p:nvSpPr>
        <p:spPr>
          <a:xfrm>
            <a:off x="8445192" y="1268451"/>
            <a:ext cx="11292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Low QP</a:t>
            </a:r>
          </a:p>
        </p:txBody>
      </p:sp>
    </p:spTree>
    <p:extLst>
      <p:ext uri="{BB962C8B-B14F-4D97-AF65-F5344CB8AC3E}">
        <p14:creationId xmlns:p14="http://schemas.microsoft.com/office/powerpoint/2010/main" val="27678466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5F4FC-1581-413D-9A66-61FCADE30A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P0451: Class F and TGM 1.75 b/c result summary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BE72AFA-6F68-4F41-9DD5-A2BE61C693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7258484"/>
              </p:ext>
            </p:extLst>
          </p:nvPr>
        </p:nvGraphicFramePr>
        <p:xfrm>
          <a:off x="1066800" y="1371600"/>
          <a:ext cx="10058402" cy="5080396"/>
        </p:xfrm>
        <a:graphic>
          <a:graphicData uri="http://schemas.openxmlformats.org/drawingml/2006/table">
            <a:tbl>
              <a:tblPr/>
              <a:tblGrid>
                <a:gridCol w="1861402">
                  <a:extLst>
                    <a:ext uri="{9D8B030D-6E8A-4147-A177-3AD203B41FA5}">
                      <a16:colId xmlns:a16="http://schemas.microsoft.com/office/drawing/2014/main" val="853089671"/>
                    </a:ext>
                  </a:extLst>
                </a:gridCol>
                <a:gridCol w="819700">
                  <a:extLst>
                    <a:ext uri="{9D8B030D-6E8A-4147-A177-3AD203B41FA5}">
                      <a16:colId xmlns:a16="http://schemas.microsoft.com/office/drawing/2014/main" val="1307291353"/>
                    </a:ext>
                  </a:extLst>
                </a:gridCol>
                <a:gridCol w="819700">
                  <a:extLst>
                    <a:ext uri="{9D8B030D-6E8A-4147-A177-3AD203B41FA5}">
                      <a16:colId xmlns:a16="http://schemas.microsoft.com/office/drawing/2014/main" val="3249158647"/>
                    </a:ext>
                  </a:extLst>
                </a:gridCol>
                <a:gridCol w="819700">
                  <a:extLst>
                    <a:ext uri="{9D8B030D-6E8A-4147-A177-3AD203B41FA5}">
                      <a16:colId xmlns:a16="http://schemas.microsoft.com/office/drawing/2014/main" val="335683824"/>
                    </a:ext>
                  </a:extLst>
                </a:gridCol>
                <a:gridCol w="819700">
                  <a:extLst>
                    <a:ext uri="{9D8B030D-6E8A-4147-A177-3AD203B41FA5}">
                      <a16:colId xmlns:a16="http://schemas.microsoft.com/office/drawing/2014/main" val="3192824687"/>
                    </a:ext>
                  </a:extLst>
                </a:gridCol>
                <a:gridCol w="819700">
                  <a:extLst>
                    <a:ext uri="{9D8B030D-6E8A-4147-A177-3AD203B41FA5}">
                      <a16:colId xmlns:a16="http://schemas.microsoft.com/office/drawing/2014/main" val="1965348814"/>
                    </a:ext>
                  </a:extLst>
                </a:gridCol>
                <a:gridCol w="819700">
                  <a:extLst>
                    <a:ext uri="{9D8B030D-6E8A-4147-A177-3AD203B41FA5}">
                      <a16:colId xmlns:a16="http://schemas.microsoft.com/office/drawing/2014/main" val="392595151"/>
                    </a:ext>
                  </a:extLst>
                </a:gridCol>
                <a:gridCol w="819700">
                  <a:extLst>
                    <a:ext uri="{9D8B030D-6E8A-4147-A177-3AD203B41FA5}">
                      <a16:colId xmlns:a16="http://schemas.microsoft.com/office/drawing/2014/main" val="1479763796"/>
                    </a:ext>
                  </a:extLst>
                </a:gridCol>
                <a:gridCol w="819700">
                  <a:extLst>
                    <a:ext uri="{9D8B030D-6E8A-4147-A177-3AD203B41FA5}">
                      <a16:colId xmlns:a16="http://schemas.microsoft.com/office/drawing/2014/main" val="1351020287"/>
                    </a:ext>
                  </a:extLst>
                </a:gridCol>
                <a:gridCol w="819700">
                  <a:extLst>
                    <a:ext uri="{9D8B030D-6E8A-4147-A177-3AD203B41FA5}">
                      <a16:colId xmlns:a16="http://schemas.microsoft.com/office/drawing/2014/main" val="1568101471"/>
                    </a:ext>
                  </a:extLst>
                </a:gridCol>
                <a:gridCol w="819700">
                  <a:extLst>
                    <a:ext uri="{9D8B030D-6E8A-4147-A177-3AD203B41FA5}">
                      <a16:colId xmlns:a16="http://schemas.microsoft.com/office/drawing/2014/main" val="2170566291"/>
                    </a:ext>
                  </a:extLst>
                </a:gridCol>
              </a:tblGrid>
              <a:tr h="440713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356" marR="9356" marT="93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356" marR="9356" marT="935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356" marR="9356" marT="93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356" marR="9356" marT="935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356" marR="9356" marT="93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356" marR="9356" marT="935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356" marR="9356" marT="93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356" marR="9356" marT="935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0671127"/>
                  </a:ext>
                </a:extLst>
              </a:tr>
              <a:tr h="205748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356" marR="9356" marT="93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356" marR="9356" marT="935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9230093"/>
                  </a:ext>
                </a:extLst>
              </a:tr>
              <a:tr h="19595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vtm60 at 1.75 bpc</a:t>
                      </a:r>
                    </a:p>
                  </a:txBody>
                  <a:tcPr marL="9356" marR="9356" marT="93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4133432"/>
                  </a:ext>
                </a:extLst>
              </a:tr>
              <a:tr h="32331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Sandard QP</a:t>
                      </a:r>
                    </a:p>
                  </a:txBody>
                  <a:tcPr marL="9356" marR="9356" marT="93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0021506"/>
                  </a:ext>
                </a:extLst>
              </a:tr>
              <a:tr h="19595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sig+sign+rice (stdQP)</a:t>
                      </a:r>
                    </a:p>
                  </a:txBody>
                  <a:tcPr marL="9356" marR="9356" marT="93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1194309"/>
                  </a:ext>
                </a:extLst>
              </a:tr>
              <a:tr h="32331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P0435 + P0437 + P0447</a:t>
                      </a:r>
                    </a:p>
                  </a:txBody>
                  <a:tcPr marL="9356" marR="9356" marT="93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271748"/>
                  </a:ext>
                </a:extLst>
              </a:tr>
              <a:tr h="19595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sig+sign (stdQP)</a:t>
                      </a:r>
                    </a:p>
                  </a:txBody>
                  <a:tcPr marL="9356" marR="9356" marT="93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0609394"/>
                  </a:ext>
                </a:extLst>
              </a:tr>
              <a:tr h="32331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P0435 + P0437 </a:t>
                      </a:r>
                    </a:p>
                  </a:txBody>
                  <a:tcPr marL="9356" marR="9356" marT="93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794454"/>
                  </a:ext>
                </a:extLst>
              </a:tr>
              <a:tr h="19595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sig+rice (stdQP)</a:t>
                      </a:r>
                    </a:p>
                  </a:txBody>
                  <a:tcPr marL="9356" marR="9356" marT="93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5422768"/>
                  </a:ext>
                </a:extLst>
              </a:tr>
              <a:tr h="32331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P0435 + P0447</a:t>
                      </a:r>
                    </a:p>
                  </a:txBody>
                  <a:tcPr marL="9356" marR="9356" marT="93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586979"/>
                  </a:ext>
                </a:extLst>
              </a:tr>
              <a:tr h="19595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vtm60 at 1.75 bpc</a:t>
                      </a:r>
                    </a:p>
                  </a:txBody>
                  <a:tcPr marL="9356" marR="9356" marT="93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3624717"/>
                  </a:ext>
                </a:extLst>
              </a:tr>
              <a:tr h="32331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Low QP</a:t>
                      </a:r>
                    </a:p>
                  </a:txBody>
                  <a:tcPr marL="9356" marR="9356" marT="93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0.49%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4845539"/>
                  </a:ext>
                </a:extLst>
              </a:tr>
              <a:tr h="19595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sig+sign+rice (lowQP)</a:t>
                      </a:r>
                    </a:p>
                  </a:txBody>
                  <a:tcPr marL="9356" marR="9356" marT="93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9196216"/>
                  </a:ext>
                </a:extLst>
              </a:tr>
              <a:tr h="32331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P0435 + P0437 + P0447</a:t>
                      </a:r>
                    </a:p>
                  </a:txBody>
                  <a:tcPr marL="9356" marR="9356" marT="93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2253973"/>
                  </a:ext>
                </a:extLst>
              </a:tr>
              <a:tr h="19595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sig+sign (lowQP)</a:t>
                      </a:r>
                    </a:p>
                  </a:txBody>
                  <a:tcPr marL="9356" marR="9356" marT="93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3022372"/>
                  </a:ext>
                </a:extLst>
              </a:tr>
              <a:tr h="32331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P0435 + P0437 </a:t>
                      </a:r>
                    </a:p>
                  </a:txBody>
                  <a:tcPr marL="9356" marR="9356" marT="93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1088880"/>
                  </a:ext>
                </a:extLst>
              </a:tr>
              <a:tr h="19595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sig+rice (lowQP)</a:t>
                      </a:r>
                    </a:p>
                  </a:txBody>
                  <a:tcPr marL="9356" marR="9356" marT="93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6826500"/>
                  </a:ext>
                </a:extLst>
              </a:tr>
              <a:tr h="32331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P0435 + P0447</a:t>
                      </a:r>
                    </a:p>
                  </a:txBody>
                  <a:tcPr marL="9356" marR="9356" marT="93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356" marR="9356" marT="93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356" marR="9356" marT="93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002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83187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6C24A-F73F-4B5A-8962-D2DAF8A3B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with VTM-6.0 (2bin/</a:t>
            </a:r>
            <a:r>
              <a:rPr lang="en-US" dirty="0" err="1"/>
              <a:t>coeff</a:t>
            </a:r>
            <a:r>
              <a:rPr lang="en-US" dirty="0"/>
              <a:t> vs 1.75 bin/</a:t>
            </a:r>
            <a:r>
              <a:rPr lang="en-US" dirty="0" err="1"/>
              <a:t>coeff</a:t>
            </a:r>
            <a:r>
              <a:rPr lang="en-US" dirty="0"/>
              <a:t>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5C3D0D7-5F2B-4244-8E7C-3A04E0A02E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2659403"/>
              </p:ext>
            </p:extLst>
          </p:nvPr>
        </p:nvGraphicFramePr>
        <p:xfrm>
          <a:off x="1524000" y="1714500"/>
          <a:ext cx="3277891" cy="4576758"/>
        </p:xfrm>
        <a:graphic>
          <a:graphicData uri="http://schemas.openxmlformats.org/drawingml/2006/table">
            <a:tbl>
              <a:tblPr/>
              <a:tblGrid>
                <a:gridCol w="771821">
                  <a:extLst>
                    <a:ext uri="{9D8B030D-6E8A-4147-A177-3AD203B41FA5}">
                      <a16:colId xmlns:a16="http://schemas.microsoft.com/office/drawing/2014/main" val="2458316413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17043364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1554560418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2429427348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2962542641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2936571157"/>
                    </a:ext>
                  </a:extLst>
                </a:gridCol>
              </a:tblGrid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076097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819495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778357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476445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612458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13299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063614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87567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55504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72905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79566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361844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492114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688224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978222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894018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89487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30093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638741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099198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182225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988958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814815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631112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165474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300020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301953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440293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266643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955845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035034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486345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316421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51953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200757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911795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683161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6913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259A090-F719-4387-9AE0-8C71DF8D79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6240167"/>
              </p:ext>
            </p:extLst>
          </p:nvPr>
        </p:nvGraphicFramePr>
        <p:xfrm>
          <a:off x="7390109" y="1714500"/>
          <a:ext cx="3277891" cy="4576758"/>
        </p:xfrm>
        <a:graphic>
          <a:graphicData uri="http://schemas.openxmlformats.org/drawingml/2006/table">
            <a:tbl>
              <a:tblPr/>
              <a:tblGrid>
                <a:gridCol w="771821">
                  <a:extLst>
                    <a:ext uri="{9D8B030D-6E8A-4147-A177-3AD203B41FA5}">
                      <a16:colId xmlns:a16="http://schemas.microsoft.com/office/drawing/2014/main" val="638898745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927267766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3135851544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1102789644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2537481367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2241560087"/>
                    </a:ext>
                  </a:extLst>
                </a:gridCol>
              </a:tblGrid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161094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399998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776066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935363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921640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428393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02380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498685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896391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950904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622014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165091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9541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943582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148172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875161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841596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482055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823189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992774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4993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756341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177421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640136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0.49%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372493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17561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24230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891482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146983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609921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712602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192096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78320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773062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519787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478868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968599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671976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0E608456-EE91-4008-A84F-1876C8E1A50C}"/>
              </a:ext>
            </a:extLst>
          </p:cNvPr>
          <p:cNvSpPr txBox="1"/>
          <p:nvPr/>
        </p:nvSpPr>
        <p:spPr>
          <a:xfrm>
            <a:off x="2667000" y="1257300"/>
            <a:ext cx="1091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CTC QP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BE6BE7-0B62-4FBF-A4E1-3A7BEAC0E17E}"/>
              </a:ext>
            </a:extLst>
          </p:cNvPr>
          <p:cNvSpPr txBox="1"/>
          <p:nvPr/>
        </p:nvSpPr>
        <p:spPr>
          <a:xfrm>
            <a:off x="8445192" y="1268451"/>
            <a:ext cx="11292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Low QP</a:t>
            </a:r>
          </a:p>
        </p:txBody>
      </p:sp>
    </p:spTree>
    <p:extLst>
      <p:ext uri="{BB962C8B-B14F-4D97-AF65-F5344CB8AC3E}">
        <p14:creationId xmlns:p14="http://schemas.microsoft.com/office/powerpoint/2010/main" val="2447636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6C24A-F73F-4B5A-8962-D2DAF8A3B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Sig + Rice + Sign (1.75 bin/</a:t>
            </a:r>
            <a:r>
              <a:rPr lang="en-US" dirty="0" err="1"/>
              <a:t>coeff</a:t>
            </a:r>
            <a:r>
              <a:rPr lang="en-US" dirty="0"/>
              <a:t>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3E4E692-C346-4EAD-8D63-8A277FEDA7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316509"/>
              </p:ext>
            </p:extLst>
          </p:nvPr>
        </p:nvGraphicFramePr>
        <p:xfrm>
          <a:off x="1524000" y="1709742"/>
          <a:ext cx="3277891" cy="4576758"/>
        </p:xfrm>
        <a:graphic>
          <a:graphicData uri="http://schemas.openxmlformats.org/drawingml/2006/table">
            <a:tbl>
              <a:tblPr/>
              <a:tblGrid>
                <a:gridCol w="771821">
                  <a:extLst>
                    <a:ext uri="{9D8B030D-6E8A-4147-A177-3AD203B41FA5}">
                      <a16:colId xmlns:a16="http://schemas.microsoft.com/office/drawing/2014/main" val="1538129776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3843723531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2972475447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1935640912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2256152547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68299328"/>
                    </a:ext>
                  </a:extLst>
                </a:gridCol>
              </a:tblGrid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935387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442752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157251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903653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74477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850102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77695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083751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964803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355997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072335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14431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809090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401314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359825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12472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360956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956529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105268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597333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075928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536000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853557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388742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633722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417297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250424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648101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168384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680863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432988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381439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066929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952654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864547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02852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170760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858488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6D0EBF3-8CF2-EF4D-AC23-A25C52675E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7147937"/>
              </p:ext>
            </p:extLst>
          </p:nvPr>
        </p:nvGraphicFramePr>
        <p:xfrm>
          <a:off x="7390109" y="1709742"/>
          <a:ext cx="3277891" cy="4576758"/>
        </p:xfrm>
        <a:graphic>
          <a:graphicData uri="http://schemas.openxmlformats.org/drawingml/2006/table">
            <a:tbl>
              <a:tblPr/>
              <a:tblGrid>
                <a:gridCol w="771821">
                  <a:extLst>
                    <a:ext uri="{9D8B030D-6E8A-4147-A177-3AD203B41FA5}">
                      <a16:colId xmlns:a16="http://schemas.microsoft.com/office/drawing/2014/main" val="4247190300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166362422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712032181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4055297010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1114165842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3583962902"/>
                    </a:ext>
                  </a:extLst>
                </a:gridCol>
              </a:tblGrid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567272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115932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398557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638593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2852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791953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740433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484641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255514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840741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433939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675442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052310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57165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146124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868793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72930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400735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322821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583403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937353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809692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799670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795729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364021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276336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765551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515768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035104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347472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436198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482008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40831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755127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055354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086558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706258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3303016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3B173FD7-374D-464B-AC99-9EF8C2244B94}"/>
              </a:ext>
            </a:extLst>
          </p:cNvPr>
          <p:cNvSpPr txBox="1"/>
          <p:nvPr/>
        </p:nvSpPr>
        <p:spPr>
          <a:xfrm>
            <a:off x="2667000" y="1257300"/>
            <a:ext cx="1091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CTC QP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6CC46BC-1D0C-264E-8A8E-DBD028CCF263}"/>
              </a:ext>
            </a:extLst>
          </p:cNvPr>
          <p:cNvSpPr txBox="1"/>
          <p:nvPr/>
        </p:nvSpPr>
        <p:spPr>
          <a:xfrm>
            <a:off x="8445192" y="1268451"/>
            <a:ext cx="11292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Low QP</a:t>
            </a:r>
          </a:p>
        </p:txBody>
      </p:sp>
    </p:spTree>
    <p:extLst>
      <p:ext uri="{BB962C8B-B14F-4D97-AF65-F5344CB8AC3E}">
        <p14:creationId xmlns:p14="http://schemas.microsoft.com/office/powerpoint/2010/main" val="41437927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6C24A-F73F-4B5A-8962-D2DAF8A3B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Sig + Sign (1.75 bin/</a:t>
            </a:r>
            <a:r>
              <a:rPr lang="en-US" dirty="0" err="1"/>
              <a:t>coeff</a:t>
            </a:r>
            <a:r>
              <a:rPr lang="en-US" dirty="0"/>
              <a:t>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7A9EA18-1903-3B4C-9D6B-945C0E8AB1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8305936"/>
              </p:ext>
            </p:extLst>
          </p:nvPr>
        </p:nvGraphicFramePr>
        <p:xfrm>
          <a:off x="1524000" y="1709742"/>
          <a:ext cx="3277891" cy="4576758"/>
        </p:xfrm>
        <a:graphic>
          <a:graphicData uri="http://schemas.openxmlformats.org/drawingml/2006/table">
            <a:tbl>
              <a:tblPr/>
              <a:tblGrid>
                <a:gridCol w="771821">
                  <a:extLst>
                    <a:ext uri="{9D8B030D-6E8A-4147-A177-3AD203B41FA5}">
                      <a16:colId xmlns:a16="http://schemas.microsoft.com/office/drawing/2014/main" val="3107236900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3943882302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3112714712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1847017131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2487936768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2052906810"/>
                    </a:ext>
                  </a:extLst>
                </a:gridCol>
              </a:tblGrid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943196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005071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741243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24971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28239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852384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072452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2879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834281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616461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793147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184741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568922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811019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379025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235962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276369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043264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926096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940399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752295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018501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607574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673309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232883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667096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924621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901871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08734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853062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140996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699359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266512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492375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670920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267226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738546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5622749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E355D32-4198-164C-8602-7BF66D576D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5761288"/>
              </p:ext>
            </p:extLst>
          </p:nvPr>
        </p:nvGraphicFramePr>
        <p:xfrm>
          <a:off x="7390109" y="1709742"/>
          <a:ext cx="3277891" cy="4576758"/>
        </p:xfrm>
        <a:graphic>
          <a:graphicData uri="http://schemas.openxmlformats.org/drawingml/2006/table">
            <a:tbl>
              <a:tblPr/>
              <a:tblGrid>
                <a:gridCol w="771821">
                  <a:extLst>
                    <a:ext uri="{9D8B030D-6E8A-4147-A177-3AD203B41FA5}">
                      <a16:colId xmlns:a16="http://schemas.microsoft.com/office/drawing/2014/main" val="2005437508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969073590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2214271113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1680987079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3458945766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4096757741"/>
                    </a:ext>
                  </a:extLst>
                </a:gridCol>
              </a:tblGrid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36213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277021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746344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80257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626511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26418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50953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587277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580883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421485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946937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934437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321633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321311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516961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89125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634896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839051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40077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879527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264585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273017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518915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541698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964067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380574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564643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204487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041399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182742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24655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113057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206894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49165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31781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313100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899078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760694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DB15F42A-11D3-C241-84FD-6ACBFFC55F85}"/>
              </a:ext>
            </a:extLst>
          </p:cNvPr>
          <p:cNvSpPr txBox="1"/>
          <p:nvPr/>
        </p:nvSpPr>
        <p:spPr>
          <a:xfrm>
            <a:off x="2667000" y="1257300"/>
            <a:ext cx="1091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CTC QP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DCBE4FB-E5BB-2445-92EB-D29857459938}"/>
              </a:ext>
            </a:extLst>
          </p:cNvPr>
          <p:cNvSpPr txBox="1"/>
          <p:nvPr/>
        </p:nvSpPr>
        <p:spPr>
          <a:xfrm>
            <a:off x="8445192" y="1268451"/>
            <a:ext cx="11292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Low QP</a:t>
            </a:r>
          </a:p>
        </p:txBody>
      </p:sp>
    </p:spTree>
    <p:extLst>
      <p:ext uri="{BB962C8B-B14F-4D97-AF65-F5344CB8AC3E}">
        <p14:creationId xmlns:p14="http://schemas.microsoft.com/office/powerpoint/2010/main" val="13193064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6C24A-F73F-4B5A-8962-D2DAF8A3B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Sig + Rice (1.75 bin/</a:t>
            </a:r>
            <a:r>
              <a:rPr lang="en-US" dirty="0" err="1"/>
              <a:t>coeff</a:t>
            </a:r>
            <a:r>
              <a:rPr lang="en-US" dirty="0"/>
              <a:t>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A075310-E874-BF49-8A58-8C305F8EFC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556175"/>
              </p:ext>
            </p:extLst>
          </p:nvPr>
        </p:nvGraphicFramePr>
        <p:xfrm>
          <a:off x="1524000" y="1714500"/>
          <a:ext cx="3277891" cy="4576758"/>
        </p:xfrm>
        <a:graphic>
          <a:graphicData uri="http://schemas.openxmlformats.org/drawingml/2006/table">
            <a:tbl>
              <a:tblPr/>
              <a:tblGrid>
                <a:gridCol w="771821">
                  <a:extLst>
                    <a:ext uri="{9D8B030D-6E8A-4147-A177-3AD203B41FA5}">
                      <a16:colId xmlns:a16="http://schemas.microsoft.com/office/drawing/2014/main" val="154067251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2138374886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3089888828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2444474063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1156120745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3931926019"/>
                    </a:ext>
                  </a:extLst>
                </a:gridCol>
              </a:tblGrid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01064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668470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798214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897805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98462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071526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039413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264896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94278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42796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718017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631030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572443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721157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747785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27188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025397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358827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784687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56302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131158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416048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45938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174950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386239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502003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420817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222928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271044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135005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499092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440473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723315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820393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215448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765301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544384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8515172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0EF47FC-8F5F-FE46-AE53-7CC68DCB9C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2883121"/>
              </p:ext>
            </p:extLst>
          </p:nvPr>
        </p:nvGraphicFramePr>
        <p:xfrm>
          <a:off x="7390109" y="1709742"/>
          <a:ext cx="3277891" cy="4576758"/>
        </p:xfrm>
        <a:graphic>
          <a:graphicData uri="http://schemas.openxmlformats.org/drawingml/2006/table">
            <a:tbl>
              <a:tblPr/>
              <a:tblGrid>
                <a:gridCol w="771821">
                  <a:extLst>
                    <a:ext uri="{9D8B030D-6E8A-4147-A177-3AD203B41FA5}">
                      <a16:colId xmlns:a16="http://schemas.microsoft.com/office/drawing/2014/main" val="3456253563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3363491459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798370336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3864648374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4138497541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2276701825"/>
                    </a:ext>
                  </a:extLst>
                </a:gridCol>
              </a:tblGrid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684786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349820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208352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570685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405167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823371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619423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700323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315651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426373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149419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957025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52865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853683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150980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903517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238158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164081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587054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66953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630445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34430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45862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65502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194589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858070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150107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328901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448625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460718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869011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270992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812903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402870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65612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68226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47844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1084126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90481CC3-2454-0742-89C9-E2ACA43A8065}"/>
              </a:ext>
            </a:extLst>
          </p:cNvPr>
          <p:cNvSpPr txBox="1"/>
          <p:nvPr/>
        </p:nvSpPr>
        <p:spPr>
          <a:xfrm>
            <a:off x="2667000" y="1257300"/>
            <a:ext cx="1091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CTC QP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734BABC-3E1F-AC43-A619-64C530E9197E}"/>
              </a:ext>
            </a:extLst>
          </p:cNvPr>
          <p:cNvSpPr txBox="1"/>
          <p:nvPr/>
        </p:nvSpPr>
        <p:spPr>
          <a:xfrm>
            <a:off x="8445192" y="1268451"/>
            <a:ext cx="11292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Low QP</a:t>
            </a:r>
          </a:p>
        </p:txBody>
      </p:sp>
    </p:spTree>
    <p:extLst>
      <p:ext uri="{BB962C8B-B14F-4D97-AF65-F5344CB8AC3E}">
        <p14:creationId xmlns:p14="http://schemas.microsoft.com/office/powerpoint/2010/main" val="27398819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CustomShape 1"/>
          <p:cNvSpPr/>
          <p:nvPr/>
        </p:nvSpPr>
        <p:spPr>
          <a:xfrm>
            <a:off x="4368960" y="2957280"/>
            <a:ext cx="3657120" cy="94184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00" tIns="60000" rIns="120000" bIns="6000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5333" spc="-1">
                <a:solidFill>
                  <a:srgbClr val="000000"/>
                </a:solidFill>
                <a:latin typeface="Arial"/>
                <a:ea typeface="DejaVu Sans"/>
              </a:rPr>
              <a:t>Thank You</a:t>
            </a:r>
            <a:endParaRPr lang="en-US" sz="5333" spc="-1">
              <a:latin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6C24A-F73F-4B5A-8962-D2DAF8A3B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Sig + Sign + Rice (1.75 bin/</a:t>
            </a:r>
            <a:r>
              <a:rPr lang="en-US" dirty="0" err="1"/>
              <a:t>coeff</a:t>
            </a:r>
            <a:r>
              <a:rPr lang="en-US" dirty="0"/>
              <a:t>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3E4E692-C346-4EAD-8D63-8A277FEDA7C3}"/>
              </a:ext>
            </a:extLst>
          </p:cNvPr>
          <p:cNvGraphicFramePr>
            <a:graphicFrameLocks noGrp="1"/>
          </p:cNvGraphicFramePr>
          <p:nvPr/>
        </p:nvGraphicFramePr>
        <p:xfrm>
          <a:off x="1524000" y="1709742"/>
          <a:ext cx="3277891" cy="4576758"/>
        </p:xfrm>
        <a:graphic>
          <a:graphicData uri="http://schemas.openxmlformats.org/drawingml/2006/table">
            <a:tbl>
              <a:tblPr/>
              <a:tblGrid>
                <a:gridCol w="771821">
                  <a:extLst>
                    <a:ext uri="{9D8B030D-6E8A-4147-A177-3AD203B41FA5}">
                      <a16:colId xmlns:a16="http://schemas.microsoft.com/office/drawing/2014/main" val="1538129776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3843723531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2972475447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1935640912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2256152547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68299328"/>
                    </a:ext>
                  </a:extLst>
                </a:gridCol>
              </a:tblGrid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935387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442752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157251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903653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74477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850102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77695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083751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964803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355997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072335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14431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809090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401314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359825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12472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360956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956529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105268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597333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075928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536000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853557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388742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633722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417297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250424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648101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168384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680863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432988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381439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066929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952654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864547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02852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170760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858488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6D0EBF3-8CF2-EF4D-AC23-A25C52675EDB}"/>
              </a:ext>
            </a:extLst>
          </p:cNvPr>
          <p:cNvGraphicFramePr>
            <a:graphicFrameLocks noGrp="1"/>
          </p:cNvGraphicFramePr>
          <p:nvPr/>
        </p:nvGraphicFramePr>
        <p:xfrm>
          <a:off x="7390109" y="1709742"/>
          <a:ext cx="3277891" cy="4576758"/>
        </p:xfrm>
        <a:graphic>
          <a:graphicData uri="http://schemas.openxmlformats.org/drawingml/2006/table">
            <a:tbl>
              <a:tblPr/>
              <a:tblGrid>
                <a:gridCol w="771821">
                  <a:extLst>
                    <a:ext uri="{9D8B030D-6E8A-4147-A177-3AD203B41FA5}">
                      <a16:colId xmlns:a16="http://schemas.microsoft.com/office/drawing/2014/main" val="4247190300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166362422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712032181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4055297010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1114165842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3583962902"/>
                    </a:ext>
                  </a:extLst>
                </a:gridCol>
              </a:tblGrid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567272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115932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398557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638593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2852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791953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740433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484641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255514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840741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433939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675442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052310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57165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146124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868793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72930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400735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322821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583403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937353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809692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799670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795729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364021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276336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765551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515768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035104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347472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436198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482008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40831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755127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055354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086558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706258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3303016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3B173FD7-374D-464B-AC99-9EF8C2244B94}"/>
              </a:ext>
            </a:extLst>
          </p:cNvPr>
          <p:cNvSpPr txBox="1"/>
          <p:nvPr/>
        </p:nvSpPr>
        <p:spPr>
          <a:xfrm>
            <a:off x="2667000" y="1257300"/>
            <a:ext cx="1091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CTC QP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6CC46BC-1D0C-264E-8A8E-DBD028CCF263}"/>
              </a:ext>
            </a:extLst>
          </p:cNvPr>
          <p:cNvSpPr txBox="1"/>
          <p:nvPr/>
        </p:nvSpPr>
        <p:spPr>
          <a:xfrm>
            <a:off x="8445192" y="1268451"/>
            <a:ext cx="11292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Low QP</a:t>
            </a:r>
          </a:p>
        </p:txBody>
      </p:sp>
    </p:spTree>
    <p:extLst>
      <p:ext uri="{BB962C8B-B14F-4D97-AF65-F5344CB8AC3E}">
        <p14:creationId xmlns:p14="http://schemas.microsoft.com/office/powerpoint/2010/main" val="24993642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2638C8-D9F3-A84A-885D-2729C15C87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Tools for improving coding efficiency at 1.75 bins/coefficient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C94F6C4-93B2-1844-A824-EBD2C3E457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Added 1 context to TS sig flag (JVET-P0435)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Added 4 contexts to TS sign flag (JVET-P0437)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Rice parameter range extension for TS (JVET-P0447)</a:t>
            </a:r>
          </a:p>
          <a:p>
            <a:pPr lvl="1"/>
            <a:r>
              <a:rPr lang="en-US" dirty="0"/>
              <a:t>Removed one rice parameter lookup table and simplified text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Combination tests (JVET-P0451)</a:t>
            </a:r>
          </a:p>
        </p:txBody>
      </p:sp>
    </p:spTree>
    <p:extLst>
      <p:ext uri="{BB962C8B-B14F-4D97-AF65-F5344CB8AC3E}">
        <p14:creationId xmlns:p14="http://schemas.microsoft.com/office/powerpoint/2010/main" val="41185429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6D7103-79BF-40B6-9733-CAD9915E66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JVET-P0435: TS Significant Flag Coding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920028-A149-4BAC-B95F-D74C7B9FA25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VTM6 (3 contexts)</a:t>
            </a:r>
          </a:p>
          <a:p>
            <a:endParaRPr lang="en-US" dirty="0"/>
          </a:p>
        </p:txBody>
      </p:sp>
      <p:sp>
        <p:nvSpPr>
          <p:cNvPr id="20" name="Content Placeholder 19">
            <a:extLst>
              <a:ext uri="{FF2B5EF4-FFF2-40B4-BE49-F238E27FC236}">
                <a16:creationId xmlns:a16="http://schemas.microsoft.com/office/drawing/2014/main" id="{6A8A914B-F28B-48B6-B08E-854AD898054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JVET-P0435</a:t>
            </a:r>
          </a:p>
          <a:p>
            <a:pPr lvl="1"/>
            <a:r>
              <a:rPr lang="en-US" dirty="0"/>
              <a:t>Add “diagonal” for context selection</a:t>
            </a:r>
          </a:p>
          <a:p>
            <a:pPr lvl="2"/>
            <a:r>
              <a:rPr lang="en-US" dirty="0"/>
              <a:t>(4 contexts)</a:t>
            </a:r>
          </a:p>
          <a:p>
            <a:pPr lvl="2"/>
            <a:r>
              <a:rPr lang="en-US" dirty="0"/>
              <a:t>When above and left disagree, use “diagonal”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EE56A8D-13DB-4F9B-9830-4CFE067597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324" y="2290762"/>
            <a:ext cx="4429125" cy="19716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7D8D2BE-BAE2-4754-9715-580B5EC0A8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4337050"/>
            <a:ext cx="5715000" cy="962025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AAD33CE2-AF9C-4BF7-8286-B2ABFDFC8CAE}"/>
              </a:ext>
            </a:extLst>
          </p:cNvPr>
          <p:cNvGrpSpPr/>
          <p:nvPr/>
        </p:nvGrpSpPr>
        <p:grpSpPr>
          <a:xfrm>
            <a:off x="3465740" y="4945062"/>
            <a:ext cx="1828800" cy="1828800"/>
            <a:chOff x="2438400" y="4343400"/>
            <a:chExt cx="1828800" cy="18288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05BFAA5-5D8F-44BC-9A2A-1E233A34C878}"/>
                </a:ext>
              </a:extLst>
            </p:cNvPr>
            <p:cNvSpPr/>
            <p:nvPr/>
          </p:nvSpPr>
          <p:spPr>
            <a:xfrm>
              <a:off x="3352800" y="4343400"/>
              <a:ext cx="914400" cy="914400"/>
            </a:xfrm>
            <a:prstGeom prst="rect">
              <a:avLst/>
            </a:pr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above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8516B14-9A66-40D6-9BC5-C4E8EBC73477}"/>
                </a:ext>
              </a:extLst>
            </p:cNvPr>
            <p:cNvSpPr/>
            <p:nvPr/>
          </p:nvSpPr>
          <p:spPr>
            <a:xfrm>
              <a:off x="3352800" y="5247594"/>
              <a:ext cx="914400" cy="914400"/>
            </a:xfrm>
            <a:prstGeom prst="rect">
              <a:avLst/>
            </a:pr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current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537C057-84A7-4377-B7B4-CC04B2A79C74}"/>
                </a:ext>
              </a:extLst>
            </p:cNvPr>
            <p:cNvSpPr/>
            <p:nvPr/>
          </p:nvSpPr>
          <p:spPr>
            <a:xfrm>
              <a:off x="2438400" y="5257800"/>
              <a:ext cx="914400" cy="914400"/>
            </a:xfrm>
            <a:prstGeom prst="rect">
              <a:avLst/>
            </a:pr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left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42A1ECA-4BB1-4F4C-94AB-979FBF239FAB}"/>
              </a:ext>
            </a:extLst>
          </p:cNvPr>
          <p:cNvGrpSpPr/>
          <p:nvPr/>
        </p:nvGrpSpPr>
        <p:grpSpPr>
          <a:xfrm>
            <a:off x="7124700" y="4904694"/>
            <a:ext cx="1828800" cy="1839006"/>
            <a:chOff x="7924800" y="4333194"/>
            <a:chExt cx="1828800" cy="1839006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C39295E-DC23-401F-A3A3-BC4F1372BD3E}"/>
                </a:ext>
              </a:extLst>
            </p:cNvPr>
            <p:cNvSpPr/>
            <p:nvPr/>
          </p:nvSpPr>
          <p:spPr>
            <a:xfrm>
              <a:off x="8839200" y="4343400"/>
              <a:ext cx="914400" cy="914400"/>
            </a:xfrm>
            <a:prstGeom prst="rect">
              <a:avLst/>
            </a:pr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above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B170165-5EAD-45D7-AC5D-296DC070CDED}"/>
                </a:ext>
              </a:extLst>
            </p:cNvPr>
            <p:cNvSpPr/>
            <p:nvPr/>
          </p:nvSpPr>
          <p:spPr>
            <a:xfrm>
              <a:off x="8839200" y="5257800"/>
              <a:ext cx="914400" cy="914400"/>
            </a:xfrm>
            <a:prstGeom prst="rect">
              <a:avLst/>
            </a:pr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current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6C441E2-0CA4-4662-958B-4B313F70A8F9}"/>
                </a:ext>
              </a:extLst>
            </p:cNvPr>
            <p:cNvSpPr/>
            <p:nvPr/>
          </p:nvSpPr>
          <p:spPr>
            <a:xfrm>
              <a:off x="7924800" y="5257800"/>
              <a:ext cx="914400" cy="914400"/>
            </a:xfrm>
            <a:prstGeom prst="rect">
              <a:avLst/>
            </a:pr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left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6BB050B-BB70-448C-9D20-34F007E8BBE6}"/>
                </a:ext>
              </a:extLst>
            </p:cNvPr>
            <p:cNvSpPr/>
            <p:nvPr/>
          </p:nvSpPr>
          <p:spPr>
            <a:xfrm>
              <a:off x="7927521" y="4333194"/>
              <a:ext cx="914400" cy="914400"/>
            </a:xfrm>
            <a:prstGeom prst="rect">
              <a:avLst/>
            </a:pr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diagonal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47709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B8A83F-9F5B-4F71-82F0-7422B3FCC7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JVET-P0435: TS Significant Flag </a:t>
            </a:r>
            <a:r>
              <a:rPr lang="en-US" dirty="0" err="1"/>
              <a:t>ctxInc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83E3C7D-5F49-4141-AE0F-AC32C743DC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226740"/>
              </p:ext>
            </p:extLst>
          </p:nvPr>
        </p:nvGraphicFramePr>
        <p:xfrm>
          <a:off x="609600" y="2514600"/>
          <a:ext cx="4572000" cy="2743200"/>
        </p:xfrm>
        <a:graphic>
          <a:graphicData uri="http://schemas.openxmlformats.org/drawingml/2006/table">
            <a:tbl>
              <a:tblPr firstRow="1" firstCol="1" bandRow="1"/>
              <a:tblGrid>
                <a:gridCol w="1524000">
                  <a:extLst>
                    <a:ext uri="{9D8B030D-6E8A-4147-A177-3AD203B41FA5}">
                      <a16:colId xmlns:a16="http://schemas.microsoft.com/office/drawing/2014/main" val="2646045265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382218986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38533309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leftSigFlag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aboveSigFlag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offsetCtxInc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9219849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0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0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0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9603109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0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1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1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913952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1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0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1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752413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1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1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2</a:t>
                      </a:r>
                      <a:endParaRPr lang="en-US" sz="2400" i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3678665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ABEB5AA-33BA-4AC5-B8E2-51900C4863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745099"/>
              </p:ext>
            </p:extLst>
          </p:nvPr>
        </p:nvGraphicFramePr>
        <p:xfrm>
          <a:off x="6553200" y="2514600"/>
          <a:ext cx="5029200" cy="2743200"/>
        </p:xfrm>
        <a:graphic>
          <a:graphicData uri="http://schemas.openxmlformats.org/drawingml/2006/table">
            <a:tbl>
              <a:tblPr firstRow="1" firstCol="1" bandRow="1"/>
              <a:tblGrid>
                <a:gridCol w="1257300">
                  <a:extLst>
                    <a:ext uri="{9D8B030D-6E8A-4147-A177-3AD203B41FA5}">
                      <a16:colId xmlns:a16="http://schemas.microsoft.com/office/drawing/2014/main" val="3738985957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3996772577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503623683"/>
                    </a:ext>
                  </a:extLst>
                </a:gridCol>
                <a:gridCol w="1028700">
                  <a:extLst>
                    <a:ext uri="{9D8B030D-6E8A-4147-A177-3AD203B41FA5}">
                      <a16:colId xmlns:a16="http://schemas.microsoft.com/office/drawing/2014/main" val="186099281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 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 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diagSigFlag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761104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leftSigFlag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aboveSigFlag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0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1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151905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0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0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0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0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832539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0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1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1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3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247906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1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0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1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3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685985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1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1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2</a:t>
                      </a:r>
                      <a:endParaRPr lang="en-US" sz="2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i="0" dirty="0">
                          <a:effectLst/>
                          <a:latin typeface="Calibri" panose="020F0502020204030204" pitchFamily="34" charset="0"/>
                          <a:ea typeface="MS Mincho" panose="02020609040205080304" pitchFamily="49" charset="-128"/>
                          <a:cs typeface="Mangal" panose="02040503050203030202" pitchFamily="18" charset="0"/>
                        </a:rPr>
                        <a:t>2</a:t>
                      </a:r>
                      <a:endParaRPr lang="en-US" sz="2400" i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336194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71470E35-DA36-401B-8BDB-A31DAE7C1771}"/>
              </a:ext>
            </a:extLst>
          </p:cNvPr>
          <p:cNvSpPr txBox="1"/>
          <p:nvPr/>
        </p:nvSpPr>
        <p:spPr>
          <a:xfrm>
            <a:off x="555978" y="1600200"/>
            <a:ext cx="16145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VTM-6.0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9D07C2E-BA0E-4632-AB1A-78A2D553430F}"/>
              </a:ext>
            </a:extLst>
          </p:cNvPr>
          <p:cNvSpPr/>
          <p:nvPr/>
        </p:nvSpPr>
        <p:spPr>
          <a:xfrm>
            <a:off x="6438900" y="1707922"/>
            <a:ext cx="22349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/>
              <a:t>JVET-P0435</a:t>
            </a:r>
            <a:r>
              <a:rPr lang="en-US" dirty="0"/>
              <a:t>: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99973B7-AE40-47D4-96BE-162AE2F9118E}"/>
              </a:ext>
            </a:extLst>
          </p:cNvPr>
          <p:cNvSpPr/>
          <p:nvPr/>
        </p:nvSpPr>
        <p:spPr>
          <a:xfrm>
            <a:off x="605407" y="5791717"/>
            <a:ext cx="34460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ctxInc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= 60 +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offsetCtxInc</a:t>
            </a:r>
            <a:endParaRPr lang="en-US" sz="24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332F9BB-F54F-4196-930B-92297ECD0449}"/>
              </a:ext>
            </a:extLst>
          </p:cNvPr>
          <p:cNvSpPr/>
          <p:nvPr/>
        </p:nvSpPr>
        <p:spPr>
          <a:xfrm>
            <a:off x="6521605" y="5772090"/>
            <a:ext cx="34460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ctxInc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= 60 +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offsetCtxInc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192397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446777-3544-4D77-81F3-8E677939C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JVET-P0435: Class F and TGM result summary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70BED79-DD28-47A4-A902-13CBF014FD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3653386"/>
              </p:ext>
            </p:extLst>
          </p:nvPr>
        </p:nvGraphicFramePr>
        <p:xfrm>
          <a:off x="1066799" y="1714500"/>
          <a:ext cx="10058401" cy="4471182"/>
        </p:xfrm>
        <a:graphic>
          <a:graphicData uri="http://schemas.openxmlformats.org/drawingml/2006/table">
            <a:tbl>
              <a:tblPr/>
              <a:tblGrid>
                <a:gridCol w="1861401">
                  <a:extLst>
                    <a:ext uri="{9D8B030D-6E8A-4147-A177-3AD203B41FA5}">
                      <a16:colId xmlns:a16="http://schemas.microsoft.com/office/drawing/2014/main" val="3481186854"/>
                    </a:ext>
                  </a:extLst>
                </a:gridCol>
                <a:gridCol w="819700">
                  <a:extLst>
                    <a:ext uri="{9D8B030D-6E8A-4147-A177-3AD203B41FA5}">
                      <a16:colId xmlns:a16="http://schemas.microsoft.com/office/drawing/2014/main" val="1006063103"/>
                    </a:ext>
                  </a:extLst>
                </a:gridCol>
                <a:gridCol w="819700">
                  <a:extLst>
                    <a:ext uri="{9D8B030D-6E8A-4147-A177-3AD203B41FA5}">
                      <a16:colId xmlns:a16="http://schemas.microsoft.com/office/drawing/2014/main" val="2125020877"/>
                    </a:ext>
                  </a:extLst>
                </a:gridCol>
                <a:gridCol w="819700">
                  <a:extLst>
                    <a:ext uri="{9D8B030D-6E8A-4147-A177-3AD203B41FA5}">
                      <a16:colId xmlns:a16="http://schemas.microsoft.com/office/drawing/2014/main" val="2281717758"/>
                    </a:ext>
                  </a:extLst>
                </a:gridCol>
                <a:gridCol w="819700">
                  <a:extLst>
                    <a:ext uri="{9D8B030D-6E8A-4147-A177-3AD203B41FA5}">
                      <a16:colId xmlns:a16="http://schemas.microsoft.com/office/drawing/2014/main" val="633827275"/>
                    </a:ext>
                  </a:extLst>
                </a:gridCol>
                <a:gridCol w="819700">
                  <a:extLst>
                    <a:ext uri="{9D8B030D-6E8A-4147-A177-3AD203B41FA5}">
                      <a16:colId xmlns:a16="http://schemas.microsoft.com/office/drawing/2014/main" val="1159933449"/>
                    </a:ext>
                  </a:extLst>
                </a:gridCol>
                <a:gridCol w="819700">
                  <a:extLst>
                    <a:ext uri="{9D8B030D-6E8A-4147-A177-3AD203B41FA5}">
                      <a16:colId xmlns:a16="http://schemas.microsoft.com/office/drawing/2014/main" val="4282464502"/>
                    </a:ext>
                  </a:extLst>
                </a:gridCol>
                <a:gridCol w="819700">
                  <a:extLst>
                    <a:ext uri="{9D8B030D-6E8A-4147-A177-3AD203B41FA5}">
                      <a16:colId xmlns:a16="http://schemas.microsoft.com/office/drawing/2014/main" val="944511347"/>
                    </a:ext>
                  </a:extLst>
                </a:gridCol>
                <a:gridCol w="819700">
                  <a:extLst>
                    <a:ext uri="{9D8B030D-6E8A-4147-A177-3AD203B41FA5}">
                      <a16:colId xmlns:a16="http://schemas.microsoft.com/office/drawing/2014/main" val="2377144221"/>
                    </a:ext>
                  </a:extLst>
                </a:gridCol>
                <a:gridCol w="819700">
                  <a:extLst>
                    <a:ext uri="{9D8B030D-6E8A-4147-A177-3AD203B41FA5}">
                      <a16:colId xmlns:a16="http://schemas.microsoft.com/office/drawing/2014/main" val="1676871231"/>
                    </a:ext>
                  </a:extLst>
                </a:gridCol>
                <a:gridCol w="819700">
                  <a:extLst>
                    <a:ext uri="{9D8B030D-6E8A-4147-A177-3AD203B41FA5}">
                      <a16:colId xmlns:a16="http://schemas.microsoft.com/office/drawing/2014/main" val="917026360"/>
                    </a:ext>
                  </a:extLst>
                </a:gridCol>
              </a:tblGrid>
              <a:tr h="487803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3898562"/>
                  </a:ext>
                </a:extLst>
              </a:tr>
              <a:tr h="231762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0472527"/>
                  </a:ext>
                </a:extLst>
              </a:tr>
              <a:tr h="22072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vtm60 at 1.75 bpc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8077348"/>
                  </a:ext>
                </a:extLst>
              </a:tr>
              <a:tr h="36419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Sandard QP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6296064"/>
                  </a:ext>
                </a:extLst>
              </a:tr>
              <a:tr h="22072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Proposed at 1.75 bpc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1758435"/>
                  </a:ext>
                </a:extLst>
              </a:tr>
              <a:tr h="36419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Sandard QP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2233543"/>
                  </a:ext>
                </a:extLst>
              </a:tr>
              <a:tr h="22072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Proposed at 2 bpc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5548520"/>
                  </a:ext>
                </a:extLst>
              </a:tr>
              <a:tr h="36419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Sandard QP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1593994"/>
                  </a:ext>
                </a:extLst>
              </a:tr>
              <a:tr h="22072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vtm60 at 1.75 bpc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5968201"/>
                  </a:ext>
                </a:extLst>
              </a:tr>
              <a:tr h="36419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Low QP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127031"/>
                  </a:ext>
                </a:extLst>
              </a:tr>
              <a:tr h="22072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Proposed at 1.75 bpc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3636813"/>
                  </a:ext>
                </a:extLst>
              </a:tr>
              <a:tr h="36419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Low QP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0280992"/>
                  </a:ext>
                </a:extLst>
              </a:tr>
              <a:tr h="22072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Proposed at 2 bpc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1071407"/>
                  </a:ext>
                </a:extLst>
              </a:tr>
              <a:tr h="36419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Low QP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70806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25185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6C24A-F73F-4B5A-8962-D2DAF8A3B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Sig (1.75 bin/</a:t>
            </a:r>
            <a:r>
              <a:rPr lang="en-US" dirty="0" err="1"/>
              <a:t>coeff</a:t>
            </a:r>
            <a:r>
              <a:rPr lang="en-US" dirty="0"/>
              <a:t>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E983BA8-EDC1-4B8B-B64E-DA2FB5C387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2121493"/>
              </p:ext>
            </p:extLst>
          </p:nvPr>
        </p:nvGraphicFramePr>
        <p:xfrm>
          <a:off x="1524000" y="1709742"/>
          <a:ext cx="3277891" cy="4576758"/>
        </p:xfrm>
        <a:graphic>
          <a:graphicData uri="http://schemas.openxmlformats.org/drawingml/2006/table">
            <a:tbl>
              <a:tblPr/>
              <a:tblGrid>
                <a:gridCol w="771821">
                  <a:extLst>
                    <a:ext uri="{9D8B030D-6E8A-4147-A177-3AD203B41FA5}">
                      <a16:colId xmlns:a16="http://schemas.microsoft.com/office/drawing/2014/main" val="1915994822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17927499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2832517224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2699661351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21954105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3263048556"/>
                    </a:ext>
                  </a:extLst>
                </a:gridCol>
              </a:tblGrid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124498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648215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214308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38481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58321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698562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870921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430665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101493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508062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377303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637906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190900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578203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451819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383837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344887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78664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70936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210074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036058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027798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980206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21956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714671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490974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582226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628243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648454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773839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262632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721257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947257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82919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4084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452172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897921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3782045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C961060-71D5-4721-B08E-D53EBCC27E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8258471"/>
              </p:ext>
            </p:extLst>
          </p:nvPr>
        </p:nvGraphicFramePr>
        <p:xfrm>
          <a:off x="7390109" y="1709742"/>
          <a:ext cx="3277891" cy="4576758"/>
        </p:xfrm>
        <a:graphic>
          <a:graphicData uri="http://schemas.openxmlformats.org/drawingml/2006/table">
            <a:tbl>
              <a:tblPr/>
              <a:tblGrid>
                <a:gridCol w="771821">
                  <a:extLst>
                    <a:ext uri="{9D8B030D-6E8A-4147-A177-3AD203B41FA5}">
                      <a16:colId xmlns:a16="http://schemas.microsoft.com/office/drawing/2014/main" val="1435599910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1740646900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1793114454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1422464863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1264025116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1279835896"/>
                    </a:ext>
                  </a:extLst>
                </a:gridCol>
              </a:tblGrid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46742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669111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399055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764381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165761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843572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511663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511593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525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360945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62917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21036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806665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800678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047324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093324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849489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922190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35829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712956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791011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443474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52636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279334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451428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73279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08431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489966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704814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641201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96692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070580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663592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144679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291351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328282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521487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614852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7FF8552-66D2-4C5C-944B-09058D8D29DD}"/>
              </a:ext>
            </a:extLst>
          </p:cNvPr>
          <p:cNvSpPr txBox="1"/>
          <p:nvPr/>
        </p:nvSpPr>
        <p:spPr>
          <a:xfrm>
            <a:off x="2667000" y="1257300"/>
            <a:ext cx="1091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CTC QP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AE598AD-C651-495F-87E0-9E1C78B10826}"/>
              </a:ext>
            </a:extLst>
          </p:cNvPr>
          <p:cNvSpPr txBox="1"/>
          <p:nvPr/>
        </p:nvSpPr>
        <p:spPr>
          <a:xfrm>
            <a:off x="8445192" y="1268451"/>
            <a:ext cx="11292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Low QP</a:t>
            </a:r>
          </a:p>
        </p:txBody>
      </p:sp>
    </p:spTree>
    <p:extLst>
      <p:ext uri="{BB962C8B-B14F-4D97-AF65-F5344CB8AC3E}">
        <p14:creationId xmlns:p14="http://schemas.microsoft.com/office/powerpoint/2010/main" val="8476269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6C24A-F73F-4B5A-8962-D2DAF8A3B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Sig (2 bin/</a:t>
            </a:r>
            <a:r>
              <a:rPr lang="en-US" dirty="0" err="1"/>
              <a:t>coeff</a:t>
            </a:r>
            <a:r>
              <a:rPr lang="en-US" dirty="0"/>
              <a:t>)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30A9081-31C9-4FE8-B885-6B566E42DB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3312126"/>
              </p:ext>
            </p:extLst>
          </p:nvPr>
        </p:nvGraphicFramePr>
        <p:xfrm>
          <a:off x="1524000" y="1709742"/>
          <a:ext cx="3277891" cy="4576758"/>
        </p:xfrm>
        <a:graphic>
          <a:graphicData uri="http://schemas.openxmlformats.org/drawingml/2006/table">
            <a:tbl>
              <a:tblPr/>
              <a:tblGrid>
                <a:gridCol w="771821">
                  <a:extLst>
                    <a:ext uri="{9D8B030D-6E8A-4147-A177-3AD203B41FA5}">
                      <a16:colId xmlns:a16="http://schemas.microsoft.com/office/drawing/2014/main" val="447358727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1679553653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647628372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3974986413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954937489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623472949"/>
                    </a:ext>
                  </a:extLst>
                </a:gridCol>
              </a:tblGrid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065979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953630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016925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155486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951751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482941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760980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439493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353413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577858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353197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321887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453558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880659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041320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1154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300220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483236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03261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446643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680925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536958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207104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291957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858174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407126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836946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333140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145861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319740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714084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582979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357430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195850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560451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748937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315347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085088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5AD9168-B46A-4E61-A2A6-3F04C5F342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7397016"/>
              </p:ext>
            </p:extLst>
          </p:nvPr>
        </p:nvGraphicFramePr>
        <p:xfrm>
          <a:off x="7390109" y="1709742"/>
          <a:ext cx="3277891" cy="4576758"/>
        </p:xfrm>
        <a:graphic>
          <a:graphicData uri="http://schemas.openxmlformats.org/drawingml/2006/table">
            <a:tbl>
              <a:tblPr/>
              <a:tblGrid>
                <a:gridCol w="771821">
                  <a:extLst>
                    <a:ext uri="{9D8B030D-6E8A-4147-A177-3AD203B41FA5}">
                      <a16:colId xmlns:a16="http://schemas.microsoft.com/office/drawing/2014/main" val="612020091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595808537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4159949391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2779004450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3173406935"/>
                    </a:ext>
                  </a:extLst>
                </a:gridCol>
                <a:gridCol w="501214">
                  <a:extLst>
                    <a:ext uri="{9D8B030D-6E8A-4147-A177-3AD203B41FA5}">
                      <a16:colId xmlns:a16="http://schemas.microsoft.com/office/drawing/2014/main" val="90440529"/>
                    </a:ext>
                  </a:extLst>
                </a:gridCol>
              </a:tblGrid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4448672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22116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563113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779891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074597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628400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018688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250302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567670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953279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791213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251564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3610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188791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611251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760982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980329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50623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08455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3537897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679051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658616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522442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068785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754357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3110528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5254934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425406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308289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806024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108576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9286431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809627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5865966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0004880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4550725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33723"/>
                  </a:ext>
                </a:extLst>
              </a:tr>
              <a:tr h="120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7085" marR="7085" marT="7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085" marR="7085" marT="7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085" marR="7085" marT="7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1548722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4346BCB6-41DF-4F04-9ED6-FD0AA3B3657D}"/>
              </a:ext>
            </a:extLst>
          </p:cNvPr>
          <p:cNvSpPr txBox="1"/>
          <p:nvPr/>
        </p:nvSpPr>
        <p:spPr>
          <a:xfrm>
            <a:off x="2667000" y="1257300"/>
            <a:ext cx="1091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CTC QP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0910AC-8F47-4DF6-B1AE-A04C399964BC}"/>
              </a:ext>
            </a:extLst>
          </p:cNvPr>
          <p:cNvSpPr txBox="1"/>
          <p:nvPr/>
        </p:nvSpPr>
        <p:spPr>
          <a:xfrm>
            <a:off x="8445192" y="1268451"/>
            <a:ext cx="11292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Low QP</a:t>
            </a:r>
          </a:p>
        </p:txBody>
      </p:sp>
    </p:spTree>
    <p:extLst>
      <p:ext uri="{BB962C8B-B14F-4D97-AF65-F5344CB8AC3E}">
        <p14:creationId xmlns:p14="http://schemas.microsoft.com/office/powerpoint/2010/main" val="2082770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2429</TotalTime>
  <Words>9882</Words>
  <Application>Microsoft Macintosh PowerPoint</Application>
  <PresentationFormat>Widescreen</PresentationFormat>
  <Paragraphs>4788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Calibri</vt:lpstr>
      <vt:lpstr>Consolas</vt:lpstr>
      <vt:lpstr>Times New Roman</vt:lpstr>
      <vt:lpstr>Wingdings</vt:lpstr>
      <vt:lpstr>Office Theme</vt:lpstr>
      <vt:lpstr>Tools for encoding at 1.75 bins/coefficient for TS JVET-P0435, JVET-P0437 JVET-P0447, JVET-P0451 </vt:lpstr>
      <vt:lpstr>Results with VTM-6.0 (2bin/coeff vs 1.75 bin/coeff)</vt:lpstr>
      <vt:lpstr>Sig + Sign + Rice (1.75 bin/coeff)</vt:lpstr>
      <vt:lpstr>Tools for improving coding efficiency at 1.75 bins/coefficient</vt:lpstr>
      <vt:lpstr>JVET-P0435: TS Significant Flag Coding</vt:lpstr>
      <vt:lpstr>JVET-P0435: TS Significant Flag ctxInc</vt:lpstr>
      <vt:lpstr>JVET-P0435: Class F and TGM result summary</vt:lpstr>
      <vt:lpstr>Sig (1.75 bin/coeff)</vt:lpstr>
      <vt:lpstr>Sig (2 bin/coeff)</vt:lpstr>
      <vt:lpstr>JVET-P0437: TS Sign Flag Coding Context Modeling</vt:lpstr>
      <vt:lpstr>JVET-P0437: TS sign flag ctxInc</vt:lpstr>
      <vt:lpstr>JVET-P0437: Class F and TGM result summary</vt:lpstr>
      <vt:lpstr>Sign (1.75 bin/coeff)</vt:lpstr>
      <vt:lpstr>Sign (2 bin/coeff)</vt:lpstr>
      <vt:lpstr>JVET-P0447: TS Rice parameter range extension</vt:lpstr>
      <vt:lpstr>JVET-P0447: Class F and TGM result summary</vt:lpstr>
      <vt:lpstr>Rice (1.75 bin/coeff)</vt:lpstr>
      <vt:lpstr>Rice (2 bin/coeff)</vt:lpstr>
      <vt:lpstr>P0451: Class F and TGM 1.75 b/c result summary</vt:lpstr>
      <vt:lpstr>Sig + Rice + Sign (1.75 bin/coeff)</vt:lpstr>
      <vt:lpstr>Sig + Sign (1.75 bin/coeff)</vt:lpstr>
      <vt:lpstr>Sig + Rice (1.75 bin/coeff)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cauyeung(CheungAuyeung)</dc:creator>
  <cp:lastModifiedBy>Microsoft Office User</cp:lastModifiedBy>
  <cp:revision>105</cp:revision>
  <dcterms:created xsi:type="dcterms:W3CDTF">2019-07-31T23:26:52Z</dcterms:created>
  <dcterms:modified xsi:type="dcterms:W3CDTF">2019-10-04T14:37:08Z</dcterms:modified>
</cp:coreProperties>
</file>