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 id="2147483686" r:id="rId2"/>
  </p:sldMasterIdLst>
  <p:notesMasterIdLst>
    <p:notesMasterId r:id="rId12"/>
  </p:notesMasterIdLst>
  <p:handoutMasterIdLst>
    <p:handoutMasterId r:id="rId13"/>
  </p:handoutMasterIdLst>
  <p:sldIdLst>
    <p:sldId id="334" r:id="rId3"/>
    <p:sldId id="328" r:id="rId4"/>
    <p:sldId id="335" r:id="rId5"/>
    <p:sldId id="336" r:id="rId6"/>
    <p:sldId id="337" r:id="rId7"/>
    <p:sldId id="338" r:id="rId8"/>
    <p:sldId id="339" r:id="rId9"/>
    <p:sldId id="340" r:id="rId10"/>
    <p:sldId id="342"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8CF9"/>
    <a:srgbClr val="FF6E9B"/>
    <a:srgbClr val="E9EBF5"/>
    <a:srgbClr val="008EF9"/>
    <a:srgbClr val="E7E6E6"/>
    <a:srgbClr val="8EFD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88793" autoAdjust="0"/>
  </p:normalViewPr>
  <p:slideViewPr>
    <p:cSldViewPr snapToGrid="0" snapToObjects="1">
      <p:cViewPr varScale="1">
        <p:scale>
          <a:sx n="61" d="100"/>
          <a:sy n="61" d="100"/>
        </p:scale>
        <p:origin x="856"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56" d="100"/>
          <a:sy n="56" d="100"/>
        </p:scale>
        <p:origin x="2856"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ABF1AF8-18C9-6B41-80B9-5803F2C02F13}" type="datetimeFigureOut">
              <a:rPr kumimoji="1" lang="zh-CN" altLang="en-US" smtClean="0"/>
              <a:t>2019/10/4</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18F61A-3756-8F47-A939-7025159FDBFD}" type="slidenum">
              <a:rPr kumimoji="1" lang="zh-CN" altLang="en-US" smtClean="0"/>
              <a:t>‹#›</a:t>
            </a:fld>
            <a:endParaRPr kumimoji="1" lang="zh-CN" altLang="en-US"/>
          </a:p>
        </p:txBody>
      </p:sp>
    </p:spTree>
    <p:extLst>
      <p:ext uri="{BB962C8B-B14F-4D97-AF65-F5344CB8AC3E}">
        <p14:creationId xmlns:p14="http://schemas.microsoft.com/office/powerpoint/2010/main" val="3934678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81E99E-6CDE-0945-8EA2-2F351A602D0D}" type="datetimeFigureOut">
              <a:rPr kumimoji="1" lang="zh-CN" altLang="en-US" smtClean="0"/>
              <a:t>2019/10/4</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D6290F-95E1-084E-BE33-5030BA1A83E4}" type="slidenum">
              <a:rPr kumimoji="1" lang="zh-CN" altLang="en-US" smtClean="0"/>
              <a:t>‹#›</a:t>
            </a:fld>
            <a:endParaRPr kumimoji="1" lang="zh-CN" altLang="en-US"/>
          </a:p>
        </p:txBody>
      </p:sp>
    </p:spTree>
    <p:extLst>
      <p:ext uri="{BB962C8B-B14F-4D97-AF65-F5344CB8AC3E}">
        <p14:creationId xmlns:p14="http://schemas.microsoft.com/office/powerpoint/2010/main" val="18709188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2</a:t>
            </a:fld>
            <a:endParaRPr kumimoji="1" lang="zh-CN" altLang="en-US"/>
          </a:p>
        </p:txBody>
      </p:sp>
    </p:spTree>
    <p:extLst>
      <p:ext uri="{BB962C8B-B14F-4D97-AF65-F5344CB8AC3E}">
        <p14:creationId xmlns:p14="http://schemas.microsoft.com/office/powerpoint/2010/main" val="3948180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3</a:t>
            </a:fld>
            <a:endParaRPr kumimoji="1" lang="zh-CN" altLang="en-US"/>
          </a:p>
        </p:txBody>
      </p:sp>
    </p:spTree>
    <p:extLst>
      <p:ext uri="{BB962C8B-B14F-4D97-AF65-F5344CB8AC3E}">
        <p14:creationId xmlns:p14="http://schemas.microsoft.com/office/powerpoint/2010/main" val="3044607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4</a:t>
            </a:fld>
            <a:endParaRPr kumimoji="1" lang="zh-CN" altLang="en-US"/>
          </a:p>
        </p:txBody>
      </p:sp>
    </p:spTree>
    <p:extLst>
      <p:ext uri="{BB962C8B-B14F-4D97-AF65-F5344CB8AC3E}">
        <p14:creationId xmlns:p14="http://schemas.microsoft.com/office/powerpoint/2010/main" val="4171250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5</a:t>
            </a:fld>
            <a:endParaRPr kumimoji="1" lang="zh-CN" altLang="en-US"/>
          </a:p>
        </p:txBody>
      </p:sp>
    </p:spTree>
    <p:extLst>
      <p:ext uri="{BB962C8B-B14F-4D97-AF65-F5344CB8AC3E}">
        <p14:creationId xmlns:p14="http://schemas.microsoft.com/office/powerpoint/2010/main" val="1383908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6</a:t>
            </a:fld>
            <a:endParaRPr kumimoji="1" lang="zh-CN" altLang="en-US"/>
          </a:p>
        </p:txBody>
      </p:sp>
    </p:spTree>
    <p:extLst>
      <p:ext uri="{BB962C8B-B14F-4D97-AF65-F5344CB8AC3E}">
        <p14:creationId xmlns:p14="http://schemas.microsoft.com/office/powerpoint/2010/main" val="2330250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7</a:t>
            </a:fld>
            <a:endParaRPr kumimoji="1" lang="zh-CN" altLang="en-US"/>
          </a:p>
        </p:txBody>
      </p:sp>
    </p:spTree>
    <p:extLst>
      <p:ext uri="{BB962C8B-B14F-4D97-AF65-F5344CB8AC3E}">
        <p14:creationId xmlns:p14="http://schemas.microsoft.com/office/powerpoint/2010/main" val="3079938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8</a:t>
            </a:fld>
            <a:endParaRPr kumimoji="1" lang="zh-CN" altLang="en-US"/>
          </a:p>
        </p:txBody>
      </p:sp>
    </p:spTree>
    <p:extLst>
      <p:ext uri="{BB962C8B-B14F-4D97-AF65-F5344CB8AC3E}">
        <p14:creationId xmlns:p14="http://schemas.microsoft.com/office/powerpoint/2010/main" val="133872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9</a:t>
            </a:fld>
            <a:endParaRPr kumimoji="1" lang="zh-CN" altLang="en-US"/>
          </a:p>
        </p:txBody>
      </p:sp>
    </p:spTree>
    <p:extLst>
      <p:ext uri="{BB962C8B-B14F-4D97-AF65-F5344CB8AC3E}">
        <p14:creationId xmlns:p14="http://schemas.microsoft.com/office/powerpoint/2010/main" val="35536080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tif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0"/>
            <a:ext cx="12192000" cy="6858000"/>
          </a:xfrm>
          <a:prstGeom prst="rect">
            <a:avLst/>
          </a:prstGeom>
        </p:spPr>
      </p:pic>
      <p:sp>
        <p:nvSpPr>
          <p:cNvPr id="9" name="标题 1"/>
          <p:cNvSpPr>
            <a:spLocks noGrp="1"/>
          </p:cNvSpPr>
          <p:nvPr>
            <p:ph type="ctrTitle"/>
          </p:nvPr>
        </p:nvSpPr>
        <p:spPr>
          <a:xfrm>
            <a:off x="838201" y="1122363"/>
            <a:ext cx="9720715" cy="2387600"/>
          </a:xfrm>
        </p:spPr>
        <p:txBody>
          <a:bodyPr anchor="b">
            <a:normAutofit/>
          </a:bodyPr>
          <a:lstStyle>
            <a:lvl1pPr algn="l">
              <a:lnSpc>
                <a:spcPct val="110000"/>
              </a:lnSpc>
              <a:defRPr sz="5400" spc="300">
                <a:solidFill>
                  <a:schemeClr val="tx1"/>
                </a:solidFill>
                <a:latin typeface="Microsoft YaHei" charset="-122"/>
                <a:ea typeface="Microsoft YaHei" charset="-122"/>
                <a:cs typeface="Microsoft YaHei" charset="-122"/>
              </a:defRPr>
            </a:lvl1pPr>
          </a:lstStyle>
          <a:p>
            <a:r>
              <a:rPr kumimoji="1" lang="zh-CN" altLang="en-US" dirty="0"/>
              <a:t>单击此处编辑母版标题样式</a:t>
            </a:r>
          </a:p>
        </p:txBody>
      </p:sp>
      <p:sp>
        <p:nvSpPr>
          <p:cNvPr id="10" name="副标题 2"/>
          <p:cNvSpPr>
            <a:spLocks noGrp="1"/>
          </p:cNvSpPr>
          <p:nvPr>
            <p:ph type="subTitle" idx="1"/>
          </p:nvPr>
        </p:nvSpPr>
        <p:spPr>
          <a:xfrm>
            <a:off x="838200" y="3602038"/>
            <a:ext cx="9369056" cy="1655762"/>
          </a:xfrm>
        </p:spPr>
        <p:txBody>
          <a:bodyPr/>
          <a:lstStyle>
            <a:lvl1pPr marL="0" indent="0" algn="l">
              <a:buNone/>
              <a:defRPr sz="2400">
                <a:solidFill>
                  <a:schemeClr val="tx1"/>
                </a:solidFill>
                <a:latin typeface="Microsoft YaHei" charset="-122"/>
                <a:ea typeface="Microsoft YaHei" charset="-122"/>
                <a:cs typeface="Microsoft YaHei" charset="-122"/>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kumimoji="1" lang="zh-CN" altLang="en-US" dirty="0"/>
              <a:t>单击此处编辑母版副标题样式</a:t>
            </a:r>
          </a:p>
        </p:txBody>
      </p:sp>
      <p:pic>
        <p:nvPicPr>
          <p:cNvPr id="5" name="图片 4"/>
          <p:cNvPicPr>
            <a:picLocks noChangeAspect="1"/>
          </p:cNvPicPr>
          <p:nvPr userDrawn="1"/>
        </p:nvPicPr>
        <p:blipFill>
          <a:blip r:embed="rId3"/>
          <a:stretch>
            <a:fillRect/>
          </a:stretch>
        </p:blipFill>
        <p:spPr>
          <a:xfrm>
            <a:off x="4619387" y="6441610"/>
            <a:ext cx="2953228" cy="122766"/>
          </a:xfrm>
          <a:prstGeom prst="rect">
            <a:avLst/>
          </a:prstGeom>
        </p:spPr>
      </p:pic>
    </p:spTree>
    <p:extLst>
      <p:ext uri="{BB962C8B-B14F-4D97-AF65-F5344CB8AC3E}">
        <p14:creationId xmlns:p14="http://schemas.microsoft.com/office/powerpoint/2010/main" val="794311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horz"/>
          <a:lstStyle>
            <a:lvl1pPr marL="0" indent="0">
              <a:lnSpc>
                <a:spcPct val="150000"/>
              </a:lnSpc>
              <a:buFontTx/>
              <a:buNone/>
              <a:defRPr/>
            </a:lvl1pPr>
            <a:lvl2pPr marL="457189" indent="0">
              <a:lnSpc>
                <a:spcPct val="150000"/>
              </a:lnSpc>
              <a:buFontTx/>
              <a:buNone/>
              <a:defRPr/>
            </a:lvl2pPr>
            <a:lvl3pPr marL="914377" indent="0">
              <a:lnSpc>
                <a:spcPct val="150000"/>
              </a:lnSpc>
              <a:buFontTx/>
              <a:buNone/>
              <a:defRPr/>
            </a:lvl3pPr>
            <a:lvl4pPr marL="1371566" indent="0">
              <a:lnSpc>
                <a:spcPct val="150000"/>
              </a:lnSpc>
              <a:buFontTx/>
              <a:buNone/>
              <a:defRPr/>
            </a:lvl4pPr>
            <a:lvl5pPr marL="1828754" indent="0">
              <a:lnSpc>
                <a:spcPct val="150000"/>
              </a:lnSpc>
              <a:buFontTx/>
              <a:buNone/>
              <a:defRPr/>
            </a:lvl5pPr>
          </a:lstStyle>
          <a:p>
            <a:pPr lvl="0"/>
            <a:r>
              <a:rPr kumimoji="1" lang="zh-CN" altLang="en-US"/>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5"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711344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3"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5218174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a:stretch>
            <a:fillRect/>
          </a:stretch>
        </p:blipFill>
        <p:spPr>
          <a:xfrm>
            <a:off x="0" y="0"/>
            <a:ext cx="12192000" cy="6858000"/>
          </a:xfrm>
          <a:prstGeom prst="rect">
            <a:avLst/>
          </a:prstGeom>
        </p:spPr>
      </p:pic>
      <p:sp>
        <p:nvSpPr>
          <p:cNvPr id="5" name="标题 1"/>
          <p:cNvSpPr>
            <a:spLocks noGrp="1"/>
          </p:cNvSpPr>
          <p:nvPr>
            <p:ph type="title"/>
          </p:nvPr>
        </p:nvSpPr>
        <p:spPr>
          <a:xfrm>
            <a:off x="839788" y="2766222"/>
            <a:ext cx="4628949" cy="1325563"/>
          </a:xfrm>
        </p:spPr>
        <p:txBody>
          <a:bodyPr>
            <a:normAutofit/>
          </a:bodyPr>
          <a:lstStyle>
            <a:lvl1pPr>
              <a:defRPr sz="4000" spc="0"/>
            </a:lvl1pPr>
          </a:lstStyle>
          <a:p>
            <a:r>
              <a:rPr kumimoji="1" lang="zh-CN" altLang="en-US"/>
              <a:t>单击此处编辑母版标题样式</a:t>
            </a:r>
          </a:p>
        </p:txBody>
      </p:sp>
    </p:spTree>
    <p:extLst>
      <p:ext uri="{BB962C8B-B14F-4D97-AF65-F5344CB8AC3E}">
        <p14:creationId xmlns:p14="http://schemas.microsoft.com/office/powerpoint/2010/main" val="1628116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pic>
        <p:nvPicPr>
          <p:cNvPr id="7" name="图片 6"/>
          <p:cNvPicPr>
            <a:picLocks noChangeAspect="1"/>
          </p:cNvPicPr>
          <p:nvPr userDrawn="1"/>
        </p:nvPicPr>
        <p:blipFill>
          <a:blip r:embed="rId2"/>
          <a:stretch>
            <a:fillRect/>
          </a:stretch>
        </p:blipFill>
        <p:spPr>
          <a:xfrm>
            <a:off x="0" y="0"/>
            <a:ext cx="12192000" cy="6858000"/>
          </a:xfrm>
          <a:prstGeom prst="rect">
            <a:avLst/>
          </a:prstGeom>
        </p:spPr>
      </p:pic>
      <p:pic>
        <p:nvPicPr>
          <p:cNvPr id="8" name="图片 7"/>
          <p:cNvPicPr>
            <a:picLocks noChangeAspect="1"/>
          </p:cNvPicPr>
          <p:nvPr userDrawn="1"/>
        </p:nvPicPr>
        <p:blipFill>
          <a:blip r:embed="rId3"/>
          <a:stretch>
            <a:fillRect/>
          </a:stretch>
        </p:blipFill>
        <p:spPr>
          <a:xfrm>
            <a:off x="4619387" y="6441610"/>
            <a:ext cx="2953228" cy="122766"/>
          </a:xfrm>
          <a:prstGeom prst="rect">
            <a:avLst/>
          </a:prstGeom>
        </p:spPr>
      </p:pic>
    </p:spTree>
    <p:extLst>
      <p:ext uri="{BB962C8B-B14F-4D97-AF65-F5344CB8AC3E}">
        <p14:creationId xmlns:p14="http://schemas.microsoft.com/office/powerpoint/2010/main" val="2447879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3849691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smtClean="0"/>
              <a:t>10/4/2019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3950721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10/4/2019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647369320"/>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10/4/2019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405954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10/4/2019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8656118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10/4/2019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345063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a:xfrm>
            <a:off x="838200" y="1825628"/>
            <a:ext cx="10515600" cy="3998705"/>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296188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10/4/2019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20752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10/4/2019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3220229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480158191"/>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10/4/2019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7776375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4"/>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1" y="4589469"/>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kumimoji="1" lang="zh-CN" altLang="en-US"/>
              <a:t>单击此处编辑母版文本样式</a:t>
            </a:r>
          </a:p>
        </p:txBody>
      </p:sp>
      <p:sp>
        <p:nvSpPr>
          <p:cNvPr id="5"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969616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36534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3"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8" name="灯片编号占位符 5"/>
          <p:cNvSpPr>
            <a:spLocks noGrp="1"/>
          </p:cNvSpPr>
          <p:nvPr>
            <p:ph type="sldNum" sz="quarter" idx="10"/>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41182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4"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037244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485732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kumimoji="1" lang="zh-CN" altLang="en-US"/>
              <a:t>单击此处编辑母版文本样式</a:t>
            </a:r>
          </a:p>
        </p:txBody>
      </p:sp>
      <p:sp>
        <p:nvSpPr>
          <p:cNvPr id="6"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125037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
        <p:nvSpPr>
          <p:cNvPr id="7" name="标题 1"/>
          <p:cNvSpPr>
            <a:spLocks noGrp="1"/>
          </p:cNvSpPr>
          <p:nvPr>
            <p:ph type="title"/>
          </p:nvPr>
        </p:nvSpPr>
        <p:spPr>
          <a:xfrm>
            <a:off x="839793" y="1646859"/>
            <a:ext cx="6256751" cy="1600200"/>
          </a:xfrm>
        </p:spPr>
        <p:txBody>
          <a:bodyPr anchor="b">
            <a:normAutofit/>
          </a:bodyPr>
          <a:lstStyle>
            <a:lvl1pPr>
              <a:defRPr sz="3600">
                <a:solidFill>
                  <a:schemeClr val="tx1"/>
                </a:solidFill>
              </a:defRPr>
            </a:lvl1pPr>
          </a:lstStyle>
          <a:p>
            <a:r>
              <a:rPr kumimoji="1" lang="zh-CN" altLang="en-US"/>
              <a:t>单击此处编辑母版标题样式</a:t>
            </a:r>
          </a:p>
        </p:txBody>
      </p:sp>
      <p:sp>
        <p:nvSpPr>
          <p:cNvPr id="9" name="图片占位符 2"/>
          <p:cNvSpPr>
            <a:spLocks noGrp="1"/>
          </p:cNvSpPr>
          <p:nvPr>
            <p:ph type="pic" idx="1"/>
          </p:nvPr>
        </p:nvSpPr>
        <p:spPr>
          <a:xfrm>
            <a:off x="7732646" y="735497"/>
            <a:ext cx="3622745" cy="5125554"/>
          </a:xfrm>
        </p:spPr>
        <p:txBody>
          <a:bodyPr/>
          <a:lstStyle>
            <a:lvl1pPr marL="0" indent="0">
              <a:buNone/>
              <a:defRPr sz="3200">
                <a:solidFill>
                  <a:schemeClr val="tx1"/>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kumimoji="1" lang="zh-CN" altLang="en-US"/>
          </a:p>
        </p:txBody>
      </p:sp>
      <p:sp>
        <p:nvSpPr>
          <p:cNvPr id="10" name="文本占位符 3"/>
          <p:cNvSpPr>
            <a:spLocks noGrp="1"/>
          </p:cNvSpPr>
          <p:nvPr>
            <p:ph type="body" sz="half" idx="2"/>
          </p:nvPr>
        </p:nvSpPr>
        <p:spPr>
          <a:xfrm>
            <a:off x="839793" y="3424243"/>
            <a:ext cx="6256751" cy="1941167"/>
          </a:xfrm>
        </p:spPr>
        <p:txBody>
          <a:bodyPr>
            <a:normAutofit/>
          </a:bodyPr>
          <a:lstStyle>
            <a:lvl1pPr marL="0" indent="0">
              <a:buNone/>
              <a:defRPr sz="20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kumimoji="1" lang="zh-CN" altLang="en-US"/>
              <a:t>单击此处编辑母版文本样式</a:t>
            </a:r>
          </a:p>
        </p:txBody>
      </p:sp>
    </p:spTree>
    <p:extLst>
      <p:ext uri="{BB962C8B-B14F-4D97-AF65-F5344CB8AC3E}">
        <p14:creationId xmlns:p14="http://schemas.microsoft.com/office/powerpoint/2010/main" val="2057956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tiff"/><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14"/>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8"/>
            <a:ext cx="10515600" cy="3998705"/>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9"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45487256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377" rtl="0" eaLnBrk="1" latinLnBrk="0" hangingPunct="1">
        <a:lnSpc>
          <a:spcPct val="90000"/>
        </a:lnSpc>
        <a:spcBef>
          <a:spcPct val="0"/>
        </a:spcBef>
        <a:buNone/>
        <a:defRPr sz="4400" kern="1200">
          <a:solidFill>
            <a:schemeClr val="tx1"/>
          </a:solidFill>
          <a:latin typeface="Microsoft YaHei" charset="-122"/>
          <a:ea typeface="Microsoft YaHei" charset="-122"/>
          <a:cs typeface="Microsoft YaHei" charset="-122"/>
        </a:defRPr>
      </a:lvl1pPr>
    </p:titleStyle>
    <p:bodyStyle>
      <a:lvl1pPr marL="228594" indent="-228594" algn="l" defTabSz="914377" rtl="0" eaLnBrk="1" latinLnBrk="0" hangingPunct="1">
        <a:lnSpc>
          <a:spcPct val="200000"/>
        </a:lnSpc>
        <a:spcBef>
          <a:spcPts val="1000"/>
        </a:spcBef>
        <a:buFont typeface="Arial"/>
        <a:buChar char="•"/>
        <a:defRPr sz="2800" kern="1200">
          <a:solidFill>
            <a:schemeClr val="tx1"/>
          </a:solidFill>
          <a:latin typeface="Microsoft YaHei" charset="-122"/>
          <a:ea typeface="Microsoft YaHei" charset="-122"/>
          <a:cs typeface="Microsoft YaHei" charset="-122"/>
        </a:defRPr>
      </a:lvl1pPr>
      <a:lvl2pPr marL="685783" indent="-228594" algn="l" defTabSz="914377" rtl="0" eaLnBrk="1" latinLnBrk="0" hangingPunct="1">
        <a:lnSpc>
          <a:spcPct val="200000"/>
        </a:lnSpc>
        <a:spcBef>
          <a:spcPts val="500"/>
        </a:spcBef>
        <a:buFont typeface="Arial"/>
        <a:buChar char="•"/>
        <a:defRPr sz="2400" kern="1200">
          <a:solidFill>
            <a:schemeClr val="tx1"/>
          </a:solidFill>
          <a:latin typeface="Microsoft YaHei" charset="-122"/>
          <a:ea typeface="Microsoft YaHei" charset="-122"/>
          <a:cs typeface="Microsoft YaHei" charset="-122"/>
        </a:defRPr>
      </a:lvl2pPr>
      <a:lvl3pPr marL="1142971" indent="-228594" algn="l" defTabSz="914377" rtl="0" eaLnBrk="1" latinLnBrk="0" hangingPunct="1">
        <a:lnSpc>
          <a:spcPct val="200000"/>
        </a:lnSpc>
        <a:spcBef>
          <a:spcPts val="500"/>
        </a:spcBef>
        <a:buFont typeface="Arial"/>
        <a:buChar char="•"/>
        <a:defRPr sz="2000" kern="1200">
          <a:solidFill>
            <a:schemeClr val="tx1"/>
          </a:solidFill>
          <a:latin typeface="Microsoft YaHei" charset="-122"/>
          <a:ea typeface="Microsoft YaHei" charset="-122"/>
          <a:cs typeface="Microsoft YaHei" charset="-122"/>
        </a:defRPr>
      </a:lvl3pPr>
      <a:lvl4pPr marL="1600160" indent="-228594" algn="l" defTabSz="914377" rtl="0" eaLnBrk="1" latinLnBrk="0" hangingPunct="1">
        <a:lnSpc>
          <a:spcPct val="200000"/>
        </a:lnSpc>
        <a:spcBef>
          <a:spcPts val="500"/>
        </a:spcBef>
        <a:buFont typeface="Arial"/>
        <a:buChar char="•"/>
        <a:defRPr sz="1800" kern="1200">
          <a:solidFill>
            <a:schemeClr val="tx1"/>
          </a:solidFill>
          <a:latin typeface="Microsoft YaHei" charset="-122"/>
          <a:ea typeface="Microsoft YaHei" charset="-122"/>
          <a:cs typeface="Microsoft YaHei" charset="-122"/>
        </a:defRPr>
      </a:lvl4pPr>
      <a:lvl5pPr marL="2057349" indent="-228594" algn="l" defTabSz="914377" rtl="0" eaLnBrk="1" latinLnBrk="0" hangingPunct="1">
        <a:lnSpc>
          <a:spcPct val="200000"/>
        </a:lnSpc>
        <a:spcBef>
          <a:spcPts val="500"/>
        </a:spcBef>
        <a:buFont typeface="Arial"/>
        <a:buChar char="•"/>
        <a:defRPr sz="1800" kern="1200">
          <a:solidFill>
            <a:schemeClr val="tx1"/>
          </a:solidFill>
          <a:latin typeface="Microsoft YaHei" charset="-122"/>
          <a:ea typeface="Microsoft YaHei" charset="-122"/>
          <a:cs typeface="Microsoft YaHei" charset="-122"/>
        </a:defRPr>
      </a:lvl5pPr>
      <a:lvl6pPr marL="2514537"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10/4/2019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1A3934-BF91-4F4B-BAD6-C2B4A25EEAA6}" type="slidenum">
              <a:rPr lang="zh-CN" altLang="en-US" smtClean="0"/>
              <a:pPr/>
              <a:t>‹#›</a:t>
            </a:fld>
            <a:endParaRPr lang="zh-CN" altLang="en-US"/>
          </a:p>
        </p:txBody>
      </p:sp>
      <p:pic>
        <p:nvPicPr>
          <p:cNvPr id="7" name="图片 6"/>
          <p:cNvPicPr>
            <a:picLocks noChangeAspect="1"/>
          </p:cNvPicPr>
          <p:nvPr userDrawn="1"/>
        </p:nvPicPr>
        <p:blipFill>
          <a:blip r:embed="rId13"/>
          <a:stretch>
            <a:fillRect/>
          </a:stretch>
        </p:blipFill>
        <p:spPr>
          <a:xfrm>
            <a:off x="0" y="0"/>
            <a:ext cx="12192000" cy="6858000"/>
          </a:xfrm>
          <a:prstGeom prst="rect">
            <a:avLst/>
          </a:prstGeom>
        </p:spPr>
      </p:pic>
    </p:spTree>
    <p:extLst>
      <p:ext uri="{BB962C8B-B14F-4D97-AF65-F5344CB8AC3E}">
        <p14:creationId xmlns:p14="http://schemas.microsoft.com/office/powerpoint/2010/main" val="89375920"/>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idx="1"/>
          </p:nvPr>
        </p:nvSpPr>
        <p:spPr>
          <a:xfrm>
            <a:off x="735368" y="1781242"/>
            <a:ext cx="10515600" cy="3998705"/>
          </a:xfrm>
        </p:spPr>
        <p:txBody>
          <a:bodyPr>
            <a:normAutofit/>
          </a:bodyPr>
          <a:lstStyle/>
          <a:p>
            <a:pPr marL="0" indent="0" algn="ctr">
              <a:lnSpc>
                <a:spcPct val="150000"/>
              </a:lnSpc>
              <a:buNone/>
            </a:pPr>
            <a:endParaRPr lang="en-US" altLang="zh-CN" sz="1800" dirty="0">
              <a:latin typeface="Times New Roman" panose="02020603050405020304" pitchFamily="18" charset="0"/>
              <a:cs typeface="Times New Roman" panose="02020603050405020304" pitchFamily="18" charset="0"/>
            </a:endParaRPr>
          </a:p>
          <a:p>
            <a:pPr marL="0" indent="0" algn="ctr">
              <a:lnSpc>
                <a:spcPct val="150000"/>
              </a:lnSpc>
              <a:buNone/>
            </a:pPr>
            <a:r>
              <a:rPr lang="en-US" altLang="zh-CN" sz="3200" dirty="0"/>
              <a:t>JVET-P0409 CE1-related: Enable PROF for RPR</a:t>
            </a:r>
            <a:endParaRPr lang="en-US" altLang="zh-CN" sz="3200" dirty="0">
              <a:latin typeface="Times New Roman" panose="02020603050405020304" pitchFamily="18" charset="0"/>
              <a:cs typeface="Times New Roman" panose="02020603050405020304" pitchFamily="18" charset="0"/>
            </a:endParaRPr>
          </a:p>
          <a:p>
            <a:pPr marL="0" indent="0" algn="ctr">
              <a:lnSpc>
                <a:spcPct val="150000"/>
              </a:lnSpc>
              <a:buNone/>
            </a:pPr>
            <a:endParaRPr lang="en-US" altLang="zh-CN" sz="1800" dirty="0">
              <a:latin typeface="Times New Roman" panose="02020603050405020304" pitchFamily="18" charset="0"/>
              <a:cs typeface="Times New Roman" panose="02020603050405020304" pitchFamily="18" charset="0"/>
            </a:endParaRPr>
          </a:p>
          <a:p>
            <a:pPr marL="0" indent="0" algn="ctr">
              <a:lnSpc>
                <a:spcPct val="150000"/>
              </a:lnSpc>
              <a:buNone/>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J. Chen, R.-L. Liao, J. Luo, Y. Ye (Alibaba)</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1</a:t>
            </a:fld>
            <a:endParaRPr lang="zh-CN" altLang="en-US"/>
          </a:p>
        </p:txBody>
      </p:sp>
      <p:sp>
        <p:nvSpPr>
          <p:cNvPr id="5" name="日期占位符 3"/>
          <p:cNvSpPr txBox="1">
            <a:spLocks/>
          </p:cNvSpPr>
          <p:nvPr/>
        </p:nvSpPr>
        <p:spPr>
          <a:xfrm>
            <a:off x="9534167" y="6173790"/>
            <a:ext cx="1969503"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29CA18-0809-40B7-A7CE-37A82373AA09}" type="datetime1">
              <a:rPr lang="zh-CN" altLang="en-US" sz="2800"/>
              <a:pPr/>
              <a:t>2019/10/4</a:t>
            </a:fld>
            <a:endParaRPr lang="zh-CN" altLang="en-US" dirty="0"/>
          </a:p>
        </p:txBody>
      </p:sp>
    </p:spTree>
    <p:extLst>
      <p:ext uri="{BB962C8B-B14F-4D97-AF65-F5344CB8AC3E}">
        <p14:creationId xmlns:p14="http://schemas.microsoft.com/office/powerpoint/2010/main" val="5929071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4351337"/>
          </a:xfrm>
        </p:spPr>
        <p:txBody>
          <a:bodyPr>
            <a:noAutofit/>
          </a:bodyPr>
          <a:lstStyle/>
          <a:p>
            <a:pPr>
              <a:lnSpc>
                <a:spcPct val="150000"/>
              </a:lnSpc>
            </a:pPr>
            <a:r>
              <a:rPr lang="en-US" altLang="zh-CN" sz="2000" dirty="0" smtClean="0">
                <a:latin typeface="Times New Roman" panose="02020603050405020304" pitchFamily="18" charset="0"/>
                <a:cs typeface="Times New Roman" panose="02020603050405020304" pitchFamily="18" charset="0"/>
              </a:rPr>
              <a:t>In VTM 6.0</a:t>
            </a:r>
          </a:p>
          <a:p>
            <a:pPr lvl="1">
              <a:lnSpc>
                <a:spcPct val="150000"/>
              </a:lnSpc>
            </a:pPr>
            <a:r>
              <a:rPr lang="en-US" altLang="zh-CN" sz="1600" dirty="0" smtClean="0">
                <a:latin typeface="Times New Roman" panose="02020603050405020304" pitchFamily="18" charset="0"/>
                <a:cs typeface="Times New Roman" panose="02020603050405020304" pitchFamily="18" charset="0"/>
              </a:rPr>
              <a:t> PROF is disabled when the size of the reference picture is different from the current picture. </a:t>
            </a:r>
            <a:endParaRPr lang="en-US" altLang="zh-CN" sz="1600" dirty="0">
              <a:latin typeface="Times New Roman" panose="02020603050405020304" pitchFamily="18" charset="0"/>
              <a:cs typeface="Times New Roman" panose="02020603050405020304" pitchFamily="18" charset="0"/>
            </a:endParaRPr>
          </a:p>
          <a:p>
            <a:pPr>
              <a:lnSpc>
                <a:spcPct val="150000"/>
              </a:lnSpc>
            </a:pPr>
            <a:r>
              <a:rPr lang="en-US" altLang="zh-CN" sz="2000" dirty="0" smtClean="0">
                <a:latin typeface="Times New Roman" panose="02020603050405020304" pitchFamily="18" charset="0"/>
                <a:cs typeface="Times New Roman" panose="02020603050405020304" pitchFamily="18" charset="0"/>
              </a:rPr>
              <a:t>In VVC draft 6</a:t>
            </a:r>
          </a:p>
          <a:p>
            <a:pPr lvl="1">
              <a:lnSpc>
                <a:spcPct val="150000"/>
              </a:lnSpc>
            </a:pPr>
            <a:r>
              <a:rPr lang="en-US" altLang="zh-CN" sz="1600" dirty="0" smtClean="0">
                <a:latin typeface="Times New Roman" panose="02020603050405020304" pitchFamily="18" charset="0"/>
                <a:cs typeface="Times New Roman" panose="02020603050405020304" pitchFamily="18" charset="0"/>
              </a:rPr>
              <a:t>Although PROF is not explicitly disabled when the size of the reference picture is different from the current one, the scaling factor is not considered when calculating the gradient of the prediction block boundary sample. </a:t>
            </a:r>
            <a:endParaRPr lang="en-US" altLang="zh-CN" sz="1600" dirty="0">
              <a:latin typeface="Times New Roman" panose="02020603050405020304" pitchFamily="18" charset="0"/>
              <a:cs typeface="Times New Roman" panose="02020603050405020304" pitchFamily="18" charset="0"/>
            </a:endParaRPr>
          </a:p>
          <a:p>
            <a:pPr>
              <a:lnSpc>
                <a:spcPct val="150000"/>
              </a:lnSpc>
            </a:pPr>
            <a:r>
              <a:rPr lang="en-US" altLang="zh-CN" sz="2000" dirty="0" smtClean="0">
                <a:latin typeface="Times New Roman" panose="02020603050405020304" pitchFamily="18" charset="0"/>
                <a:cs typeface="Times New Roman" panose="02020603050405020304" pitchFamily="18" charset="0"/>
              </a:rPr>
              <a:t>Simply disabling PROF in RPR case losses the potential coding performance of PROF.</a:t>
            </a:r>
            <a:endParaRPr lang="en-US" altLang="zh-CN" sz="2000"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2</a:t>
            </a:fld>
            <a:endParaRPr lang="zh-CN" altLang="en-US"/>
          </a:p>
        </p:txBody>
      </p:sp>
      <p:sp>
        <p:nvSpPr>
          <p:cNvPr id="10" name="文本框 9"/>
          <p:cNvSpPr txBox="1"/>
          <p:nvPr/>
        </p:nvSpPr>
        <p:spPr>
          <a:xfrm>
            <a:off x="772201" y="409508"/>
            <a:ext cx="3492238"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Problem statement</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85699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4351337"/>
          </a:xfrm>
        </p:spPr>
        <p:txBody>
          <a:bodyPr>
            <a:normAutofit/>
          </a:bodyPr>
          <a:lstStyle/>
          <a:p>
            <a:pPr>
              <a:lnSpc>
                <a:spcPct val="150000"/>
              </a:lnSpc>
            </a:pPr>
            <a:r>
              <a:rPr lang="en-US" altLang="zh-CN" sz="2000" dirty="0">
                <a:latin typeface="Times New Roman" panose="02020603050405020304" pitchFamily="18" charset="0"/>
                <a:cs typeface="Times New Roman" panose="02020603050405020304" pitchFamily="18" charset="0"/>
              </a:rPr>
              <a:t>To improve the coding performance of RPR coding, it is proposed to enable PROF when size of reference picture is different from current picture. </a:t>
            </a:r>
          </a:p>
          <a:p>
            <a:pPr>
              <a:lnSpc>
                <a:spcPct val="150000"/>
              </a:lnSpc>
            </a:pPr>
            <a:r>
              <a:rPr lang="en-US" altLang="zh-CN" sz="2000" dirty="0" smtClean="0">
                <a:latin typeface="Times New Roman" panose="02020603050405020304" pitchFamily="18" charset="0"/>
                <a:cs typeface="Times New Roman" panose="02020603050405020304" pitchFamily="18" charset="0"/>
              </a:rPr>
              <a:t>Three methods are proposed to enable PROF without increasing the memory bandwidth</a:t>
            </a:r>
            <a:endParaRPr lang="en-US" altLang="zh-CN" sz="2400"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3</a:t>
            </a:fld>
            <a:endParaRPr lang="zh-CN" altLang="en-US"/>
          </a:p>
        </p:txBody>
      </p:sp>
      <p:sp>
        <p:nvSpPr>
          <p:cNvPr id="10" name="文本框 9"/>
          <p:cNvSpPr txBox="1"/>
          <p:nvPr/>
        </p:nvSpPr>
        <p:spPr>
          <a:xfrm>
            <a:off x="772201" y="409508"/>
            <a:ext cx="3242170"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Proposed method</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06175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1A1A3934-BF91-4F4B-BAD6-C2B4A25EEAA6}" type="slidenum">
              <a:rPr lang="zh-CN" altLang="en-US" smtClean="0"/>
              <a:pPr/>
              <a:t>4</a:t>
            </a:fld>
            <a:endParaRPr lang="zh-CN" altLang="en-US"/>
          </a:p>
        </p:txBody>
      </p:sp>
      <p:sp>
        <p:nvSpPr>
          <p:cNvPr id="10" name="文本框 9"/>
          <p:cNvSpPr txBox="1"/>
          <p:nvPr/>
        </p:nvSpPr>
        <p:spPr>
          <a:xfrm>
            <a:off x="772201" y="409508"/>
            <a:ext cx="1859805"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Method 1</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772202" y="1263071"/>
            <a:ext cx="4838431" cy="75685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extend each side of prediction </a:t>
            </a:r>
            <a:r>
              <a:rPr lang="en-US" altLang="zh-CN" dirty="0" smtClean="0">
                <a:solidFill>
                  <a:schemeClr val="tx1"/>
                </a:solidFill>
                <a:latin typeface="Times New Roman" panose="02020603050405020304" pitchFamily="18" charset="0"/>
                <a:cs typeface="Times New Roman" panose="02020603050405020304" pitchFamily="18" charset="0"/>
              </a:rPr>
              <a:t>block </a:t>
            </a:r>
            <a:r>
              <a:rPr lang="en-US" altLang="zh-CN" dirty="0">
                <a:solidFill>
                  <a:schemeClr val="tx1"/>
                </a:solidFill>
                <a:latin typeface="Times New Roman" panose="02020603050405020304" pitchFamily="18" charset="0"/>
                <a:cs typeface="Times New Roman" panose="02020603050405020304" pitchFamily="18" charset="0"/>
              </a:rPr>
              <a:t>by one sample in current picture domain</a:t>
            </a:r>
            <a:endParaRPr lang="zh-CN" altLang="en-US" dirty="0">
              <a:solidFill>
                <a:schemeClr val="tx1"/>
              </a:solidFill>
            </a:endParaRPr>
          </a:p>
        </p:txBody>
      </p:sp>
      <p:sp>
        <p:nvSpPr>
          <p:cNvPr id="7" name="矩形 6"/>
          <p:cNvSpPr/>
          <p:nvPr/>
        </p:nvSpPr>
        <p:spPr>
          <a:xfrm>
            <a:off x="772202" y="2412286"/>
            <a:ext cx="4838431" cy="89243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calculate the position of the extended samples in the reference </a:t>
            </a:r>
            <a:r>
              <a:rPr lang="en-US" altLang="zh-CN" dirty="0" smtClean="0">
                <a:solidFill>
                  <a:schemeClr val="tx1"/>
                </a:solidFill>
                <a:latin typeface="Times New Roman" panose="02020603050405020304" pitchFamily="18" charset="0"/>
                <a:cs typeface="Times New Roman" panose="02020603050405020304" pitchFamily="18" charset="0"/>
              </a:rPr>
              <a:t>picture and round to the nearest integer sample</a:t>
            </a:r>
            <a:endParaRPr lang="zh-CN" altLang="en-US" dirty="0">
              <a:solidFill>
                <a:schemeClr val="tx1"/>
              </a:solidFill>
            </a:endParaRPr>
          </a:p>
        </p:txBody>
      </p:sp>
      <p:sp>
        <p:nvSpPr>
          <p:cNvPr id="9" name="矩形 8"/>
          <p:cNvSpPr/>
          <p:nvPr/>
        </p:nvSpPr>
        <p:spPr>
          <a:xfrm>
            <a:off x="772201" y="3731006"/>
            <a:ext cx="4838431" cy="81116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Times New Roman" panose="02020603050405020304" pitchFamily="18" charset="0"/>
                <a:cs typeface="Times New Roman" panose="02020603050405020304" pitchFamily="18" charset="0"/>
              </a:rPr>
              <a:t>clip the </a:t>
            </a:r>
            <a:r>
              <a:rPr lang="en-US" altLang="zh-CN" dirty="0" smtClean="0">
                <a:solidFill>
                  <a:srgbClr val="FF0000"/>
                </a:solidFill>
                <a:latin typeface="Times New Roman" panose="02020603050405020304" pitchFamily="18" charset="0"/>
                <a:cs typeface="Times New Roman" panose="02020603050405020304" pitchFamily="18" charset="0"/>
              </a:rPr>
              <a:t>nearest integer </a:t>
            </a:r>
            <a:r>
              <a:rPr lang="en-US" altLang="zh-CN" dirty="0">
                <a:solidFill>
                  <a:srgbClr val="FF0000"/>
                </a:solidFill>
                <a:latin typeface="Times New Roman" panose="02020603050405020304" pitchFamily="18" charset="0"/>
                <a:cs typeface="Times New Roman" panose="02020603050405020304" pitchFamily="18" charset="0"/>
              </a:rPr>
              <a:t>reference sample </a:t>
            </a:r>
            <a:r>
              <a:rPr lang="en-US" altLang="zh-CN" dirty="0">
                <a:solidFill>
                  <a:schemeClr val="tx1"/>
                </a:solidFill>
                <a:latin typeface="Times New Roman" panose="02020603050405020304" pitchFamily="18" charset="0"/>
                <a:cs typeface="Times New Roman" panose="02020603050405020304" pitchFamily="18" charset="0"/>
              </a:rPr>
              <a:t>within the reference sample area which </a:t>
            </a:r>
            <a:r>
              <a:rPr lang="en-US" altLang="zh-CN" dirty="0" smtClean="0">
                <a:solidFill>
                  <a:schemeClr val="tx1"/>
                </a:solidFill>
                <a:latin typeface="Times New Roman" panose="02020603050405020304" pitchFamily="18" charset="0"/>
                <a:cs typeface="Times New Roman" panose="02020603050405020304" pitchFamily="18" charset="0"/>
              </a:rPr>
              <a:t>is </a:t>
            </a:r>
            <a:r>
              <a:rPr lang="en-US" altLang="zh-CN" dirty="0">
                <a:solidFill>
                  <a:schemeClr val="tx1"/>
                </a:solidFill>
                <a:latin typeface="Times New Roman" panose="02020603050405020304" pitchFamily="18" charset="0"/>
                <a:cs typeface="Times New Roman" panose="02020603050405020304" pitchFamily="18" charset="0"/>
              </a:rPr>
              <a:t>used for prediction </a:t>
            </a:r>
            <a:r>
              <a:rPr lang="en-US" altLang="zh-CN" dirty="0" smtClean="0">
                <a:solidFill>
                  <a:schemeClr val="tx1"/>
                </a:solidFill>
                <a:latin typeface="Times New Roman" panose="02020603050405020304" pitchFamily="18" charset="0"/>
                <a:cs typeface="Times New Roman" panose="02020603050405020304" pitchFamily="18" charset="0"/>
              </a:rPr>
              <a:t>block interpolation</a:t>
            </a:r>
            <a:endParaRPr lang="zh-CN" altLang="en-US" dirty="0">
              <a:solidFill>
                <a:schemeClr val="tx1"/>
              </a:solidFill>
            </a:endParaRPr>
          </a:p>
        </p:txBody>
      </p:sp>
      <p:pic>
        <p:nvPicPr>
          <p:cNvPr id="12" name="图片 11"/>
          <p:cNvPicPr>
            <a:picLocks noChangeAspect="1"/>
          </p:cNvPicPr>
          <p:nvPr/>
        </p:nvPicPr>
        <p:blipFill>
          <a:blip r:embed="rId3"/>
          <a:stretch>
            <a:fillRect/>
          </a:stretch>
        </p:blipFill>
        <p:spPr>
          <a:xfrm>
            <a:off x="5970217" y="1416216"/>
            <a:ext cx="4226225" cy="4203293"/>
          </a:xfrm>
          <a:prstGeom prst="rect">
            <a:avLst/>
          </a:prstGeom>
        </p:spPr>
      </p:pic>
      <p:sp>
        <p:nvSpPr>
          <p:cNvPr id="14" name="矩形 13"/>
          <p:cNvSpPr/>
          <p:nvPr/>
        </p:nvSpPr>
        <p:spPr>
          <a:xfrm>
            <a:off x="772202" y="5066016"/>
            <a:ext cx="4838431" cy="79895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Use clipped integer reference sample for gradient calculation of prediction block boundary sample</a:t>
            </a:r>
            <a:endParaRPr lang="zh-CN" altLang="en-US" dirty="0">
              <a:solidFill>
                <a:schemeClr val="tx1"/>
              </a:solidFill>
            </a:endParaRPr>
          </a:p>
        </p:txBody>
      </p:sp>
      <p:sp>
        <p:nvSpPr>
          <p:cNvPr id="16" name="下箭头 15"/>
          <p:cNvSpPr/>
          <p:nvPr/>
        </p:nvSpPr>
        <p:spPr>
          <a:xfrm>
            <a:off x="3026164" y="2019923"/>
            <a:ext cx="248893" cy="3923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下箭头 17"/>
          <p:cNvSpPr/>
          <p:nvPr/>
        </p:nvSpPr>
        <p:spPr>
          <a:xfrm>
            <a:off x="3026164" y="3304721"/>
            <a:ext cx="248893" cy="4262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下箭头 18"/>
          <p:cNvSpPr/>
          <p:nvPr/>
        </p:nvSpPr>
        <p:spPr>
          <a:xfrm>
            <a:off x="3026163" y="4580176"/>
            <a:ext cx="248894" cy="4858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箭头连接符 20"/>
          <p:cNvCxnSpPr/>
          <p:nvPr/>
        </p:nvCxnSpPr>
        <p:spPr>
          <a:xfrm flipH="1" flipV="1">
            <a:off x="9044848" y="5008520"/>
            <a:ext cx="341523" cy="789626"/>
          </a:xfrm>
          <a:prstGeom prst="straightConnector1">
            <a:avLst/>
          </a:prstGeom>
          <a:ln w="127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5830460" y="6033184"/>
            <a:ext cx="2841064" cy="646331"/>
          </a:xfrm>
          <a:prstGeom prst="rect">
            <a:avLst/>
          </a:prstGeom>
          <a:noFill/>
        </p:spPr>
        <p:txBody>
          <a:bodyPr wrap="square" rtlCol="0">
            <a:spAutoFit/>
          </a:bodyPr>
          <a:lstStyle/>
          <a:p>
            <a:r>
              <a:rPr lang="en-US" altLang="zh-CN" dirty="0" smtClean="0"/>
              <a:t>Add clip operation to avoid bandwidth increase</a:t>
            </a:r>
            <a:endParaRPr lang="zh-CN" altLang="en-US" dirty="0"/>
          </a:p>
        </p:txBody>
      </p:sp>
      <p:pic>
        <p:nvPicPr>
          <p:cNvPr id="26" name="图片 25"/>
          <p:cNvPicPr>
            <a:picLocks noChangeAspect="1"/>
          </p:cNvPicPr>
          <p:nvPr/>
        </p:nvPicPr>
        <p:blipFill>
          <a:blip r:embed="rId4"/>
          <a:stretch>
            <a:fillRect/>
          </a:stretch>
        </p:blipFill>
        <p:spPr>
          <a:xfrm>
            <a:off x="10482623" y="1418893"/>
            <a:ext cx="1581945" cy="1534957"/>
          </a:xfrm>
          <a:prstGeom prst="rect">
            <a:avLst/>
          </a:prstGeom>
        </p:spPr>
      </p:pic>
      <p:sp>
        <p:nvSpPr>
          <p:cNvPr id="27" name="矩形 26"/>
          <p:cNvSpPr/>
          <p:nvPr/>
        </p:nvSpPr>
        <p:spPr>
          <a:xfrm>
            <a:off x="10418906" y="1321340"/>
            <a:ext cx="1709377" cy="1741349"/>
          </a:xfrm>
          <a:prstGeom prst="rect">
            <a:avLst/>
          </a:prstGeom>
          <a:solidFill>
            <a:schemeClr val="accent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9439619" y="5950545"/>
            <a:ext cx="2841064" cy="646331"/>
          </a:xfrm>
          <a:prstGeom prst="rect">
            <a:avLst/>
          </a:prstGeom>
          <a:noFill/>
        </p:spPr>
        <p:txBody>
          <a:bodyPr wrap="square" rtlCol="0">
            <a:spAutoFit/>
          </a:bodyPr>
          <a:lstStyle/>
          <a:p>
            <a:r>
              <a:rPr lang="en-US" altLang="zh-CN" dirty="0" smtClean="0"/>
              <a:t>Reference sample area used for predictor interpolation</a:t>
            </a:r>
            <a:endParaRPr lang="zh-CN" altLang="en-US" dirty="0"/>
          </a:p>
        </p:txBody>
      </p:sp>
      <p:cxnSp>
        <p:nvCxnSpPr>
          <p:cNvPr id="32" name="直接箭头连接符 31"/>
          <p:cNvCxnSpPr/>
          <p:nvPr/>
        </p:nvCxnSpPr>
        <p:spPr>
          <a:xfrm flipH="1" flipV="1">
            <a:off x="5538199" y="4580176"/>
            <a:ext cx="596210" cy="1461268"/>
          </a:xfrm>
          <a:prstGeom prst="straightConnector1">
            <a:avLst/>
          </a:prstGeom>
          <a:ln w="127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27240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1A1A3934-BF91-4F4B-BAD6-C2B4A25EEAA6}" type="slidenum">
              <a:rPr lang="zh-CN" altLang="en-US" smtClean="0"/>
              <a:pPr/>
              <a:t>5</a:t>
            </a:fld>
            <a:endParaRPr lang="zh-CN" altLang="en-US"/>
          </a:p>
        </p:txBody>
      </p:sp>
      <p:sp>
        <p:nvSpPr>
          <p:cNvPr id="10" name="文本框 9"/>
          <p:cNvSpPr txBox="1"/>
          <p:nvPr/>
        </p:nvSpPr>
        <p:spPr>
          <a:xfrm>
            <a:off x="772201" y="409508"/>
            <a:ext cx="1859805"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Method 2</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807000" y="1769847"/>
            <a:ext cx="4838431" cy="75685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F0000"/>
                </a:solidFill>
                <a:latin typeface="Times New Roman" panose="02020603050405020304" pitchFamily="18" charset="0"/>
                <a:cs typeface="Times New Roman" panose="02020603050405020304" pitchFamily="18" charset="0"/>
              </a:rPr>
              <a:t>Pad </a:t>
            </a:r>
            <a:r>
              <a:rPr lang="en-US" altLang="zh-CN" dirty="0" smtClean="0">
                <a:solidFill>
                  <a:schemeClr val="tx1"/>
                </a:solidFill>
                <a:latin typeface="Times New Roman" panose="02020603050405020304" pitchFamily="18" charset="0"/>
                <a:cs typeface="Times New Roman" panose="02020603050405020304" pitchFamily="18" charset="0"/>
              </a:rPr>
              <a:t>each boundary </a:t>
            </a:r>
            <a:r>
              <a:rPr lang="en-US" altLang="zh-CN" dirty="0">
                <a:solidFill>
                  <a:schemeClr val="tx1"/>
                </a:solidFill>
                <a:latin typeface="Times New Roman" panose="02020603050405020304" pitchFamily="18" charset="0"/>
                <a:cs typeface="Times New Roman" panose="02020603050405020304" pitchFamily="18" charset="0"/>
              </a:rPr>
              <a:t>of prediction </a:t>
            </a:r>
            <a:r>
              <a:rPr lang="en-US" altLang="zh-CN" dirty="0" smtClean="0">
                <a:solidFill>
                  <a:schemeClr val="tx1"/>
                </a:solidFill>
                <a:latin typeface="Times New Roman" panose="02020603050405020304" pitchFamily="18" charset="0"/>
                <a:cs typeface="Times New Roman" panose="02020603050405020304" pitchFamily="18" charset="0"/>
              </a:rPr>
              <a:t>block </a:t>
            </a:r>
            <a:r>
              <a:rPr lang="en-US" altLang="zh-CN" dirty="0">
                <a:solidFill>
                  <a:schemeClr val="tx1"/>
                </a:solidFill>
                <a:latin typeface="Times New Roman" panose="02020603050405020304" pitchFamily="18" charset="0"/>
                <a:cs typeface="Times New Roman" panose="02020603050405020304" pitchFamily="18" charset="0"/>
              </a:rPr>
              <a:t>by one </a:t>
            </a:r>
            <a:r>
              <a:rPr lang="en-US" altLang="zh-CN" dirty="0" smtClean="0">
                <a:solidFill>
                  <a:schemeClr val="tx1"/>
                </a:solidFill>
                <a:latin typeface="Times New Roman" panose="02020603050405020304" pitchFamily="18" charset="0"/>
                <a:cs typeface="Times New Roman" panose="02020603050405020304" pitchFamily="18" charset="0"/>
              </a:rPr>
              <a:t>sample</a:t>
            </a:r>
            <a:endParaRPr lang="zh-CN" altLang="en-US" dirty="0">
              <a:solidFill>
                <a:schemeClr val="tx1"/>
              </a:solidFill>
            </a:endParaRPr>
          </a:p>
        </p:txBody>
      </p:sp>
      <p:sp>
        <p:nvSpPr>
          <p:cNvPr id="7" name="矩形 6"/>
          <p:cNvSpPr/>
          <p:nvPr/>
        </p:nvSpPr>
        <p:spPr>
          <a:xfrm>
            <a:off x="807000" y="2919062"/>
            <a:ext cx="4838431" cy="89243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Use </a:t>
            </a:r>
            <a:r>
              <a:rPr lang="en-US" altLang="zh-CN" dirty="0" smtClean="0">
                <a:solidFill>
                  <a:schemeClr val="tx1"/>
                </a:solidFill>
                <a:latin typeface="Times New Roman" panose="02020603050405020304" pitchFamily="18" charset="0"/>
                <a:cs typeface="Times New Roman" panose="02020603050405020304" pitchFamily="18" charset="0"/>
              </a:rPr>
              <a:t>padded sample </a:t>
            </a:r>
            <a:r>
              <a:rPr lang="en-US" altLang="zh-CN" dirty="0">
                <a:solidFill>
                  <a:schemeClr val="tx1"/>
                </a:solidFill>
                <a:latin typeface="Times New Roman" panose="02020603050405020304" pitchFamily="18" charset="0"/>
                <a:cs typeface="Times New Roman" panose="02020603050405020304" pitchFamily="18" charset="0"/>
              </a:rPr>
              <a:t>for gradient calculation of prediction block boundary sample</a:t>
            </a:r>
            <a:endParaRPr lang="zh-CN" altLang="en-US" dirty="0">
              <a:solidFill>
                <a:schemeClr val="tx1"/>
              </a:solidFill>
            </a:endParaRPr>
          </a:p>
        </p:txBody>
      </p:sp>
      <p:sp>
        <p:nvSpPr>
          <p:cNvPr id="16" name="下箭头 15"/>
          <p:cNvSpPr/>
          <p:nvPr/>
        </p:nvSpPr>
        <p:spPr>
          <a:xfrm>
            <a:off x="3060962" y="2526699"/>
            <a:ext cx="248893" cy="3923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stretch>
            <a:fillRect/>
          </a:stretch>
        </p:blipFill>
        <p:spPr>
          <a:xfrm>
            <a:off x="6601572" y="1263071"/>
            <a:ext cx="4635000" cy="4535601"/>
          </a:xfrm>
          <a:prstGeom prst="rect">
            <a:avLst/>
          </a:prstGeom>
        </p:spPr>
      </p:pic>
      <p:sp>
        <p:nvSpPr>
          <p:cNvPr id="8" name="文本框 7"/>
          <p:cNvSpPr txBox="1"/>
          <p:nvPr/>
        </p:nvSpPr>
        <p:spPr>
          <a:xfrm>
            <a:off x="1167788" y="4643342"/>
            <a:ext cx="4675639" cy="369332"/>
          </a:xfrm>
          <a:prstGeom prst="rect">
            <a:avLst/>
          </a:prstGeom>
          <a:noFill/>
        </p:spPr>
        <p:txBody>
          <a:bodyPr wrap="none" rtlCol="0">
            <a:spAutoFit/>
          </a:bodyPr>
          <a:lstStyle/>
          <a:p>
            <a:r>
              <a:rPr lang="en-US" altLang="zh-CN" dirty="0" smtClean="0"/>
              <a:t>No need to fetch additional reference samples</a:t>
            </a:r>
            <a:endParaRPr lang="zh-CN" altLang="en-US" dirty="0"/>
          </a:p>
        </p:txBody>
      </p:sp>
    </p:spTree>
    <p:extLst>
      <p:ext uri="{BB962C8B-B14F-4D97-AF65-F5344CB8AC3E}">
        <p14:creationId xmlns:p14="http://schemas.microsoft.com/office/powerpoint/2010/main" val="6479129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1A1A3934-BF91-4F4B-BAD6-C2B4A25EEAA6}" type="slidenum">
              <a:rPr lang="zh-CN" altLang="en-US" smtClean="0"/>
              <a:pPr/>
              <a:t>6</a:t>
            </a:fld>
            <a:endParaRPr lang="zh-CN" altLang="en-US"/>
          </a:p>
        </p:txBody>
      </p:sp>
      <p:sp>
        <p:nvSpPr>
          <p:cNvPr id="10" name="文本框 9"/>
          <p:cNvSpPr txBox="1"/>
          <p:nvPr/>
        </p:nvSpPr>
        <p:spPr>
          <a:xfrm>
            <a:off x="772201" y="409508"/>
            <a:ext cx="1859805"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Method 3</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5" name="菱形 4"/>
          <p:cNvSpPr/>
          <p:nvPr/>
        </p:nvSpPr>
        <p:spPr>
          <a:xfrm>
            <a:off x="4252510" y="1122944"/>
            <a:ext cx="4605051" cy="672029"/>
          </a:xfrm>
          <a:prstGeom prst="diamond">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If(scaling ratio &lt;=2)</a:t>
            </a:r>
            <a:endParaRPr lang="zh-CN" altLang="en-US" dirty="0">
              <a:solidFill>
                <a:schemeClr val="tx1"/>
              </a:solidFill>
            </a:endParaRPr>
          </a:p>
        </p:txBody>
      </p:sp>
      <p:sp>
        <p:nvSpPr>
          <p:cNvPr id="12" name="矩形 11"/>
          <p:cNvSpPr/>
          <p:nvPr/>
        </p:nvSpPr>
        <p:spPr>
          <a:xfrm>
            <a:off x="893388" y="2243744"/>
            <a:ext cx="4838431" cy="75685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extend each side of prediction </a:t>
            </a:r>
            <a:r>
              <a:rPr lang="en-US" altLang="zh-CN" dirty="0" smtClean="0">
                <a:solidFill>
                  <a:schemeClr val="tx1"/>
                </a:solidFill>
                <a:latin typeface="Times New Roman" panose="02020603050405020304" pitchFamily="18" charset="0"/>
                <a:cs typeface="Times New Roman" panose="02020603050405020304" pitchFamily="18" charset="0"/>
              </a:rPr>
              <a:t>block </a:t>
            </a:r>
            <a:r>
              <a:rPr lang="en-US" altLang="zh-CN" dirty="0">
                <a:solidFill>
                  <a:schemeClr val="tx1"/>
                </a:solidFill>
                <a:latin typeface="Times New Roman" panose="02020603050405020304" pitchFamily="18" charset="0"/>
                <a:cs typeface="Times New Roman" panose="02020603050405020304" pitchFamily="18" charset="0"/>
              </a:rPr>
              <a:t>by one sample in current picture domain</a:t>
            </a:r>
            <a:endParaRPr lang="zh-CN" altLang="en-US" dirty="0">
              <a:solidFill>
                <a:schemeClr val="tx1"/>
              </a:solidFill>
            </a:endParaRPr>
          </a:p>
        </p:txBody>
      </p:sp>
      <p:sp>
        <p:nvSpPr>
          <p:cNvPr id="13" name="矩形 12"/>
          <p:cNvSpPr/>
          <p:nvPr/>
        </p:nvSpPr>
        <p:spPr>
          <a:xfrm>
            <a:off x="893388" y="3392787"/>
            <a:ext cx="4838431" cy="89243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Times New Roman" panose="02020603050405020304" pitchFamily="18" charset="0"/>
                <a:cs typeface="Times New Roman" panose="02020603050405020304" pitchFamily="18" charset="0"/>
              </a:rPr>
              <a:t>calculate the position of the extended samples in the reference </a:t>
            </a:r>
            <a:r>
              <a:rPr lang="en-US" altLang="zh-CN" dirty="0" smtClean="0">
                <a:solidFill>
                  <a:schemeClr val="tx1"/>
                </a:solidFill>
                <a:latin typeface="Times New Roman" panose="02020603050405020304" pitchFamily="18" charset="0"/>
                <a:cs typeface="Times New Roman" panose="02020603050405020304" pitchFamily="18" charset="0"/>
              </a:rPr>
              <a:t>picture and round to the nearest integer sample</a:t>
            </a:r>
            <a:endParaRPr lang="zh-CN" altLang="en-US" dirty="0">
              <a:solidFill>
                <a:schemeClr val="tx1"/>
              </a:solidFill>
            </a:endParaRPr>
          </a:p>
        </p:txBody>
      </p:sp>
      <p:sp>
        <p:nvSpPr>
          <p:cNvPr id="14" name="矩形 13"/>
          <p:cNvSpPr/>
          <p:nvPr/>
        </p:nvSpPr>
        <p:spPr>
          <a:xfrm>
            <a:off x="893388" y="4677413"/>
            <a:ext cx="4838431" cy="79895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Use clipped integer reference sample for gradient calculation of prediction block boundary sample</a:t>
            </a:r>
            <a:endParaRPr lang="zh-CN" altLang="en-US" dirty="0">
              <a:solidFill>
                <a:schemeClr val="tx1"/>
              </a:solidFill>
            </a:endParaRPr>
          </a:p>
        </p:txBody>
      </p:sp>
      <p:cxnSp>
        <p:nvCxnSpPr>
          <p:cNvPr id="11" name="肘形连接符 10"/>
          <p:cNvCxnSpPr>
            <a:stCxn id="5" idx="1"/>
            <a:endCxn id="12" idx="0"/>
          </p:cNvCxnSpPr>
          <p:nvPr/>
        </p:nvCxnSpPr>
        <p:spPr>
          <a:xfrm rot="10800000" flipV="1">
            <a:off x="3312604" y="1458958"/>
            <a:ext cx="939906" cy="78478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12" idx="2"/>
            <a:endCxn id="13" idx="0"/>
          </p:cNvCxnSpPr>
          <p:nvPr/>
        </p:nvCxnSpPr>
        <p:spPr>
          <a:xfrm>
            <a:off x="3312604" y="3000596"/>
            <a:ext cx="0" cy="3921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3" idx="2"/>
            <a:endCxn id="14" idx="0"/>
          </p:cNvCxnSpPr>
          <p:nvPr/>
        </p:nvCxnSpPr>
        <p:spPr>
          <a:xfrm>
            <a:off x="3312604" y="4285222"/>
            <a:ext cx="0" cy="3921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肘形连接符 22"/>
          <p:cNvCxnSpPr>
            <a:stCxn id="5" idx="3"/>
          </p:cNvCxnSpPr>
          <p:nvPr/>
        </p:nvCxnSpPr>
        <p:spPr>
          <a:xfrm>
            <a:off x="8857561" y="1458959"/>
            <a:ext cx="892367" cy="784785"/>
          </a:xfrm>
          <a:prstGeom prst="bentConnector3">
            <a:avLst>
              <a:gd name="adj1" fmla="val 99383"/>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160149" y="2243742"/>
            <a:ext cx="4838431" cy="75685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Don’t apply PROF</a:t>
            </a:r>
            <a:endParaRPr lang="zh-CN" altLang="en-US" dirty="0">
              <a:solidFill>
                <a:schemeClr val="tx1"/>
              </a:solidFill>
            </a:endParaRPr>
          </a:p>
        </p:txBody>
      </p:sp>
      <p:sp>
        <p:nvSpPr>
          <p:cNvPr id="28" name="矩形 27"/>
          <p:cNvSpPr/>
          <p:nvPr/>
        </p:nvSpPr>
        <p:spPr>
          <a:xfrm>
            <a:off x="506776" y="1794973"/>
            <a:ext cx="5651653" cy="4253287"/>
          </a:xfrm>
          <a:prstGeom prst="rect">
            <a:avLst/>
          </a:prstGeom>
          <a:solidFill>
            <a:schemeClr val="accent1">
              <a:alpha val="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箭头连接符 29"/>
          <p:cNvCxnSpPr/>
          <p:nvPr/>
        </p:nvCxnSpPr>
        <p:spPr>
          <a:xfrm flipH="1" flipV="1">
            <a:off x="6235547" y="5684704"/>
            <a:ext cx="1002535" cy="6716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6039768" y="6384275"/>
            <a:ext cx="5324406" cy="369332"/>
          </a:xfrm>
          <a:prstGeom prst="rect">
            <a:avLst/>
          </a:prstGeom>
          <a:noFill/>
        </p:spPr>
        <p:txBody>
          <a:bodyPr wrap="none" rtlCol="0">
            <a:spAutoFit/>
          </a:bodyPr>
          <a:lstStyle/>
          <a:p>
            <a:r>
              <a:rPr lang="en-US" altLang="zh-CN" dirty="0" smtClean="0"/>
              <a:t>Follow the current design of PROF, no specific changes </a:t>
            </a:r>
            <a:endParaRPr lang="zh-CN" altLang="en-US" dirty="0"/>
          </a:p>
        </p:txBody>
      </p:sp>
    </p:spTree>
    <p:extLst>
      <p:ext uri="{BB962C8B-B14F-4D97-AF65-F5344CB8AC3E}">
        <p14:creationId xmlns:p14="http://schemas.microsoft.com/office/powerpoint/2010/main" val="21314345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1A1A3934-BF91-4F4B-BAD6-C2B4A25EEAA6}" type="slidenum">
              <a:rPr lang="zh-CN" altLang="en-US" smtClean="0"/>
              <a:pPr/>
              <a:t>7</a:t>
            </a:fld>
            <a:endParaRPr lang="zh-CN" altLang="en-US"/>
          </a:p>
        </p:txBody>
      </p:sp>
      <p:sp>
        <p:nvSpPr>
          <p:cNvPr id="10" name="文本框 9"/>
          <p:cNvSpPr txBox="1"/>
          <p:nvPr/>
        </p:nvSpPr>
        <p:spPr>
          <a:xfrm>
            <a:off x="772201" y="409508"/>
            <a:ext cx="6657592"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Coding performance – Method 1 &amp; 3</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2" name="表格 1"/>
          <p:cNvGraphicFramePr>
            <a:graphicFrameLocks noGrp="1"/>
          </p:cNvGraphicFramePr>
          <p:nvPr>
            <p:extLst>
              <p:ext uri="{D42A27DB-BD31-4B8C-83A1-F6EECF244321}">
                <p14:modId xmlns:p14="http://schemas.microsoft.com/office/powerpoint/2010/main" val="243706432"/>
              </p:ext>
            </p:extLst>
          </p:nvPr>
        </p:nvGraphicFramePr>
        <p:xfrm>
          <a:off x="614005" y="1519008"/>
          <a:ext cx="5124644" cy="2177089"/>
        </p:xfrm>
        <a:graphic>
          <a:graphicData uri="http://schemas.openxmlformats.org/drawingml/2006/table">
            <a:tbl>
              <a:tblPr firstRow="1" firstCol="1" bandRow="1">
                <a:tableStyleId>{5C22544A-7EE6-4342-B048-85BDC9FD1C3A}</a:tableStyleId>
              </a:tblPr>
              <a:tblGrid>
                <a:gridCol w="1140566">
                  <a:extLst>
                    <a:ext uri="{9D8B030D-6E8A-4147-A177-3AD203B41FA5}">
                      <a16:colId xmlns:a16="http://schemas.microsoft.com/office/drawing/2014/main" val="1935773455"/>
                    </a:ext>
                  </a:extLst>
                </a:gridCol>
                <a:gridCol w="737196">
                  <a:extLst>
                    <a:ext uri="{9D8B030D-6E8A-4147-A177-3AD203B41FA5}">
                      <a16:colId xmlns:a16="http://schemas.microsoft.com/office/drawing/2014/main" val="2537800818"/>
                    </a:ext>
                  </a:extLst>
                </a:gridCol>
                <a:gridCol w="737196">
                  <a:extLst>
                    <a:ext uri="{9D8B030D-6E8A-4147-A177-3AD203B41FA5}">
                      <a16:colId xmlns:a16="http://schemas.microsoft.com/office/drawing/2014/main" val="3768254157"/>
                    </a:ext>
                  </a:extLst>
                </a:gridCol>
                <a:gridCol w="870072">
                  <a:extLst>
                    <a:ext uri="{9D8B030D-6E8A-4147-A177-3AD203B41FA5}">
                      <a16:colId xmlns:a16="http://schemas.microsoft.com/office/drawing/2014/main" val="1525543886"/>
                    </a:ext>
                  </a:extLst>
                </a:gridCol>
                <a:gridCol w="861848">
                  <a:extLst>
                    <a:ext uri="{9D8B030D-6E8A-4147-A177-3AD203B41FA5}">
                      <a16:colId xmlns:a16="http://schemas.microsoft.com/office/drawing/2014/main" val="554923290"/>
                    </a:ext>
                  </a:extLst>
                </a:gridCol>
                <a:gridCol w="777766">
                  <a:extLst>
                    <a:ext uri="{9D8B030D-6E8A-4147-A177-3AD203B41FA5}">
                      <a16:colId xmlns:a16="http://schemas.microsoft.com/office/drawing/2014/main" val="3999799469"/>
                    </a:ext>
                  </a:extLst>
                </a:gridCol>
              </a:tblGrid>
              <a:tr h="235259">
                <a:tc>
                  <a:txBody>
                    <a:bodyPr/>
                    <a:lstStyle/>
                    <a:p>
                      <a:endParaRPr lang="zh-CN" sz="1050" dirty="0">
                        <a:effectLst/>
                        <a:latin typeface="Times New Roman" panose="02020603050405020304" pitchFamily="18" charset="0"/>
                      </a:endParaRPr>
                    </a:p>
                  </a:txBody>
                  <a:tcPr marL="68580" marR="68580" marT="0" marB="0" anchor="ctr"/>
                </a:tc>
                <a:tc>
                  <a:txBody>
                    <a:bodyPr/>
                    <a:lstStyle/>
                    <a:p>
                      <a:pPr algn="ctr">
                        <a:spcAft>
                          <a:spcPts val="0"/>
                        </a:spcAft>
                      </a:pPr>
                      <a:r>
                        <a:rPr lang="en-CA" sz="1000" dirty="0">
                          <a:effectLst/>
                        </a:rPr>
                        <a:t> </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400" dirty="0">
                          <a:effectLst/>
                        </a:rPr>
                        <a:t> </a:t>
                      </a:r>
                      <a:r>
                        <a:rPr lang="en-CA" sz="1000" dirty="0" smtClean="0">
                          <a:effectLst/>
                        </a:rPr>
                        <a:t>Low </a:t>
                      </a:r>
                      <a:r>
                        <a:rPr lang="en-CA" sz="1000" dirty="0">
                          <a:effectLst/>
                        </a:rPr>
                        <a:t>delay </a:t>
                      </a:r>
                      <a:r>
                        <a:rPr lang="en-CA" sz="1000" dirty="0" smtClean="0">
                          <a:effectLst/>
                        </a:rPr>
                        <a:t>B</a:t>
                      </a:r>
                      <a:r>
                        <a:rPr lang="en-CA" sz="1000" baseline="0" dirty="0" smtClean="0">
                          <a:effectLst/>
                        </a:rPr>
                        <a:t> (PSNR1)</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4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11000243"/>
                  </a:ext>
                </a:extLst>
              </a:tr>
              <a:tr h="194183">
                <a:tc>
                  <a:txBody>
                    <a:bodyPr/>
                    <a:lstStyle/>
                    <a:p>
                      <a:endParaRPr lang="zh-CN" sz="105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000" dirty="0" smtClean="0">
                          <a:effectLst/>
                        </a:rPr>
                        <a:t>Over </a:t>
                      </a:r>
                      <a:r>
                        <a:rPr lang="en-CA" sz="1000" dirty="0">
                          <a:effectLst/>
                        </a:rPr>
                        <a:t>CE1 </a:t>
                      </a:r>
                      <a:r>
                        <a:rPr lang="en-CA" sz="1000" dirty="0" smtClean="0">
                          <a:effectLst/>
                        </a:rPr>
                        <a:t>anchor</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20712582"/>
                  </a:ext>
                </a:extLst>
              </a:tr>
              <a:tr h="194183">
                <a:tc>
                  <a:txBody>
                    <a:bodyPr/>
                    <a:lstStyle/>
                    <a:p>
                      <a:endParaRPr lang="zh-CN" sz="105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Y</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U</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V</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EncT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DecT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23994752"/>
                  </a:ext>
                </a:extLst>
              </a:tr>
              <a:tr h="194183">
                <a:tc>
                  <a:txBody>
                    <a:bodyPr/>
                    <a:lstStyle/>
                    <a:p>
                      <a:pPr algn="ctr">
                        <a:spcAft>
                          <a:spcPts val="0"/>
                        </a:spcAft>
                      </a:pPr>
                      <a:r>
                        <a:rPr lang="en-CA" sz="1000">
                          <a:effectLst/>
                        </a:rPr>
                        <a:t>Class A1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59349577"/>
                  </a:ext>
                </a:extLst>
              </a:tr>
              <a:tr h="194183">
                <a:tc>
                  <a:txBody>
                    <a:bodyPr/>
                    <a:lstStyle/>
                    <a:p>
                      <a:pPr algn="ctr">
                        <a:spcAft>
                          <a:spcPts val="0"/>
                        </a:spcAft>
                      </a:pPr>
                      <a:r>
                        <a:rPr lang="en-CA" sz="1000">
                          <a:effectLst/>
                        </a:rPr>
                        <a:t>Class A2</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115208902"/>
                  </a:ext>
                </a:extLst>
              </a:tr>
              <a:tr h="194183">
                <a:tc>
                  <a:txBody>
                    <a:bodyPr/>
                    <a:lstStyle/>
                    <a:p>
                      <a:pPr algn="ctr">
                        <a:spcAft>
                          <a:spcPts val="0"/>
                        </a:spcAft>
                      </a:pPr>
                      <a:r>
                        <a:rPr lang="en-CA" sz="1000">
                          <a:effectLst/>
                        </a:rPr>
                        <a:t>Class B</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-0.07%</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0.21%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0.07%</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101%</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20241389"/>
                  </a:ext>
                </a:extLst>
              </a:tr>
              <a:tr h="194183">
                <a:tc>
                  <a:txBody>
                    <a:bodyPr/>
                    <a:lstStyle/>
                    <a:p>
                      <a:pPr algn="ctr">
                        <a:spcAft>
                          <a:spcPts val="0"/>
                        </a:spcAft>
                      </a:pPr>
                      <a:r>
                        <a:rPr lang="en-CA" sz="1000">
                          <a:effectLst/>
                        </a:rPr>
                        <a:t>Class C</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-0.15%</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-0.17%</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-0.07%</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50949433"/>
                  </a:ext>
                </a:extLst>
              </a:tr>
              <a:tr h="194183">
                <a:tc>
                  <a:txBody>
                    <a:bodyPr/>
                    <a:lstStyle/>
                    <a:p>
                      <a:pPr algn="ctr">
                        <a:spcAft>
                          <a:spcPts val="0"/>
                        </a:spcAft>
                      </a:pPr>
                      <a:r>
                        <a:rPr lang="en-CA" sz="1000">
                          <a:effectLst/>
                        </a:rPr>
                        <a:t>Class E</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-0.04%</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-0.32%</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-0.62%</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052651420"/>
                  </a:ext>
                </a:extLst>
              </a:tr>
              <a:tr h="194183">
                <a:tc>
                  <a:txBody>
                    <a:bodyPr/>
                    <a:lstStyle/>
                    <a:p>
                      <a:pPr algn="ctr">
                        <a:spcAft>
                          <a:spcPts val="0"/>
                        </a:spcAft>
                      </a:pPr>
                      <a:r>
                        <a:rPr lang="en-CA" sz="1000">
                          <a:effectLst/>
                        </a:rPr>
                        <a:t>Overall</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dirty="0">
                          <a:effectLst/>
                        </a:rPr>
                        <a:t>-0.09%</a:t>
                      </a:r>
                      <a:endParaRPr lang="zh-CN"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a:effectLst/>
                        </a:rPr>
                        <a:t>-0.05%</a:t>
                      </a:r>
                      <a:endParaRPr lang="zh-CN"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dirty="0">
                          <a:effectLst/>
                        </a:rPr>
                        <a:t>-0.15%</a:t>
                      </a:r>
                      <a:endParaRPr lang="zh-CN"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a:effectLst/>
                        </a:rPr>
                        <a:t>100%</a:t>
                      </a:r>
                      <a:endParaRPr lang="zh-CN"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dirty="0">
                          <a:effectLst/>
                        </a:rPr>
                        <a:t>100%</a:t>
                      </a:r>
                      <a:endParaRPr lang="zh-CN" sz="1400" b="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500641853"/>
                  </a:ext>
                </a:extLst>
              </a:tr>
              <a:tr h="194183">
                <a:tc>
                  <a:txBody>
                    <a:bodyPr/>
                    <a:lstStyle/>
                    <a:p>
                      <a:pPr algn="ctr">
                        <a:spcAft>
                          <a:spcPts val="0"/>
                        </a:spcAft>
                      </a:pPr>
                      <a:r>
                        <a:rPr lang="en-CA" sz="1000">
                          <a:effectLst/>
                        </a:rPr>
                        <a:t>Class D</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-0.02%</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-0.28%</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-0.40%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101%</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74836066"/>
                  </a:ext>
                </a:extLst>
              </a:tr>
              <a:tr h="194183">
                <a:tc>
                  <a:txBody>
                    <a:bodyPr/>
                    <a:lstStyle/>
                    <a:p>
                      <a:pPr algn="ctr">
                        <a:spcAft>
                          <a:spcPts val="0"/>
                        </a:spcAft>
                      </a:pPr>
                      <a:r>
                        <a:rPr lang="en-CA" sz="1000">
                          <a:effectLst/>
                        </a:rPr>
                        <a:t>Class F</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-0.28%</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-0.14%</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-0.27%</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100%</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510036814"/>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920593274"/>
              </p:ext>
            </p:extLst>
          </p:nvPr>
        </p:nvGraphicFramePr>
        <p:xfrm>
          <a:off x="5738649" y="1509802"/>
          <a:ext cx="5139558" cy="2200613"/>
        </p:xfrm>
        <a:graphic>
          <a:graphicData uri="http://schemas.openxmlformats.org/drawingml/2006/table">
            <a:tbl>
              <a:tblPr firstRow="1" firstCol="1" bandRow="1">
                <a:tableStyleId>{5C22544A-7EE6-4342-B048-85BDC9FD1C3A}</a:tableStyleId>
              </a:tblPr>
              <a:tblGrid>
                <a:gridCol w="1167570">
                  <a:extLst>
                    <a:ext uri="{9D8B030D-6E8A-4147-A177-3AD203B41FA5}">
                      <a16:colId xmlns:a16="http://schemas.microsoft.com/office/drawing/2014/main" val="2763032197"/>
                    </a:ext>
                  </a:extLst>
                </a:gridCol>
                <a:gridCol w="754650">
                  <a:extLst>
                    <a:ext uri="{9D8B030D-6E8A-4147-A177-3AD203B41FA5}">
                      <a16:colId xmlns:a16="http://schemas.microsoft.com/office/drawing/2014/main" val="773046976"/>
                    </a:ext>
                  </a:extLst>
                </a:gridCol>
                <a:gridCol w="754650">
                  <a:extLst>
                    <a:ext uri="{9D8B030D-6E8A-4147-A177-3AD203B41FA5}">
                      <a16:colId xmlns:a16="http://schemas.microsoft.com/office/drawing/2014/main" val="2249937246"/>
                    </a:ext>
                  </a:extLst>
                </a:gridCol>
                <a:gridCol w="802053">
                  <a:extLst>
                    <a:ext uri="{9D8B030D-6E8A-4147-A177-3AD203B41FA5}">
                      <a16:colId xmlns:a16="http://schemas.microsoft.com/office/drawing/2014/main" val="1407371057"/>
                    </a:ext>
                  </a:extLst>
                </a:gridCol>
                <a:gridCol w="819807">
                  <a:extLst>
                    <a:ext uri="{9D8B030D-6E8A-4147-A177-3AD203B41FA5}">
                      <a16:colId xmlns:a16="http://schemas.microsoft.com/office/drawing/2014/main" val="1530072909"/>
                    </a:ext>
                  </a:extLst>
                </a:gridCol>
                <a:gridCol w="840828">
                  <a:extLst>
                    <a:ext uri="{9D8B030D-6E8A-4147-A177-3AD203B41FA5}">
                      <a16:colId xmlns:a16="http://schemas.microsoft.com/office/drawing/2014/main" val="1308871185"/>
                    </a:ext>
                  </a:extLst>
                </a:gridCol>
              </a:tblGrid>
              <a:tr h="237542">
                <a:tc>
                  <a:txBody>
                    <a:bodyPr/>
                    <a:lstStyle/>
                    <a:p>
                      <a:endParaRPr lang="zh-CN" sz="1050">
                        <a:effectLst/>
                        <a:latin typeface="Times New Roman" panose="02020603050405020304" pitchFamily="18" charset="0"/>
                      </a:endParaRPr>
                    </a:p>
                  </a:txBody>
                  <a:tcPr marL="68580" marR="68580" marT="0" marB="0" anchor="ctr"/>
                </a:tc>
                <a:tc>
                  <a:txBody>
                    <a:bodyPr/>
                    <a:lstStyle/>
                    <a:p>
                      <a:pPr algn="ctr">
                        <a:spcAft>
                          <a:spcPts val="0"/>
                        </a:spcAft>
                      </a:pPr>
                      <a:r>
                        <a:rPr lang="en-CA" sz="1000" dirty="0">
                          <a:effectLst/>
                        </a:rPr>
                        <a:t> </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000" dirty="0" smtClean="0">
                          <a:effectLst/>
                        </a:rPr>
                        <a:t>Low delay</a:t>
                      </a:r>
                      <a:r>
                        <a:rPr lang="en-CA" sz="1000" baseline="0" dirty="0" smtClean="0">
                          <a:effectLst/>
                        </a:rPr>
                        <a:t> B (PSNR2)</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4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279050308"/>
                  </a:ext>
                </a:extLst>
              </a:tr>
              <a:tr h="196068">
                <a:tc>
                  <a:txBody>
                    <a:bodyPr/>
                    <a:lstStyle/>
                    <a:p>
                      <a:endParaRPr lang="zh-CN" sz="105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000" dirty="0" smtClean="0">
                          <a:effectLst/>
                        </a:rPr>
                        <a:t>Over </a:t>
                      </a:r>
                      <a:r>
                        <a:rPr lang="en-CA" sz="1000" dirty="0">
                          <a:effectLst/>
                        </a:rPr>
                        <a:t>CE1 </a:t>
                      </a:r>
                      <a:r>
                        <a:rPr lang="en-CA" sz="1000" dirty="0" smtClean="0">
                          <a:effectLst/>
                        </a:rPr>
                        <a:t>anchor</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124521531"/>
                  </a:ext>
                </a:extLst>
              </a:tr>
              <a:tr h="196068">
                <a:tc>
                  <a:txBody>
                    <a:bodyPr/>
                    <a:lstStyle/>
                    <a:p>
                      <a:endParaRPr lang="zh-CN" sz="105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Y</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U</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V</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EncT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DecT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39848674"/>
                  </a:ext>
                </a:extLst>
              </a:tr>
              <a:tr h="198459">
                <a:tc>
                  <a:txBody>
                    <a:bodyPr/>
                    <a:lstStyle/>
                    <a:p>
                      <a:pPr algn="ctr">
                        <a:spcAft>
                          <a:spcPts val="0"/>
                        </a:spcAft>
                      </a:pPr>
                      <a:r>
                        <a:rPr lang="en-CA" sz="1000" dirty="0">
                          <a:effectLst/>
                        </a:rPr>
                        <a:t>Class A1</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130635602"/>
                  </a:ext>
                </a:extLst>
              </a:tr>
              <a:tr h="196068">
                <a:tc>
                  <a:txBody>
                    <a:bodyPr/>
                    <a:lstStyle/>
                    <a:p>
                      <a:pPr algn="ctr">
                        <a:spcAft>
                          <a:spcPts val="0"/>
                        </a:spcAft>
                      </a:pPr>
                      <a:r>
                        <a:rPr lang="en-CA" sz="1000">
                          <a:effectLst/>
                        </a:rPr>
                        <a:t>Class A2</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397378469"/>
                  </a:ext>
                </a:extLst>
              </a:tr>
              <a:tr h="196068">
                <a:tc>
                  <a:txBody>
                    <a:bodyPr/>
                    <a:lstStyle/>
                    <a:p>
                      <a:pPr algn="ctr">
                        <a:spcAft>
                          <a:spcPts val="0"/>
                        </a:spcAft>
                      </a:pPr>
                      <a:r>
                        <a:rPr lang="en-CA" sz="1000">
                          <a:effectLst/>
                        </a:rPr>
                        <a:t>Class B</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-0.09%</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0.17%</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0.09%</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09344115"/>
                  </a:ext>
                </a:extLst>
              </a:tr>
              <a:tr h="196068">
                <a:tc>
                  <a:txBody>
                    <a:bodyPr/>
                    <a:lstStyle/>
                    <a:p>
                      <a:pPr algn="ctr">
                        <a:spcAft>
                          <a:spcPts val="0"/>
                        </a:spcAft>
                      </a:pPr>
                      <a:r>
                        <a:rPr lang="en-CA" sz="1000">
                          <a:effectLst/>
                        </a:rPr>
                        <a:t>Class C</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-0.10%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-0.18%</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0.07%</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45258735"/>
                  </a:ext>
                </a:extLst>
              </a:tr>
              <a:tr h="196068">
                <a:tc>
                  <a:txBody>
                    <a:bodyPr/>
                    <a:lstStyle/>
                    <a:p>
                      <a:pPr algn="ctr">
                        <a:spcAft>
                          <a:spcPts val="0"/>
                        </a:spcAft>
                      </a:pPr>
                      <a:r>
                        <a:rPr lang="en-CA" sz="1000">
                          <a:effectLst/>
                        </a:rPr>
                        <a:t>Class E</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0.02%</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-0.19%</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-0.70%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30390571"/>
                  </a:ext>
                </a:extLst>
              </a:tr>
              <a:tr h="196068">
                <a:tc>
                  <a:txBody>
                    <a:bodyPr/>
                    <a:lstStyle/>
                    <a:p>
                      <a:pPr algn="ctr">
                        <a:spcAft>
                          <a:spcPts val="0"/>
                        </a:spcAft>
                      </a:pPr>
                      <a:r>
                        <a:rPr lang="en-CA" sz="1000">
                          <a:effectLst/>
                        </a:rPr>
                        <a:t>Overall</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dirty="0">
                          <a:effectLst/>
                        </a:rPr>
                        <a:t>-0.07%</a:t>
                      </a:r>
                      <a:endParaRPr lang="zh-CN"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a:effectLst/>
                        </a:rPr>
                        <a:t>-0.04%</a:t>
                      </a:r>
                      <a:endParaRPr lang="zh-CN"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a:effectLst/>
                        </a:rPr>
                        <a:t>-0.11%</a:t>
                      </a:r>
                      <a:endParaRPr lang="zh-CN" sz="1400" b="1">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dirty="0">
                          <a:effectLst/>
                        </a:rPr>
                        <a:t>100%</a:t>
                      </a:r>
                      <a:endParaRPr lang="zh-CN" sz="14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dirty="0">
                          <a:effectLst/>
                        </a:rPr>
                        <a:t>100%</a:t>
                      </a:r>
                      <a:endParaRPr lang="zh-CN" sz="1400" b="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17504856"/>
                  </a:ext>
                </a:extLst>
              </a:tr>
              <a:tr h="196068">
                <a:tc>
                  <a:txBody>
                    <a:bodyPr/>
                    <a:lstStyle/>
                    <a:p>
                      <a:pPr algn="ctr">
                        <a:spcAft>
                          <a:spcPts val="0"/>
                        </a:spcAft>
                      </a:pPr>
                      <a:r>
                        <a:rPr lang="en-CA" sz="1000">
                          <a:effectLst/>
                        </a:rPr>
                        <a:t>Class D</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-0.03%</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-0.22%</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-0.39%</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743217089"/>
                  </a:ext>
                </a:extLst>
              </a:tr>
              <a:tr h="196068">
                <a:tc>
                  <a:txBody>
                    <a:bodyPr/>
                    <a:lstStyle/>
                    <a:p>
                      <a:pPr algn="ctr">
                        <a:spcAft>
                          <a:spcPts val="0"/>
                        </a:spcAft>
                      </a:pPr>
                      <a:r>
                        <a:rPr lang="en-CA" sz="1000">
                          <a:effectLst/>
                        </a:rPr>
                        <a:t>Class F</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-0.21%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-0.21%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-0.15%</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100%</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100%</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069163968"/>
                  </a:ext>
                </a:extLst>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3807884630"/>
              </p:ext>
            </p:extLst>
          </p:nvPr>
        </p:nvGraphicFramePr>
        <p:xfrm>
          <a:off x="614005" y="4259883"/>
          <a:ext cx="5124643" cy="2009894"/>
        </p:xfrm>
        <a:graphic>
          <a:graphicData uri="http://schemas.openxmlformats.org/drawingml/2006/table">
            <a:tbl>
              <a:tblPr firstRow="1" firstCol="1" bandRow="1">
                <a:tableStyleId>{5C22544A-7EE6-4342-B048-85BDC9FD1C3A}</a:tableStyleId>
              </a:tblPr>
              <a:tblGrid>
                <a:gridCol w="949223">
                  <a:extLst>
                    <a:ext uri="{9D8B030D-6E8A-4147-A177-3AD203B41FA5}">
                      <a16:colId xmlns:a16="http://schemas.microsoft.com/office/drawing/2014/main" val="1038397292"/>
                    </a:ext>
                  </a:extLst>
                </a:gridCol>
                <a:gridCol w="849091">
                  <a:extLst>
                    <a:ext uri="{9D8B030D-6E8A-4147-A177-3AD203B41FA5}">
                      <a16:colId xmlns:a16="http://schemas.microsoft.com/office/drawing/2014/main" val="3587614629"/>
                    </a:ext>
                  </a:extLst>
                </a:gridCol>
                <a:gridCol w="849091">
                  <a:extLst>
                    <a:ext uri="{9D8B030D-6E8A-4147-A177-3AD203B41FA5}">
                      <a16:colId xmlns:a16="http://schemas.microsoft.com/office/drawing/2014/main" val="3161740654"/>
                    </a:ext>
                  </a:extLst>
                </a:gridCol>
                <a:gridCol w="821640">
                  <a:extLst>
                    <a:ext uri="{9D8B030D-6E8A-4147-A177-3AD203B41FA5}">
                      <a16:colId xmlns:a16="http://schemas.microsoft.com/office/drawing/2014/main" val="3228508618"/>
                    </a:ext>
                  </a:extLst>
                </a:gridCol>
                <a:gridCol w="488950">
                  <a:extLst>
                    <a:ext uri="{9D8B030D-6E8A-4147-A177-3AD203B41FA5}">
                      <a16:colId xmlns:a16="http://schemas.microsoft.com/office/drawing/2014/main" val="2721018394"/>
                    </a:ext>
                  </a:extLst>
                </a:gridCol>
                <a:gridCol w="1166648">
                  <a:extLst>
                    <a:ext uri="{9D8B030D-6E8A-4147-A177-3AD203B41FA5}">
                      <a16:colId xmlns:a16="http://schemas.microsoft.com/office/drawing/2014/main" val="3157674896"/>
                    </a:ext>
                  </a:extLst>
                </a:gridCol>
              </a:tblGrid>
              <a:tr h="209627">
                <a:tc>
                  <a:txBody>
                    <a:bodyPr/>
                    <a:lstStyle/>
                    <a:p>
                      <a:endParaRPr lang="zh-CN" sz="1050" dirty="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400" dirty="0">
                          <a:effectLst/>
                        </a:rPr>
                        <a:t> </a:t>
                      </a:r>
                      <a:r>
                        <a:rPr lang="en-CA" sz="1000" dirty="0" smtClean="0">
                          <a:effectLst/>
                        </a:rPr>
                        <a:t>Low </a:t>
                      </a:r>
                      <a:r>
                        <a:rPr lang="en-CA" sz="1000" dirty="0">
                          <a:effectLst/>
                        </a:rPr>
                        <a:t>delay B Main10 </a:t>
                      </a:r>
                      <a:r>
                        <a:rPr lang="en-CA" sz="1000" dirty="0" smtClean="0">
                          <a:effectLst/>
                        </a:rPr>
                        <a:t>(PSNR1)</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4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220557814"/>
                  </a:ext>
                </a:extLst>
              </a:tr>
              <a:tr h="255824">
                <a:tc>
                  <a:txBody>
                    <a:bodyPr/>
                    <a:lstStyle/>
                    <a:p>
                      <a:endParaRPr lang="zh-CN" sz="105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000" dirty="0">
                          <a:effectLst/>
                        </a:rPr>
                        <a:t> </a:t>
                      </a:r>
                      <a:r>
                        <a:rPr lang="en-CA" sz="1000" dirty="0" smtClean="0">
                          <a:effectLst/>
                        </a:rPr>
                        <a:t>Over </a:t>
                      </a:r>
                      <a:r>
                        <a:rPr lang="en-CA" sz="1000" dirty="0">
                          <a:effectLst/>
                        </a:rPr>
                        <a:t>CE1 </a:t>
                      </a:r>
                      <a:r>
                        <a:rPr lang="en-CA" sz="1000" dirty="0" smtClean="0">
                          <a:effectLst/>
                        </a:rPr>
                        <a:t>anchor</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dirty="0">
                          <a:effectLst/>
                        </a:rPr>
                        <a:t> </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122305754"/>
                  </a:ext>
                </a:extLst>
              </a:tr>
              <a:tr h="174689">
                <a:tc>
                  <a:txBody>
                    <a:bodyPr/>
                    <a:lstStyle/>
                    <a:p>
                      <a:endParaRPr lang="zh-CN" sz="1050">
                        <a:effectLst/>
                        <a:latin typeface="Times New Roman" panose="02020603050405020304" pitchFamily="18" charset="0"/>
                      </a:endParaRPr>
                    </a:p>
                  </a:txBody>
                  <a:tcPr marL="68580" marR="68580" marT="0" marB="0" anchor="ctr"/>
                </a:tc>
                <a:tc>
                  <a:txBody>
                    <a:bodyPr/>
                    <a:lstStyle/>
                    <a:p>
                      <a:pPr algn="ctr">
                        <a:spcAft>
                          <a:spcPts val="0"/>
                        </a:spcAft>
                      </a:pPr>
                      <a:r>
                        <a:rPr lang="en-CA" sz="1000" dirty="0">
                          <a:effectLst/>
                        </a:rPr>
                        <a:t>Y</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U</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dirty="0">
                          <a:effectLst/>
                        </a:rPr>
                        <a:t>V</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dirty="0" err="1">
                          <a:effectLst/>
                        </a:rPr>
                        <a:t>EncT</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DecT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55386251"/>
                  </a:ext>
                </a:extLst>
              </a:tr>
              <a:tr h="170064">
                <a:tc>
                  <a:txBody>
                    <a:bodyPr/>
                    <a:lstStyle/>
                    <a:p>
                      <a:pPr algn="ctr">
                        <a:spcAft>
                          <a:spcPts val="0"/>
                        </a:spcAft>
                      </a:pPr>
                      <a:r>
                        <a:rPr lang="en-CA" sz="1000">
                          <a:effectLst/>
                        </a:rPr>
                        <a:t>Class A1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06142554"/>
                  </a:ext>
                </a:extLst>
              </a:tr>
              <a:tr h="170064">
                <a:tc>
                  <a:txBody>
                    <a:bodyPr/>
                    <a:lstStyle/>
                    <a:p>
                      <a:pPr algn="ctr">
                        <a:spcAft>
                          <a:spcPts val="0"/>
                        </a:spcAft>
                      </a:pPr>
                      <a:r>
                        <a:rPr lang="en-CA" sz="1000">
                          <a:effectLst/>
                        </a:rPr>
                        <a:t>Class A2</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06811616"/>
                  </a:ext>
                </a:extLst>
              </a:tr>
              <a:tr h="170064">
                <a:tc>
                  <a:txBody>
                    <a:bodyPr/>
                    <a:lstStyle/>
                    <a:p>
                      <a:pPr algn="ctr">
                        <a:spcAft>
                          <a:spcPts val="0"/>
                        </a:spcAft>
                      </a:pPr>
                      <a:r>
                        <a:rPr lang="en-CA" sz="1000">
                          <a:effectLst/>
                        </a:rPr>
                        <a:t>Class B</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-0.07</a:t>
                      </a:r>
                      <a:r>
                        <a:rPr lang="en-US" sz="1000" u="none" dirty="0" smtClean="0">
                          <a:effectLst/>
                        </a:rPr>
                        <a:t>%</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0.09</a:t>
                      </a:r>
                      <a:r>
                        <a:rPr lang="en-US" sz="1000" u="none" dirty="0" smtClean="0">
                          <a:effectLst/>
                        </a:rPr>
                        <a:t>%</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-0.20</a:t>
                      </a:r>
                      <a:r>
                        <a:rPr lang="en-US" sz="1000" u="none" dirty="0" smtClean="0">
                          <a:effectLst/>
                        </a:rPr>
                        <a:t>%</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101</a:t>
                      </a:r>
                      <a:r>
                        <a:rPr lang="en-US" sz="1000" u="none" dirty="0" smtClean="0">
                          <a:effectLst/>
                        </a:rPr>
                        <a:t>%</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101</a:t>
                      </a:r>
                      <a:r>
                        <a:rPr lang="en-US" sz="1000" u="none" dirty="0" smtClean="0">
                          <a:effectLst/>
                        </a:rPr>
                        <a:t>%</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6373625"/>
                  </a:ext>
                </a:extLst>
              </a:tr>
              <a:tr h="170064">
                <a:tc>
                  <a:txBody>
                    <a:bodyPr/>
                    <a:lstStyle/>
                    <a:p>
                      <a:pPr algn="ctr">
                        <a:spcAft>
                          <a:spcPts val="0"/>
                        </a:spcAft>
                      </a:pPr>
                      <a:r>
                        <a:rPr lang="en-CA" sz="1000">
                          <a:effectLst/>
                        </a:rPr>
                        <a:t>Class C</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0.01%</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-0.16%</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-0.22%</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100%</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100%</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46049562"/>
                  </a:ext>
                </a:extLst>
              </a:tr>
              <a:tr h="175573">
                <a:tc>
                  <a:txBody>
                    <a:bodyPr/>
                    <a:lstStyle/>
                    <a:p>
                      <a:pPr algn="ctr">
                        <a:spcAft>
                          <a:spcPts val="0"/>
                        </a:spcAft>
                      </a:pPr>
                      <a:r>
                        <a:rPr lang="en-CA" sz="1000">
                          <a:effectLst/>
                        </a:rPr>
                        <a:t>Class E</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-0.05%</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0.84%</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0.67%</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101%</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100%</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96118029"/>
                  </a:ext>
                </a:extLst>
              </a:tr>
              <a:tr h="170064">
                <a:tc>
                  <a:txBody>
                    <a:bodyPr/>
                    <a:lstStyle/>
                    <a:p>
                      <a:pPr algn="ctr">
                        <a:spcAft>
                          <a:spcPts val="0"/>
                        </a:spcAft>
                      </a:pPr>
                      <a:r>
                        <a:rPr lang="en-CA" sz="1000">
                          <a:effectLst/>
                        </a:rPr>
                        <a:t>Overall</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effectLst/>
                        </a:rPr>
                        <a:t>-</a:t>
                      </a:r>
                      <a:r>
                        <a:rPr lang="en-US" sz="1000" b="1" u="none" dirty="0" smtClean="0">
                          <a:effectLst/>
                        </a:rPr>
                        <a:t>0.04%</a:t>
                      </a:r>
                      <a:endParaRPr lang="zh-CN" sz="1400" b="1"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effectLst/>
                        </a:rPr>
                        <a:t>0.20</a:t>
                      </a:r>
                      <a:r>
                        <a:rPr lang="en-US" sz="1000" b="1" u="none" dirty="0" smtClean="0">
                          <a:effectLst/>
                        </a:rPr>
                        <a:t>%</a:t>
                      </a:r>
                      <a:endParaRPr lang="zh-CN" sz="1400" b="1"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effectLst/>
                        </a:rPr>
                        <a:t>0.01</a:t>
                      </a:r>
                      <a:r>
                        <a:rPr lang="en-US" sz="1000" b="1" u="none" dirty="0" smtClean="0">
                          <a:effectLst/>
                        </a:rPr>
                        <a:t>%</a:t>
                      </a:r>
                      <a:endParaRPr lang="zh-CN" sz="1400" b="1"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effectLst/>
                        </a:rPr>
                        <a:t>100</a:t>
                      </a:r>
                      <a:r>
                        <a:rPr lang="en-US" sz="1000" b="1" u="none" dirty="0" smtClean="0">
                          <a:effectLst/>
                        </a:rPr>
                        <a:t>%</a:t>
                      </a:r>
                      <a:endParaRPr lang="zh-CN" sz="1400" b="1"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effectLst/>
                        </a:rPr>
                        <a:t>100</a:t>
                      </a:r>
                      <a:r>
                        <a:rPr lang="en-US" sz="1000" b="1" u="none" dirty="0" smtClean="0">
                          <a:effectLst/>
                        </a:rPr>
                        <a:t>%</a:t>
                      </a:r>
                      <a:endParaRPr lang="zh-CN" sz="1400" b="1" u="none"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56438829"/>
                  </a:ext>
                </a:extLst>
              </a:tr>
              <a:tr h="170064">
                <a:tc>
                  <a:txBody>
                    <a:bodyPr/>
                    <a:lstStyle/>
                    <a:p>
                      <a:pPr algn="ctr">
                        <a:spcAft>
                          <a:spcPts val="0"/>
                        </a:spcAft>
                      </a:pPr>
                      <a:r>
                        <a:rPr lang="en-CA" sz="1000">
                          <a:effectLst/>
                        </a:rPr>
                        <a:t>Class D</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0.02%</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0.48%</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-0.02%</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101%</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100%</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86617957"/>
                  </a:ext>
                </a:extLst>
              </a:tr>
              <a:tr h="170064">
                <a:tc>
                  <a:txBody>
                    <a:bodyPr/>
                    <a:lstStyle/>
                    <a:p>
                      <a:pPr algn="ctr">
                        <a:spcAft>
                          <a:spcPts val="0"/>
                        </a:spcAft>
                      </a:pPr>
                      <a:r>
                        <a:rPr lang="en-CA" sz="900">
                          <a:effectLst/>
                        </a:rPr>
                        <a:t>Class F</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900" u="none">
                          <a:effectLst/>
                        </a:rPr>
                        <a:t>-0.35%</a:t>
                      </a:r>
                      <a:endParaRPr lang="zh-CN" sz="12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900" u="none">
                          <a:effectLst/>
                        </a:rPr>
                        <a:t>-0.32%</a:t>
                      </a:r>
                      <a:endParaRPr lang="zh-CN" sz="12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900" u="none">
                          <a:effectLst/>
                        </a:rPr>
                        <a:t>-0.62%</a:t>
                      </a:r>
                      <a:endParaRPr lang="zh-CN" sz="12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900" u="none">
                          <a:effectLst/>
                        </a:rPr>
                        <a:t>101%</a:t>
                      </a:r>
                      <a:endParaRPr lang="zh-CN" sz="12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900" u="none" dirty="0">
                          <a:effectLst/>
                        </a:rPr>
                        <a:t>100%</a:t>
                      </a:r>
                      <a:endParaRPr lang="zh-CN" sz="1200" u="none"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456049565"/>
                  </a:ext>
                </a:extLst>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30642222"/>
              </p:ext>
            </p:extLst>
          </p:nvPr>
        </p:nvGraphicFramePr>
        <p:xfrm>
          <a:off x="5731510" y="4265160"/>
          <a:ext cx="5146696" cy="2003070"/>
        </p:xfrm>
        <a:graphic>
          <a:graphicData uri="http://schemas.openxmlformats.org/drawingml/2006/table">
            <a:tbl>
              <a:tblPr firstRow="1" firstCol="1" bandRow="1">
                <a:tableStyleId>{5C22544A-7EE6-4342-B048-85BDC9FD1C3A}</a:tableStyleId>
              </a:tblPr>
              <a:tblGrid>
                <a:gridCol w="953307">
                  <a:extLst>
                    <a:ext uri="{9D8B030D-6E8A-4147-A177-3AD203B41FA5}">
                      <a16:colId xmlns:a16="http://schemas.microsoft.com/office/drawing/2014/main" val="1291755218"/>
                    </a:ext>
                  </a:extLst>
                </a:gridCol>
                <a:gridCol w="852745">
                  <a:extLst>
                    <a:ext uri="{9D8B030D-6E8A-4147-A177-3AD203B41FA5}">
                      <a16:colId xmlns:a16="http://schemas.microsoft.com/office/drawing/2014/main" val="598511722"/>
                    </a:ext>
                  </a:extLst>
                </a:gridCol>
                <a:gridCol w="852745">
                  <a:extLst>
                    <a:ext uri="{9D8B030D-6E8A-4147-A177-3AD203B41FA5}">
                      <a16:colId xmlns:a16="http://schemas.microsoft.com/office/drawing/2014/main" val="2411907611"/>
                    </a:ext>
                  </a:extLst>
                </a:gridCol>
                <a:gridCol w="1049801">
                  <a:extLst>
                    <a:ext uri="{9D8B030D-6E8A-4147-A177-3AD203B41FA5}">
                      <a16:colId xmlns:a16="http://schemas.microsoft.com/office/drawing/2014/main" val="381263690"/>
                    </a:ext>
                  </a:extLst>
                </a:gridCol>
                <a:gridCol w="719049">
                  <a:extLst>
                    <a:ext uri="{9D8B030D-6E8A-4147-A177-3AD203B41FA5}">
                      <a16:colId xmlns:a16="http://schemas.microsoft.com/office/drawing/2014/main" val="433976734"/>
                    </a:ext>
                  </a:extLst>
                </a:gridCol>
                <a:gridCol w="719049">
                  <a:extLst>
                    <a:ext uri="{9D8B030D-6E8A-4147-A177-3AD203B41FA5}">
                      <a16:colId xmlns:a16="http://schemas.microsoft.com/office/drawing/2014/main" val="791063235"/>
                    </a:ext>
                  </a:extLst>
                </a:gridCol>
              </a:tblGrid>
              <a:tr h="202132">
                <a:tc>
                  <a:txBody>
                    <a:bodyPr/>
                    <a:lstStyle/>
                    <a:p>
                      <a:endParaRPr lang="zh-CN" sz="1000">
                        <a:effectLst/>
                        <a:latin typeface="Times New Roman" panose="02020603050405020304" pitchFamily="18" charset="0"/>
                      </a:endParaRPr>
                    </a:p>
                  </a:txBody>
                  <a:tcPr marL="68580" marR="68580" marT="0" marB="0" anchor="ctr"/>
                </a:tc>
                <a:tc>
                  <a:txBody>
                    <a:bodyPr/>
                    <a:lstStyle/>
                    <a:p>
                      <a:pPr algn="ctr">
                        <a:spcAft>
                          <a:spcPts val="0"/>
                        </a:spcAft>
                      </a:pPr>
                      <a:r>
                        <a:rPr lang="en-CA" sz="1000" dirty="0">
                          <a:effectLst/>
                        </a:rPr>
                        <a:t> </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400" dirty="0">
                          <a:effectLst/>
                        </a:rPr>
                        <a:t> </a:t>
                      </a:r>
                      <a:r>
                        <a:rPr lang="en-CA" sz="1000" dirty="0" smtClean="0">
                          <a:effectLst/>
                        </a:rPr>
                        <a:t>Low </a:t>
                      </a:r>
                      <a:r>
                        <a:rPr lang="en-CA" sz="1000" dirty="0">
                          <a:effectLst/>
                        </a:rPr>
                        <a:t>delay B </a:t>
                      </a:r>
                      <a:r>
                        <a:rPr lang="en-CA" sz="1000" baseline="0" dirty="0" smtClean="0">
                          <a:effectLst/>
                        </a:rPr>
                        <a:t> (PSNR2)</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4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42323510"/>
                  </a:ext>
                </a:extLst>
              </a:tr>
              <a:tr h="178971">
                <a:tc>
                  <a:txBody>
                    <a:bodyPr/>
                    <a:lstStyle/>
                    <a:p>
                      <a:endParaRPr lang="zh-CN" sz="100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000" dirty="0">
                          <a:effectLst/>
                        </a:rPr>
                        <a:t> </a:t>
                      </a:r>
                      <a:r>
                        <a:rPr lang="en-CA" sz="1000" dirty="0" smtClean="0">
                          <a:effectLst/>
                        </a:rPr>
                        <a:t>Over </a:t>
                      </a:r>
                      <a:r>
                        <a:rPr lang="en-CA" sz="1000" dirty="0">
                          <a:effectLst/>
                        </a:rPr>
                        <a:t>CE1 </a:t>
                      </a:r>
                      <a:r>
                        <a:rPr lang="en-CA" sz="1000" dirty="0" smtClean="0">
                          <a:effectLst/>
                        </a:rPr>
                        <a:t>anchor</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91227832"/>
                  </a:ext>
                </a:extLst>
              </a:tr>
              <a:tr h="178971">
                <a:tc>
                  <a:txBody>
                    <a:bodyPr/>
                    <a:lstStyle/>
                    <a:p>
                      <a:endParaRPr lang="zh-CN" sz="100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Y</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U</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V</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EncT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DecT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016712412"/>
                  </a:ext>
                </a:extLst>
              </a:tr>
              <a:tr h="178971">
                <a:tc>
                  <a:txBody>
                    <a:bodyPr/>
                    <a:lstStyle/>
                    <a:p>
                      <a:pPr algn="ctr">
                        <a:spcAft>
                          <a:spcPts val="0"/>
                        </a:spcAft>
                      </a:pPr>
                      <a:r>
                        <a:rPr lang="en-CA" sz="900">
                          <a:effectLst/>
                        </a:rPr>
                        <a:t>Class A1</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48843711"/>
                  </a:ext>
                </a:extLst>
              </a:tr>
              <a:tr h="178971">
                <a:tc>
                  <a:txBody>
                    <a:bodyPr/>
                    <a:lstStyle/>
                    <a:p>
                      <a:pPr algn="ctr">
                        <a:spcAft>
                          <a:spcPts val="0"/>
                        </a:spcAft>
                      </a:pPr>
                      <a:r>
                        <a:rPr lang="en-CA" sz="900">
                          <a:effectLst/>
                        </a:rPr>
                        <a:t>Class A2</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58127097"/>
                  </a:ext>
                </a:extLst>
              </a:tr>
              <a:tr h="178971">
                <a:tc>
                  <a:txBody>
                    <a:bodyPr/>
                    <a:lstStyle/>
                    <a:p>
                      <a:pPr algn="ctr">
                        <a:spcAft>
                          <a:spcPts val="0"/>
                        </a:spcAft>
                      </a:pPr>
                      <a:r>
                        <a:rPr lang="en-CA" sz="900">
                          <a:effectLst/>
                        </a:rPr>
                        <a:t>Class B</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-0.07</a:t>
                      </a:r>
                      <a:r>
                        <a:rPr lang="en-US" sz="1000" u="none" dirty="0" smtClean="0">
                          <a:effectLst/>
                        </a:rPr>
                        <a:t>%</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0.14</a:t>
                      </a:r>
                      <a:r>
                        <a:rPr lang="en-US" sz="1000" u="none" dirty="0" smtClean="0">
                          <a:effectLst/>
                        </a:rPr>
                        <a:t>%</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-0.17</a:t>
                      </a:r>
                      <a:r>
                        <a:rPr lang="en-US" sz="1000" u="none" dirty="0" smtClean="0">
                          <a:effectLst/>
                        </a:rPr>
                        <a:t>%</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101</a:t>
                      </a:r>
                      <a:r>
                        <a:rPr lang="en-US" sz="1000" u="none" dirty="0" smtClean="0">
                          <a:effectLst/>
                        </a:rPr>
                        <a:t>%</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101</a:t>
                      </a:r>
                      <a:r>
                        <a:rPr lang="en-US" sz="1000" u="none" dirty="0" smtClean="0">
                          <a:effectLst/>
                        </a:rPr>
                        <a:t>%</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92917350"/>
                  </a:ext>
                </a:extLst>
              </a:tr>
              <a:tr h="178971">
                <a:tc>
                  <a:txBody>
                    <a:bodyPr/>
                    <a:lstStyle/>
                    <a:p>
                      <a:pPr algn="ctr">
                        <a:spcAft>
                          <a:spcPts val="0"/>
                        </a:spcAft>
                      </a:pPr>
                      <a:r>
                        <a:rPr lang="en-CA" sz="900">
                          <a:effectLst/>
                        </a:rPr>
                        <a:t>Class C</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-0.02%</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-0.28%</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-0.26%</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100%</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100%</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760433878"/>
                  </a:ext>
                </a:extLst>
              </a:tr>
              <a:tr h="178971">
                <a:tc>
                  <a:txBody>
                    <a:bodyPr/>
                    <a:lstStyle/>
                    <a:p>
                      <a:pPr algn="ctr">
                        <a:spcAft>
                          <a:spcPts val="0"/>
                        </a:spcAft>
                      </a:pPr>
                      <a:r>
                        <a:rPr lang="en-CA" sz="900">
                          <a:effectLst/>
                        </a:rPr>
                        <a:t>Class E</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0.07%</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0.82%</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0.64%</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101%</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100%</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42936762"/>
                  </a:ext>
                </a:extLst>
              </a:tr>
              <a:tr h="178971">
                <a:tc>
                  <a:txBody>
                    <a:bodyPr/>
                    <a:lstStyle/>
                    <a:p>
                      <a:pPr algn="ctr">
                        <a:spcAft>
                          <a:spcPts val="0"/>
                        </a:spcAft>
                      </a:pPr>
                      <a:r>
                        <a:rPr lang="en-CA" sz="900">
                          <a:effectLst/>
                        </a:rPr>
                        <a:t>Overall</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effectLst/>
                        </a:rPr>
                        <a:t>-0.02</a:t>
                      </a:r>
                      <a:r>
                        <a:rPr lang="en-US" sz="1000" b="1" u="none" dirty="0" smtClean="0">
                          <a:effectLst/>
                        </a:rPr>
                        <a:t>%</a:t>
                      </a:r>
                      <a:endParaRPr lang="zh-CN" sz="1400" b="1"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effectLst/>
                        </a:rPr>
                        <a:t>0.17</a:t>
                      </a:r>
                      <a:r>
                        <a:rPr lang="en-US" sz="1000" b="1" u="none" dirty="0" smtClean="0">
                          <a:effectLst/>
                        </a:rPr>
                        <a:t>%</a:t>
                      </a:r>
                      <a:endParaRPr lang="zh-CN" sz="1400" b="1"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effectLst/>
                        </a:rPr>
                        <a:t>0.00</a:t>
                      </a:r>
                      <a:r>
                        <a:rPr lang="en-US" sz="1000" b="1" u="none" dirty="0" smtClean="0">
                          <a:effectLst/>
                        </a:rPr>
                        <a:t>%</a:t>
                      </a:r>
                      <a:endParaRPr lang="zh-CN" sz="1400" b="1"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effectLst/>
                        </a:rPr>
                        <a:t>100</a:t>
                      </a:r>
                      <a:r>
                        <a:rPr lang="en-US" sz="1000" b="1" u="none" dirty="0" smtClean="0">
                          <a:effectLst/>
                        </a:rPr>
                        <a:t>%</a:t>
                      </a:r>
                      <a:endParaRPr lang="zh-CN" sz="1400" b="1"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effectLst/>
                        </a:rPr>
                        <a:t>100</a:t>
                      </a:r>
                      <a:r>
                        <a:rPr lang="en-US" sz="1000" b="1" u="none" dirty="0" smtClean="0">
                          <a:effectLst/>
                        </a:rPr>
                        <a:t>%</a:t>
                      </a:r>
                      <a:endParaRPr lang="zh-CN" sz="1400" b="1" u="none"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10717759"/>
                  </a:ext>
                </a:extLst>
              </a:tr>
              <a:tr h="178971">
                <a:tc>
                  <a:txBody>
                    <a:bodyPr/>
                    <a:lstStyle/>
                    <a:p>
                      <a:pPr algn="ctr">
                        <a:spcAft>
                          <a:spcPts val="0"/>
                        </a:spcAft>
                      </a:pPr>
                      <a:r>
                        <a:rPr lang="en-CA" sz="900">
                          <a:effectLst/>
                        </a:rPr>
                        <a:t>Class D</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0.02%</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0.62%</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-0.12%</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101%</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100%</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05927979"/>
                  </a:ext>
                </a:extLst>
              </a:tr>
              <a:tr h="178971">
                <a:tc>
                  <a:txBody>
                    <a:bodyPr/>
                    <a:lstStyle/>
                    <a:p>
                      <a:pPr algn="ctr">
                        <a:spcAft>
                          <a:spcPts val="0"/>
                        </a:spcAft>
                      </a:pPr>
                      <a:r>
                        <a:rPr lang="en-CA" sz="900">
                          <a:effectLst/>
                        </a:rPr>
                        <a:t>Class F</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-0.26%</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effectLst/>
                        </a:rPr>
                        <a:t>-0.25%</a:t>
                      </a:r>
                      <a:endParaRPr lang="zh-CN" sz="1400" u="none">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-0.53%</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101%</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effectLst/>
                        </a:rPr>
                        <a:t>100%</a:t>
                      </a:r>
                      <a:endParaRPr lang="zh-CN" sz="1400" u="none"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46905618"/>
                  </a:ext>
                </a:extLst>
              </a:tr>
            </a:tbl>
          </a:graphicData>
        </a:graphic>
      </p:graphicFrame>
      <p:sp>
        <p:nvSpPr>
          <p:cNvPr id="16" name="文本框 15"/>
          <p:cNvSpPr txBox="1"/>
          <p:nvPr/>
        </p:nvSpPr>
        <p:spPr>
          <a:xfrm>
            <a:off x="5293632" y="1031994"/>
            <a:ext cx="1384353" cy="461665"/>
          </a:xfrm>
          <a:prstGeom prst="rect">
            <a:avLst/>
          </a:prstGeom>
          <a:noFill/>
        </p:spPr>
        <p:txBody>
          <a:bodyPr wrap="none" rtlCol="0">
            <a:spAutoFit/>
          </a:bodyPr>
          <a:lstStyle/>
          <a:p>
            <a:r>
              <a:rPr lang="en-US" altLang="zh-CN" sz="2400" dirty="0" smtClean="0"/>
              <a:t>2x scaling</a:t>
            </a:r>
            <a:endParaRPr lang="zh-CN" altLang="en-US" sz="2400" dirty="0"/>
          </a:p>
        </p:txBody>
      </p:sp>
      <p:sp>
        <p:nvSpPr>
          <p:cNvPr id="22" name="文本框 21"/>
          <p:cNvSpPr txBox="1"/>
          <p:nvPr/>
        </p:nvSpPr>
        <p:spPr>
          <a:xfrm>
            <a:off x="5293631" y="3768710"/>
            <a:ext cx="1616789" cy="461665"/>
          </a:xfrm>
          <a:prstGeom prst="rect">
            <a:avLst/>
          </a:prstGeom>
          <a:noFill/>
        </p:spPr>
        <p:txBody>
          <a:bodyPr wrap="none" rtlCol="0">
            <a:spAutoFit/>
          </a:bodyPr>
          <a:lstStyle/>
          <a:p>
            <a:r>
              <a:rPr lang="en-US" altLang="zh-CN" sz="2400" dirty="0" smtClean="0"/>
              <a:t>1.5x scaling</a:t>
            </a:r>
            <a:endParaRPr lang="zh-CN" altLang="en-US" sz="2400" dirty="0"/>
          </a:p>
        </p:txBody>
      </p:sp>
    </p:spTree>
    <p:extLst>
      <p:ext uri="{BB962C8B-B14F-4D97-AF65-F5344CB8AC3E}">
        <p14:creationId xmlns:p14="http://schemas.microsoft.com/office/powerpoint/2010/main" val="1022642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1A1A3934-BF91-4F4B-BAD6-C2B4A25EEAA6}" type="slidenum">
              <a:rPr lang="zh-CN" altLang="en-US" smtClean="0"/>
              <a:pPr/>
              <a:t>8</a:t>
            </a:fld>
            <a:endParaRPr lang="zh-CN" altLang="en-US"/>
          </a:p>
        </p:txBody>
      </p:sp>
      <p:sp>
        <p:nvSpPr>
          <p:cNvPr id="10" name="文本框 9"/>
          <p:cNvSpPr txBox="1"/>
          <p:nvPr/>
        </p:nvSpPr>
        <p:spPr>
          <a:xfrm>
            <a:off x="763958" y="398339"/>
            <a:ext cx="5905784"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Coding performance – Method 2</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graphicFrame>
        <p:nvGraphicFramePr>
          <p:cNvPr id="2" name="表格 1"/>
          <p:cNvGraphicFramePr>
            <a:graphicFrameLocks noGrp="1"/>
          </p:cNvGraphicFramePr>
          <p:nvPr>
            <p:extLst>
              <p:ext uri="{D42A27DB-BD31-4B8C-83A1-F6EECF244321}">
                <p14:modId xmlns:p14="http://schemas.microsoft.com/office/powerpoint/2010/main" val="1541210606"/>
              </p:ext>
            </p:extLst>
          </p:nvPr>
        </p:nvGraphicFramePr>
        <p:xfrm>
          <a:off x="614005" y="1519008"/>
          <a:ext cx="5124644" cy="2177089"/>
        </p:xfrm>
        <a:graphic>
          <a:graphicData uri="http://schemas.openxmlformats.org/drawingml/2006/table">
            <a:tbl>
              <a:tblPr firstRow="1" firstCol="1" bandRow="1">
                <a:tableStyleId>{5C22544A-7EE6-4342-B048-85BDC9FD1C3A}</a:tableStyleId>
              </a:tblPr>
              <a:tblGrid>
                <a:gridCol w="1140566">
                  <a:extLst>
                    <a:ext uri="{9D8B030D-6E8A-4147-A177-3AD203B41FA5}">
                      <a16:colId xmlns:a16="http://schemas.microsoft.com/office/drawing/2014/main" val="1935773455"/>
                    </a:ext>
                  </a:extLst>
                </a:gridCol>
                <a:gridCol w="737196">
                  <a:extLst>
                    <a:ext uri="{9D8B030D-6E8A-4147-A177-3AD203B41FA5}">
                      <a16:colId xmlns:a16="http://schemas.microsoft.com/office/drawing/2014/main" val="2537800818"/>
                    </a:ext>
                  </a:extLst>
                </a:gridCol>
                <a:gridCol w="737196">
                  <a:extLst>
                    <a:ext uri="{9D8B030D-6E8A-4147-A177-3AD203B41FA5}">
                      <a16:colId xmlns:a16="http://schemas.microsoft.com/office/drawing/2014/main" val="3768254157"/>
                    </a:ext>
                  </a:extLst>
                </a:gridCol>
                <a:gridCol w="870072">
                  <a:extLst>
                    <a:ext uri="{9D8B030D-6E8A-4147-A177-3AD203B41FA5}">
                      <a16:colId xmlns:a16="http://schemas.microsoft.com/office/drawing/2014/main" val="1525543886"/>
                    </a:ext>
                  </a:extLst>
                </a:gridCol>
                <a:gridCol w="861848">
                  <a:extLst>
                    <a:ext uri="{9D8B030D-6E8A-4147-A177-3AD203B41FA5}">
                      <a16:colId xmlns:a16="http://schemas.microsoft.com/office/drawing/2014/main" val="554923290"/>
                    </a:ext>
                  </a:extLst>
                </a:gridCol>
                <a:gridCol w="777766">
                  <a:extLst>
                    <a:ext uri="{9D8B030D-6E8A-4147-A177-3AD203B41FA5}">
                      <a16:colId xmlns:a16="http://schemas.microsoft.com/office/drawing/2014/main" val="3999799469"/>
                    </a:ext>
                  </a:extLst>
                </a:gridCol>
              </a:tblGrid>
              <a:tr h="235259">
                <a:tc>
                  <a:txBody>
                    <a:bodyPr/>
                    <a:lstStyle/>
                    <a:p>
                      <a:endParaRPr lang="zh-CN" sz="1050" dirty="0">
                        <a:effectLst/>
                        <a:latin typeface="Times New Roman" panose="02020603050405020304" pitchFamily="18" charset="0"/>
                      </a:endParaRPr>
                    </a:p>
                  </a:txBody>
                  <a:tcPr marL="68580" marR="68580" marT="0" marB="0" anchor="ctr"/>
                </a:tc>
                <a:tc>
                  <a:txBody>
                    <a:bodyPr/>
                    <a:lstStyle/>
                    <a:p>
                      <a:pPr algn="ctr">
                        <a:spcAft>
                          <a:spcPts val="0"/>
                        </a:spcAft>
                      </a:pPr>
                      <a:r>
                        <a:rPr lang="en-CA" sz="1000" dirty="0">
                          <a:effectLst/>
                        </a:rPr>
                        <a:t> </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400" dirty="0">
                          <a:effectLst/>
                        </a:rPr>
                        <a:t> </a:t>
                      </a:r>
                      <a:r>
                        <a:rPr lang="en-CA" sz="1000" dirty="0" smtClean="0">
                          <a:effectLst/>
                        </a:rPr>
                        <a:t>Low </a:t>
                      </a:r>
                      <a:r>
                        <a:rPr lang="en-CA" sz="1000" dirty="0">
                          <a:effectLst/>
                        </a:rPr>
                        <a:t>delay </a:t>
                      </a:r>
                      <a:r>
                        <a:rPr lang="en-CA" sz="1000" dirty="0" smtClean="0">
                          <a:effectLst/>
                        </a:rPr>
                        <a:t>B</a:t>
                      </a:r>
                      <a:r>
                        <a:rPr lang="en-CA" sz="1000" baseline="0" dirty="0" smtClean="0">
                          <a:effectLst/>
                        </a:rPr>
                        <a:t> (PSNR1)</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4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11000243"/>
                  </a:ext>
                </a:extLst>
              </a:tr>
              <a:tr h="194183">
                <a:tc>
                  <a:txBody>
                    <a:bodyPr/>
                    <a:lstStyle/>
                    <a:p>
                      <a:endParaRPr lang="zh-CN" sz="1050" dirty="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000" dirty="0" smtClean="0">
                          <a:effectLst/>
                        </a:rPr>
                        <a:t>Over </a:t>
                      </a:r>
                      <a:r>
                        <a:rPr lang="en-CA" sz="1000" dirty="0">
                          <a:effectLst/>
                        </a:rPr>
                        <a:t>CE1 </a:t>
                      </a:r>
                      <a:r>
                        <a:rPr lang="en-CA" sz="1000" dirty="0" smtClean="0">
                          <a:effectLst/>
                        </a:rPr>
                        <a:t>anchor</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20712582"/>
                  </a:ext>
                </a:extLst>
              </a:tr>
              <a:tr h="194183">
                <a:tc>
                  <a:txBody>
                    <a:bodyPr/>
                    <a:lstStyle/>
                    <a:p>
                      <a:endParaRPr lang="zh-CN" sz="1050" dirty="0">
                        <a:effectLst/>
                        <a:latin typeface="Times New Roman" panose="02020603050405020304" pitchFamily="18" charset="0"/>
                      </a:endParaRPr>
                    </a:p>
                  </a:txBody>
                  <a:tcPr marL="68580" marR="68580" marT="0" marB="0" anchor="ctr"/>
                </a:tc>
                <a:tc>
                  <a:txBody>
                    <a:bodyPr/>
                    <a:lstStyle/>
                    <a:p>
                      <a:pPr algn="ctr">
                        <a:spcAft>
                          <a:spcPts val="0"/>
                        </a:spcAft>
                      </a:pPr>
                      <a:r>
                        <a:rPr lang="en-CA" sz="1000" dirty="0">
                          <a:effectLst/>
                        </a:rPr>
                        <a:t>Y</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U</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V</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EncT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DecT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623994752"/>
                  </a:ext>
                </a:extLst>
              </a:tr>
              <a:tr h="194183">
                <a:tc>
                  <a:txBody>
                    <a:bodyPr/>
                    <a:lstStyle/>
                    <a:p>
                      <a:pPr algn="ctr">
                        <a:spcAft>
                          <a:spcPts val="0"/>
                        </a:spcAft>
                      </a:pPr>
                      <a:r>
                        <a:rPr lang="en-CA" sz="1000">
                          <a:effectLst/>
                        </a:rPr>
                        <a:t>Class A1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59349577"/>
                  </a:ext>
                </a:extLst>
              </a:tr>
              <a:tr h="194183">
                <a:tc>
                  <a:txBody>
                    <a:bodyPr/>
                    <a:lstStyle/>
                    <a:p>
                      <a:pPr algn="ctr">
                        <a:spcAft>
                          <a:spcPts val="0"/>
                        </a:spcAft>
                      </a:pPr>
                      <a:r>
                        <a:rPr lang="en-CA" sz="1000">
                          <a:effectLst/>
                        </a:rPr>
                        <a:t>Class A2</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115208902"/>
                  </a:ext>
                </a:extLst>
              </a:tr>
              <a:tr h="194183">
                <a:tc>
                  <a:txBody>
                    <a:bodyPr/>
                    <a:lstStyle/>
                    <a:p>
                      <a:pPr algn="ctr">
                        <a:spcAft>
                          <a:spcPts val="0"/>
                        </a:spcAft>
                      </a:pPr>
                      <a:r>
                        <a:rPr lang="en-CA" sz="1000">
                          <a:effectLst/>
                        </a:rPr>
                        <a:t>Class B</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-0.04%</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0.19%</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0.17%</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20241389"/>
                  </a:ext>
                </a:extLst>
              </a:tr>
              <a:tr h="194183">
                <a:tc>
                  <a:txBody>
                    <a:bodyPr/>
                    <a:lstStyle/>
                    <a:p>
                      <a:pPr algn="ctr">
                        <a:spcAft>
                          <a:spcPts val="0"/>
                        </a:spcAft>
                      </a:pPr>
                      <a:r>
                        <a:rPr lang="en-CA" sz="1000">
                          <a:effectLst/>
                        </a:rPr>
                        <a:t>Class C</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-0.11%</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-0.14%</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0.00%</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100%</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100%</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50949433"/>
                  </a:ext>
                </a:extLst>
              </a:tr>
              <a:tr h="194183">
                <a:tc>
                  <a:txBody>
                    <a:bodyPr/>
                    <a:lstStyle/>
                    <a:p>
                      <a:pPr algn="ctr">
                        <a:spcAft>
                          <a:spcPts val="0"/>
                        </a:spcAft>
                      </a:pPr>
                      <a:r>
                        <a:rPr lang="en-CA" sz="1000">
                          <a:effectLst/>
                        </a:rPr>
                        <a:t>Class E</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-0.20%</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-0.42%</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-0.66%</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052651420"/>
                  </a:ext>
                </a:extLst>
              </a:tr>
              <a:tr h="194183">
                <a:tc>
                  <a:txBody>
                    <a:bodyPr/>
                    <a:lstStyle/>
                    <a:p>
                      <a:pPr algn="ctr">
                        <a:spcAft>
                          <a:spcPts val="0"/>
                        </a:spcAft>
                      </a:pPr>
                      <a:r>
                        <a:rPr lang="en-CA" sz="1000">
                          <a:effectLst/>
                        </a:rPr>
                        <a:t>Overall</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-0.11%</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-0.07%</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-0.09%</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a:solidFill>
                            <a:schemeClr val="tx1"/>
                          </a:solidFill>
                          <a:effectLst/>
                          <a:latin typeface="Arial" panose="020B0604020202020204" pitchFamily="34" charset="0"/>
                          <a:ea typeface="Times New Roman" panose="02020603050405020304" pitchFamily="18" charset="0"/>
                        </a:rPr>
                        <a:t>101%</a:t>
                      </a:r>
                      <a:endParaRPr lang="zh-CN" sz="1400" b="1"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100%</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500641853"/>
                  </a:ext>
                </a:extLst>
              </a:tr>
              <a:tr h="194183">
                <a:tc>
                  <a:txBody>
                    <a:bodyPr/>
                    <a:lstStyle/>
                    <a:p>
                      <a:pPr algn="ctr">
                        <a:spcAft>
                          <a:spcPts val="0"/>
                        </a:spcAft>
                      </a:pPr>
                      <a:r>
                        <a:rPr lang="en-CA" sz="1000">
                          <a:effectLst/>
                        </a:rPr>
                        <a:t>Class D</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0.33%</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-0.30%</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101%</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100%</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674836066"/>
                  </a:ext>
                </a:extLst>
              </a:tr>
              <a:tr h="194183">
                <a:tc>
                  <a:txBody>
                    <a:bodyPr/>
                    <a:lstStyle/>
                    <a:p>
                      <a:pPr algn="ctr">
                        <a:spcAft>
                          <a:spcPts val="0"/>
                        </a:spcAft>
                      </a:pPr>
                      <a:r>
                        <a:rPr lang="en-CA" sz="1000">
                          <a:effectLst/>
                        </a:rPr>
                        <a:t>Class F</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0.00</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0.29</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0.32</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100</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99</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510036814"/>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688074870"/>
              </p:ext>
            </p:extLst>
          </p:nvPr>
        </p:nvGraphicFramePr>
        <p:xfrm>
          <a:off x="5738649" y="1509802"/>
          <a:ext cx="5139558" cy="2200613"/>
        </p:xfrm>
        <a:graphic>
          <a:graphicData uri="http://schemas.openxmlformats.org/drawingml/2006/table">
            <a:tbl>
              <a:tblPr firstRow="1" firstCol="1" bandRow="1">
                <a:tableStyleId>{5C22544A-7EE6-4342-B048-85BDC9FD1C3A}</a:tableStyleId>
              </a:tblPr>
              <a:tblGrid>
                <a:gridCol w="1167570">
                  <a:extLst>
                    <a:ext uri="{9D8B030D-6E8A-4147-A177-3AD203B41FA5}">
                      <a16:colId xmlns:a16="http://schemas.microsoft.com/office/drawing/2014/main" val="2763032197"/>
                    </a:ext>
                  </a:extLst>
                </a:gridCol>
                <a:gridCol w="754650">
                  <a:extLst>
                    <a:ext uri="{9D8B030D-6E8A-4147-A177-3AD203B41FA5}">
                      <a16:colId xmlns:a16="http://schemas.microsoft.com/office/drawing/2014/main" val="773046976"/>
                    </a:ext>
                  </a:extLst>
                </a:gridCol>
                <a:gridCol w="754650">
                  <a:extLst>
                    <a:ext uri="{9D8B030D-6E8A-4147-A177-3AD203B41FA5}">
                      <a16:colId xmlns:a16="http://schemas.microsoft.com/office/drawing/2014/main" val="2249937246"/>
                    </a:ext>
                  </a:extLst>
                </a:gridCol>
                <a:gridCol w="802053">
                  <a:extLst>
                    <a:ext uri="{9D8B030D-6E8A-4147-A177-3AD203B41FA5}">
                      <a16:colId xmlns:a16="http://schemas.microsoft.com/office/drawing/2014/main" val="1407371057"/>
                    </a:ext>
                  </a:extLst>
                </a:gridCol>
                <a:gridCol w="819807">
                  <a:extLst>
                    <a:ext uri="{9D8B030D-6E8A-4147-A177-3AD203B41FA5}">
                      <a16:colId xmlns:a16="http://schemas.microsoft.com/office/drawing/2014/main" val="1530072909"/>
                    </a:ext>
                  </a:extLst>
                </a:gridCol>
                <a:gridCol w="840828">
                  <a:extLst>
                    <a:ext uri="{9D8B030D-6E8A-4147-A177-3AD203B41FA5}">
                      <a16:colId xmlns:a16="http://schemas.microsoft.com/office/drawing/2014/main" val="1308871185"/>
                    </a:ext>
                  </a:extLst>
                </a:gridCol>
              </a:tblGrid>
              <a:tr h="237542">
                <a:tc>
                  <a:txBody>
                    <a:bodyPr/>
                    <a:lstStyle/>
                    <a:p>
                      <a:endParaRPr lang="zh-CN" sz="1050" dirty="0">
                        <a:effectLst/>
                        <a:latin typeface="Times New Roman" panose="02020603050405020304" pitchFamily="18" charset="0"/>
                      </a:endParaRPr>
                    </a:p>
                  </a:txBody>
                  <a:tcPr marL="68580" marR="68580" marT="0" marB="0" anchor="ctr"/>
                </a:tc>
                <a:tc>
                  <a:txBody>
                    <a:bodyPr/>
                    <a:lstStyle/>
                    <a:p>
                      <a:pPr algn="ctr">
                        <a:spcAft>
                          <a:spcPts val="0"/>
                        </a:spcAft>
                      </a:pPr>
                      <a:r>
                        <a:rPr lang="en-CA" sz="1000" dirty="0">
                          <a:effectLst/>
                        </a:rPr>
                        <a:t> </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000" dirty="0" smtClean="0">
                          <a:effectLst/>
                        </a:rPr>
                        <a:t>Low delay</a:t>
                      </a:r>
                      <a:r>
                        <a:rPr lang="en-CA" sz="1000" baseline="0" dirty="0" smtClean="0">
                          <a:effectLst/>
                        </a:rPr>
                        <a:t> B (PSNR2)</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4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279050308"/>
                  </a:ext>
                </a:extLst>
              </a:tr>
              <a:tr h="196068">
                <a:tc>
                  <a:txBody>
                    <a:bodyPr/>
                    <a:lstStyle/>
                    <a:p>
                      <a:endParaRPr lang="zh-CN" sz="105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000" dirty="0" smtClean="0">
                          <a:effectLst/>
                        </a:rPr>
                        <a:t>Over </a:t>
                      </a:r>
                      <a:r>
                        <a:rPr lang="en-CA" sz="1000" dirty="0">
                          <a:effectLst/>
                        </a:rPr>
                        <a:t>CE1 </a:t>
                      </a:r>
                      <a:r>
                        <a:rPr lang="en-CA" sz="1000" dirty="0" smtClean="0">
                          <a:effectLst/>
                        </a:rPr>
                        <a:t>anchor</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124521531"/>
                  </a:ext>
                </a:extLst>
              </a:tr>
              <a:tr h="196068">
                <a:tc>
                  <a:txBody>
                    <a:bodyPr/>
                    <a:lstStyle/>
                    <a:p>
                      <a:endParaRPr lang="zh-CN" sz="105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Y</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U</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V</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EncT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DecT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39848674"/>
                  </a:ext>
                </a:extLst>
              </a:tr>
              <a:tr h="198459">
                <a:tc>
                  <a:txBody>
                    <a:bodyPr/>
                    <a:lstStyle/>
                    <a:p>
                      <a:pPr algn="ctr">
                        <a:spcAft>
                          <a:spcPts val="0"/>
                        </a:spcAft>
                      </a:pPr>
                      <a:r>
                        <a:rPr lang="en-CA" sz="1000" dirty="0">
                          <a:effectLst/>
                        </a:rPr>
                        <a:t>Class A1</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130635602"/>
                  </a:ext>
                </a:extLst>
              </a:tr>
              <a:tr h="196068">
                <a:tc>
                  <a:txBody>
                    <a:bodyPr/>
                    <a:lstStyle/>
                    <a:p>
                      <a:pPr algn="ctr">
                        <a:spcAft>
                          <a:spcPts val="0"/>
                        </a:spcAft>
                      </a:pPr>
                      <a:r>
                        <a:rPr lang="en-CA" sz="1000" dirty="0">
                          <a:effectLst/>
                        </a:rPr>
                        <a:t>Class A2</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397378469"/>
                  </a:ext>
                </a:extLst>
              </a:tr>
              <a:tr h="196068">
                <a:tc>
                  <a:txBody>
                    <a:bodyPr/>
                    <a:lstStyle/>
                    <a:p>
                      <a:pPr algn="ctr">
                        <a:spcAft>
                          <a:spcPts val="0"/>
                        </a:spcAft>
                      </a:pPr>
                      <a:r>
                        <a:rPr lang="en-CA" sz="1000" dirty="0">
                          <a:effectLst/>
                        </a:rPr>
                        <a:t>Class B</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-0.05%</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0.14%</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0.23%</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09344115"/>
                  </a:ext>
                </a:extLst>
              </a:tr>
              <a:tr h="196068">
                <a:tc>
                  <a:txBody>
                    <a:bodyPr/>
                    <a:lstStyle/>
                    <a:p>
                      <a:pPr algn="ctr">
                        <a:spcAft>
                          <a:spcPts val="0"/>
                        </a:spcAft>
                      </a:pPr>
                      <a:r>
                        <a:rPr lang="en-CA" sz="1000">
                          <a:effectLst/>
                        </a:rPr>
                        <a:t>Class C</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-0.07%</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-0.08%</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100%</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100%</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45258735"/>
                  </a:ext>
                </a:extLst>
              </a:tr>
              <a:tr h="196068">
                <a:tc>
                  <a:txBody>
                    <a:bodyPr/>
                    <a:lstStyle/>
                    <a:p>
                      <a:pPr algn="ctr">
                        <a:spcAft>
                          <a:spcPts val="0"/>
                        </a:spcAft>
                      </a:pPr>
                      <a:r>
                        <a:rPr lang="en-CA" sz="1000">
                          <a:effectLst/>
                        </a:rPr>
                        <a:t>Class E</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-0.12%</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-0.46%</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-0.66%</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30390571"/>
                  </a:ext>
                </a:extLst>
              </a:tr>
              <a:tr h="196068">
                <a:tc>
                  <a:txBody>
                    <a:bodyPr/>
                    <a:lstStyle/>
                    <a:p>
                      <a:pPr algn="ctr">
                        <a:spcAft>
                          <a:spcPts val="0"/>
                        </a:spcAft>
                      </a:pPr>
                      <a:r>
                        <a:rPr lang="en-CA" sz="1000">
                          <a:effectLst/>
                        </a:rPr>
                        <a:t>Overall</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-0.08%</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-0.08%</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-0.07%</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a:solidFill>
                            <a:schemeClr val="tx1"/>
                          </a:solidFill>
                          <a:effectLst/>
                          <a:latin typeface="Arial" panose="020B0604020202020204" pitchFamily="34" charset="0"/>
                          <a:ea typeface="Times New Roman" panose="02020603050405020304" pitchFamily="18" charset="0"/>
                        </a:rPr>
                        <a:t>101%</a:t>
                      </a:r>
                      <a:endParaRPr lang="zh-CN" sz="1400" b="1"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100%</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17504856"/>
                  </a:ext>
                </a:extLst>
              </a:tr>
              <a:tr h="196068">
                <a:tc>
                  <a:txBody>
                    <a:bodyPr/>
                    <a:lstStyle/>
                    <a:p>
                      <a:pPr algn="ctr">
                        <a:spcAft>
                          <a:spcPts val="0"/>
                        </a:spcAft>
                      </a:pPr>
                      <a:r>
                        <a:rPr lang="en-CA" sz="1000">
                          <a:effectLst/>
                        </a:rPr>
                        <a:t>Class D</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0.03%</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0.30%</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-0.37%</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101%</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100%</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743217089"/>
                  </a:ext>
                </a:extLst>
              </a:tr>
              <a:tr h="196068">
                <a:tc>
                  <a:txBody>
                    <a:bodyPr/>
                    <a:lstStyle/>
                    <a:p>
                      <a:pPr algn="ctr">
                        <a:spcAft>
                          <a:spcPts val="0"/>
                        </a:spcAft>
                      </a:pPr>
                      <a:r>
                        <a:rPr lang="en-CA" sz="1000">
                          <a:effectLst/>
                        </a:rPr>
                        <a:t>Class F</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0.01</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0.13</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0.21</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100</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99</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069163968"/>
                  </a:ext>
                </a:extLst>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3589824071"/>
              </p:ext>
            </p:extLst>
          </p:nvPr>
        </p:nvGraphicFramePr>
        <p:xfrm>
          <a:off x="614005" y="4259883"/>
          <a:ext cx="5124643" cy="2009894"/>
        </p:xfrm>
        <a:graphic>
          <a:graphicData uri="http://schemas.openxmlformats.org/drawingml/2006/table">
            <a:tbl>
              <a:tblPr firstRow="1" firstCol="1" bandRow="1">
                <a:tableStyleId>{5C22544A-7EE6-4342-B048-85BDC9FD1C3A}</a:tableStyleId>
              </a:tblPr>
              <a:tblGrid>
                <a:gridCol w="949223">
                  <a:extLst>
                    <a:ext uri="{9D8B030D-6E8A-4147-A177-3AD203B41FA5}">
                      <a16:colId xmlns:a16="http://schemas.microsoft.com/office/drawing/2014/main" val="1038397292"/>
                    </a:ext>
                  </a:extLst>
                </a:gridCol>
                <a:gridCol w="849091">
                  <a:extLst>
                    <a:ext uri="{9D8B030D-6E8A-4147-A177-3AD203B41FA5}">
                      <a16:colId xmlns:a16="http://schemas.microsoft.com/office/drawing/2014/main" val="3587614629"/>
                    </a:ext>
                  </a:extLst>
                </a:gridCol>
                <a:gridCol w="849091">
                  <a:extLst>
                    <a:ext uri="{9D8B030D-6E8A-4147-A177-3AD203B41FA5}">
                      <a16:colId xmlns:a16="http://schemas.microsoft.com/office/drawing/2014/main" val="3161740654"/>
                    </a:ext>
                  </a:extLst>
                </a:gridCol>
                <a:gridCol w="821640">
                  <a:extLst>
                    <a:ext uri="{9D8B030D-6E8A-4147-A177-3AD203B41FA5}">
                      <a16:colId xmlns:a16="http://schemas.microsoft.com/office/drawing/2014/main" val="3228508618"/>
                    </a:ext>
                  </a:extLst>
                </a:gridCol>
                <a:gridCol w="488950">
                  <a:extLst>
                    <a:ext uri="{9D8B030D-6E8A-4147-A177-3AD203B41FA5}">
                      <a16:colId xmlns:a16="http://schemas.microsoft.com/office/drawing/2014/main" val="2721018394"/>
                    </a:ext>
                  </a:extLst>
                </a:gridCol>
                <a:gridCol w="1166648">
                  <a:extLst>
                    <a:ext uri="{9D8B030D-6E8A-4147-A177-3AD203B41FA5}">
                      <a16:colId xmlns:a16="http://schemas.microsoft.com/office/drawing/2014/main" val="3157674896"/>
                    </a:ext>
                  </a:extLst>
                </a:gridCol>
              </a:tblGrid>
              <a:tr h="209627">
                <a:tc>
                  <a:txBody>
                    <a:bodyPr/>
                    <a:lstStyle/>
                    <a:p>
                      <a:endParaRPr lang="zh-CN" sz="1050" dirty="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400" dirty="0">
                          <a:effectLst/>
                        </a:rPr>
                        <a:t> </a:t>
                      </a:r>
                      <a:r>
                        <a:rPr lang="en-CA" sz="1000" dirty="0" smtClean="0">
                          <a:effectLst/>
                        </a:rPr>
                        <a:t>Low </a:t>
                      </a:r>
                      <a:r>
                        <a:rPr lang="en-CA" sz="1000" dirty="0">
                          <a:effectLst/>
                        </a:rPr>
                        <a:t>delay B Main10 </a:t>
                      </a:r>
                      <a:r>
                        <a:rPr lang="en-CA" sz="1000" dirty="0" smtClean="0">
                          <a:effectLst/>
                        </a:rPr>
                        <a:t>(PSNR1)</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4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220557814"/>
                  </a:ext>
                </a:extLst>
              </a:tr>
              <a:tr h="255824">
                <a:tc>
                  <a:txBody>
                    <a:bodyPr/>
                    <a:lstStyle/>
                    <a:p>
                      <a:endParaRPr lang="zh-CN" sz="1050" dirty="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000" dirty="0">
                          <a:effectLst/>
                        </a:rPr>
                        <a:t> </a:t>
                      </a:r>
                      <a:r>
                        <a:rPr lang="en-CA" sz="1000" dirty="0" smtClean="0">
                          <a:effectLst/>
                        </a:rPr>
                        <a:t>Over </a:t>
                      </a:r>
                      <a:r>
                        <a:rPr lang="en-CA" sz="1000" dirty="0">
                          <a:effectLst/>
                        </a:rPr>
                        <a:t>CE1 </a:t>
                      </a:r>
                      <a:r>
                        <a:rPr lang="en-CA" sz="1000" dirty="0" smtClean="0">
                          <a:effectLst/>
                        </a:rPr>
                        <a:t>anchor</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dirty="0">
                          <a:effectLst/>
                        </a:rPr>
                        <a:t> </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122305754"/>
                  </a:ext>
                </a:extLst>
              </a:tr>
              <a:tr h="174689">
                <a:tc>
                  <a:txBody>
                    <a:bodyPr/>
                    <a:lstStyle/>
                    <a:p>
                      <a:endParaRPr lang="zh-CN" sz="105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Y</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U</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dirty="0">
                          <a:effectLst/>
                        </a:rPr>
                        <a:t>V</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dirty="0" err="1">
                          <a:effectLst/>
                        </a:rPr>
                        <a:t>EncT</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DecT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55386251"/>
                  </a:ext>
                </a:extLst>
              </a:tr>
              <a:tr h="170064">
                <a:tc>
                  <a:txBody>
                    <a:bodyPr/>
                    <a:lstStyle/>
                    <a:p>
                      <a:pPr algn="ctr">
                        <a:spcAft>
                          <a:spcPts val="0"/>
                        </a:spcAft>
                      </a:pPr>
                      <a:r>
                        <a:rPr lang="en-CA" sz="1000">
                          <a:effectLst/>
                        </a:rPr>
                        <a:t>Class A1</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06142554"/>
                  </a:ext>
                </a:extLst>
              </a:tr>
              <a:tr h="170064">
                <a:tc>
                  <a:txBody>
                    <a:bodyPr/>
                    <a:lstStyle/>
                    <a:p>
                      <a:pPr algn="ctr">
                        <a:spcAft>
                          <a:spcPts val="0"/>
                        </a:spcAft>
                      </a:pPr>
                      <a:r>
                        <a:rPr lang="en-CA" sz="1000">
                          <a:effectLst/>
                        </a:rPr>
                        <a:t>Class A2</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dirty="0">
                          <a:effectLst/>
                        </a:rPr>
                        <a:t>-</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06811616"/>
                  </a:ext>
                </a:extLst>
              </a:tr>
              <a:tr h="170064">
                <a:tc>
                  <a:txBody>
                    <a:bodyPr/>
                    <a:lstStyle/>
                    <a:p>
                      <a:pPr algn="ctr">
                        <a:spcAft>
                          <a:spcPts val="0"/>
                        </a:spcAft>
                      </a:pPr>
                      <a:r>
                        <a:rPr lang="en-CA" sz="1000">
                          <a:effectLst/>
                        </a:rPr>
                        <a:t>Class B</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-0.04%</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0.20%</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0.20%</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6373625"/>
                  </a:ext>
                </a:extLst>
              </a:tr>
              <a:tr h="170064">
                <a:tc>
                  <a:txBody>
                    <a:bodyPr/>
                    <a:lstStyle/>
                    <a:p>
                      <a:pPr algn="ctr">
                        <a:spcAft>
                          <a:spcPts val="0"/>
                        </a:spcAft>
                      </a:pPr>
                      <a:r>
                        <a:rPr lang="en-CA" sz="1000">
                          <a:effectLst/>
                        </a:rPr>
                        <a:t>Class C</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-0.01%</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-0.09%</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-0.12%</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46049562"/>
                  </a:ext>
                </a:extLst>
              </a:tr>
              <a:tr h="175573">
                <a:tc>
                  <a:txBody>
                    <a:bodyPr/>
                    <a:lstStyle/>
                    <a:p>
                      <a:pPr algn="ctr">
                        <a:spcAft>
                          <a:spcPts val="0"/>
                        </a:spcAft>
                      </a:pPr>
                      <a:r>
                        <a:rPr lang="en-CA" sz="1000">
                          <a:effectLst/>
                        </a:rPr>
                        <a:t>Class E</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-0.11%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0.56%</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0.47%</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100%</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96118029"/>
                  </a:ext>
                </a:extLst>
              </a:tr>
              <a:tr h="170064">
                <a:tc>
                  <a:txBody>
                    <a:bodyPr/>
                    <a:lstStyle/>
                    <a:p>
                      <a:pPr algn="ctr">
                        <a:spcAft>
                          <a:spcPts val="0"/>
                        </a:spcAft>
                      </a:pPr>
                      <a:r>
                        <a:rPr lang="en-CA" sz="1000">
                          <a:effectLst/>
                        </a:rPr>
                        <a:t>Overall</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-0.05%</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0.19%</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0.16%</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101%</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100%</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56438829"/>
                  </a:ext>
                </a:extLst>
              </a:tr>
              <a:tr h="170064">
                <a:tc>
                  <a:txBody>
                    <a:bodyPr/>
                    <a:lstStyle/>
                    <a:p>
                      <a:pPr algn="ctr">
                        <a:spcAft>
                          <a:spcPts val="0"/>
                        </a:spcAft>
                      </a:pPr>
                      <a:r>
                        <a:rPr lang="en-CA" sz="1000">
                          <a:effectLst/>
                        </a:rPr>
                        <a:t>Class D</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0.03%</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0.44%</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0.46%</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100%</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101%</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86617957"/>
                  </a:ext>
                </a:extLst>
              </a:tr>
              <a:tr h="170064">
                <a:tc>
                  <a:txBody>
                    <a:bodyPr/>
                    <a:lstStyle/>
                    <a:p>
                      <a:pPr algn="ctr">
                        <a:spcAft>
                          <a:spcPts val="0"/>
                        </a:spcAft>
                      </a:pPr>
                      <a:r>
                        <a:rPr lang="en-CA" sz="1000">
                          <a:effectLst/>
                        </a:rPr>
                        <a:t>Class F</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0.31</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0.19</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0.35</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101</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99</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456049565"/>
                  </a:ext>
                </a:extLst>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2326167068"/>
              </p:ext>
            </p:extLst>
          </p:nvPr>
        </p:nvGraphicFramePr>
        <p:xfrm>
          <a:off x="5731510" y="4265160"/>
          <a:ext cx="5146696" cy="2003070"/>
        </p:xfrm>
        <a:graphic>
          <a:graphicData uri="http://schemas.openxmlformats.org/drawingml/2006/table">
            <a:tbl>
              <a:tblPr firstRow="1" firstCol="1" bandRow="1">
                <a:tableStyleId>{5C22544A-7EE6-4342-B048-85BDC9FD1C3A}</a:tableStyleId>
              </a:tblPr>
              <a:tblGrid>
                <a:gridCol w="953307">
                  <a:extLst>
                    <a:ext uri="{9D8B030D-6E8A-4147-A177-3AD203B41FA5}">
                      <a16:colId xmlns:a16="http://schemas.microsoft.com/office/drawing/2014/main" val="1291755218"/>
                    </a:ext>
                  </a:extLst>
                </a:gridCol>
                <a:gridCol w="852745">
                  <a:extLst>
                    <a:ext uri="{9D8B030D-6E8A-4147-A177-3AD203B41FA5}">
                      <a16:colId xmlns:a16="http://schemas.microsoft.com/office/drawing/2014/main" val="598511722"/>
                    </a:ext>
                  </a:extLst>
                </a:gridCol>
                <a:gridCol w="852745">
                  <a:extLst>
                    <a:ext uri="{9D8B030D-6E8A-4147-A177-3AD203B41FA5}">
                      <a16:colId xmlns:a16="http://schemas.microsoft.com/office/drawing/2014/main" val="2411907611"/>
                    </a:ext>
                  </a:extLst>
                </a:gridCol>
                <a:gridCol w="1049801">
                  <a:extLst>
                    <a:ext uri="{9D8B030D-6E8A-4147-A177-3AD203B41FA5}">
                      <a16:colId xmlns:a16="http://schemas.microsoft.com/office/drawing/2014/main" val="381263690"/>
                    </a:ext>
                  </a:extLst>
                </a:gridCol>
                <a:gridCol w="719049">
                  <a:extLst>
                    <a:ext uri="{9D8B030D-6E8A-4147-A177-3AD203B41FA5}">
                      <a16:colId xmlns:a16="http://schemas.microsoft.com/office/drawing/2014/main" val="433976734"/>
                    </a:ext>
                  </a:extLst>
                </a:gridCol>
                <a:gridCol w="719049">
                  <a:extLst>
                    <a:ext uri="{9D8B030D-6E8A-4147-A177-3AD203B41FA5}">
                      <a16:colId xmlns:a16="http://schemas.microsoft.com/office/drawing/2014/main" val="791063235"/>
                    </a:ext>
                  </a:extLst>
                </a:gridCol>
              </a:tblGrid>
              <a:tr h="202132">
                <a:tc>
                  <a:txBody>
                    <a:bodyPr/>
                    <a:lstStyle/>
                    <a:p>
                      <a:endParaRPr lang="zh-CN" sz="1050" dirty="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400" dirty="0">
                          <a:effectLst/>
                        </a:rPr>
                        <a:t> </a:t>
                      </a:r>
                      <a:r>
                        <a:rPr lang="en-CA" sz="1000" dirty="0" smtClean="0">
                          <a:effectLst/>
                        </a:rPr>
                        <a:t>Low </a:t>
                      </a:r>
                      <a:r>
                        <a:rPr lang="en-CA" sz="1000" dirty="0">
                          <a:effectLst/>
                        </a:rPr>
                        <a:t>delay B </a:t>
                      </a:r>
                      <a:r>
                        <a:rPr lang="en-CA" sz="1000" baseline="0" dirty="0" smtClean="0">
                          <a:effectLst/>
                        </a:rPr>
                        <a:t> (PSNR2)</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4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42323510"/>
                  </a:ext>
                </a:extLst>
              </a:tr>
              <a:tr h="178971">
                <a:tc>
                  <a:txBody>
                    <a:bodyPr/>
                    <a:lstStyle/>
                    <a:p>
                      <a:endParaRPr lang="zh-CN" sz="1050" dirty="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gridSpan="3">
                  <a:txBody>
                    <a:bodyPr/>
                    <a:lstStyle/>
                    <a:p>
                      <a:pPr algn="ctr">
                        <a:spcAft>
                          <a:spcPts val="0"/>
                        </a:spcAft>
                      </a:pPr>
                      <a:r>
                        <a:rPr lang="en-CA" sz="1000" dirty="0">
                          <a:effectLst/>
                        </a:rPr>
                        <a:t> </a:t>
                      </a:r>
                      <a:r>
                        <a:rPr lang="en-CA" sz="1000" dirty="0" smtClean="0">
                          <a:effectLst/>
                        </a:rPr>
                        <a:t>Over </a:t>
                      </a:r>
                      <a:r>
                        <a:rPr lang="en-CA" sz="1000" dirty="0">
                          <a:effectLst/>
                        </a:rPr>
                        <a:t>CE1 </a:t>
                      </a:r>
                      <a:r>
                        <a:rPr lang="en-CA" sz="1000" dirty="0" smtClean="0">
                          <a:effectLst/>
                        </a:rPr>
                        <a:t>anchor</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algn="ctr">
                        <a:spcAft>
                          <a:spcPts val="0"/>
                        </a:spcAft>
                      </a:pP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 </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91227832"/>
                  </a:ext>
                </a:extLst>
              </a:tr>
              <a:tr h="178971">
                <a:tc>
                  <a:txBody>
                    <a:bodyPr/>
                    <a:lstStyle/>
                    <a:p>
                      <a:endParaRPr lang="zh-CN" sz="1050" dirty="0">
                        <a:effectLst/>
                        <a:latin typeface="Times New Roman" panose="02020603050405020304" pitchFamily="18" charset="0"/>
                      </a:endParaRPr>
                    </a:p>
                  </a:txBody>
                  <a:tcPr marL="68580" marR="68580" marT="0" marB="0" anchor="ctr"/>
                </a:tc>
                <a:tc>
                  <a:txBody>
                    <a:bodyPr/>
                    <a:lstStyle/>
                    <a:p>
                      <a:pPr algn="ctr">
                        <a:spcAft>
                          <a:spcPts val="0"/>
                        </a:spcAft>
                      </a:pPr>
                      <a:r>
                        <a:rPr lang="en-CA" sz="1000">
                          <a:effectLst/>
                        </a:rPr>
                        <a:t>Y</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U</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V</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EncT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CA" sz="1000">
                          <a:effectLst/>
                        </a:rPr>
                        <a:t>DecT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016712412"/>
                  </a:ext>
                </a:extLst>
              </a:tr>
              <a:tr h="178971">
                <a:tc>
                  <a:txBody>
                    <a:bodyPr/>
                    <a:lstStyle/>
                    <a:p>
                      <a:pPr algn="ctr">
                        <a:spcAft>
                          <a:spcPts val="0"/>
                        </a:spcAft>
                      </a:pPr>
                      <a:r>
                        <a:rPr lang="en-CA" sz="1000" dirty="0">
                          <a:effectLst/>
                        </a:rPr>
                        <a:t>Class A1</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48843711"/>
                  </a:ext>
                </a:extLst>
              </a:tr>
              <a:tr h="178971">
                <a:tc>
                  <a:txBody>
                    <a:bodyPr/>
                    <a:lstStyle/>
                    <a:p>
                      <a:pPr algn="ctr">
                        <a:spcAft>
                          <a:spcPts val="0"/>
                        </a:spcAft>
                      </a:pPr>
                      <a:r>
                        <a:rPr lang="en-CA" sz="1000" dirty="0">
                          <a:effectLst/>
                        </a:rPr>
                        <a:t>Class A2</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a:effectLst/>
                        </a:rPr>
                        <a:t>-</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58127097"/>
                  </a:ext>
                </a:extLst>
              </a:tr>
              <a:tr h="178971">
                <a:tc>
                  <a:txBody>
                    <a:bodyPr/>
                    <a:lstStyle/>
                    <a:p>
                      <a:pPr algn="ctr">
                        <a:spcAft>
                          <a:spcPts val="0"/>
                        </a:spcAft>
                      </a:pPr>
                      <a:r>
                        <a:rPr lang="en-CA" sz="1000" dirty="0">
                          <a:effectLst/>
                        </a:rPr>
                        <a:t>Class B</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-0.05%</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0.23%</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0.26%</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592917350"/>
                  </a:ext>
                </a:extLst>
              </a:tr>
              <a:tr h="178971">
                <a:tc>
                  <a:txBody>
                    <a:bodyPr/>
                    <a:lstStyle/>
                    <a:p>
                      <a:pPr algn="ctr">
                        <a:spcAft>
                          <a:spcPts val="0"/>
                        </a:spcAft>
                      </a:pPr>
                      <a:r>
                        <a:rPr lang="en-CA" sz="1000" dirty="0">
                          <a:effectLst/>
                        </a:rPr>
                        <a:t>Class C</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-0.04%</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-0.20%</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-0.10%</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760433878"/>
                  </a:ext>
                </a:extLst>
              </a:tr>
              <a:tr h="178971">
                <a:tc>
                  <a:txBody>
                    <a:bodyPr/>
                    <a:lstStyle/>
                    <a:p>
                      <a:pPr algn="ctr">
                        <a:spcAft>
                          <a:spcPts val="0"/>
                        </a:spcAft>
                      </a:pPr>
                      <a:r>
                        <a:rPr lang="en-CA" sz="1000" dirty="0">
                          <a:effectLst/>
                        </a:rPr>
                        <a:t>Class E</a:t>
                      </a:r>
                      <a:endParaRPr lang="zh-CN"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0.04%</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0.44%</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0.38%</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101%</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a:solidFill>
                            <a:schemeClr val="tx1"/>
                          </a:solidFill>
                          <a:effectLst/>
                          <a:latin typeface="Arial" panose="020B0604020202020204" pitchFamily="34" charset="0"/>
                          <a:ea typeface="Times New Roman" panose="02020603050405020304" pitchFamily="18" charset="0"/>
                        </a:rPr>
                        <a:t>100%</a:t>
                      </a:r>
                      <a:endParaRPr lang="zh-CN" sz="1400"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42936762"/>
                  </a:ext>
                </a:extLst>
              </a:tr>
              <a:tr h="178971">
                <a:tc>
                  <a:txBody>
                    <a:bodyPr/>
                    <a:lstStyle/>
                    <a:p>
                      <a:pPr algn="ctr">
                        <a:spcAft>
                          <a:spcPts val="0"/>
                        </a:spcAft>
                      </a:pPr>
                      <a:r>
                        <a:rPr lang="en-CA" sz="1000">
                          <a:effectLst/>
                        </a:rPr>
                        <a:t>Overall</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-0.02%</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a:solidFill>
                            <a:schemeClr val="tx1"/>
                          </a:solidFill>
                          <a:effectLst/>
                          <a:latin typeface="Arial" panose="020B0604020202020204" pitchFamily="34" charset="0"/>
                          <a:ea typeface="Times New Roman" panose="02020603050405020304" pitchFamily="18" charset="0"/>
                        </a:rPr>
                        <a:t>0.14%</a:t>
                      </a:r>
                      <a:endParaRPr lang="zh-CN" sz="1400" b="1" u="none">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0.17%</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101%</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b="1" u="none" dirty="0">
                          <a:solidFill>
                            <a:schemeClr val="tx1"/>
                          </a:solidFill>
                          <a:effectLst/>
                          <a:latin typeface="Arial" panose="020B0604020202020204" pitchFamily="34" charset="0"/>
                          <a:ea typeface="Times New Roman" panose="02020603050405020304" pitchFamily="18" charset="0"/>
                        </a:rPr>
                        <a:t>100%</a:t>
                      </a:r>
                      <a:endParaRPr lang="zh-CN" sz="1400" b="1"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10717759"/>
                  </a:ext>
                </a:extLst>
              </a:tr>
              <a:tr h="178971">
                <a:tc>
                  <a:txBody>
                    <a:bodyPr/>
                    <a:lstStyle/>
                    <a:p>
                      <a:pPr algn="ctr">
                        <a:spcAft>
                          <a:spcPts val="0"/>
                        </a:spcAft>
                      </a:pPr>
                      <a:r>
                        <a:rPr lang="en-CA" sz="1000">
                          <a:effectLst/>
                        </a:rPr>
                        <a:t>Class D</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0.01%</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0.52%</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0.39%</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100%</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101%</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05927979"/>
                  </a:ext>
                </a:extLst>
              </a:tr>
              <a:tr h="178971">
                <a:tc>
                  <a:txBody>
                    <a:bodyPr/>
                    <a:lstStyle/>
                    <a:p>
                      <a:pPr algn="ctr">
                        <a:spcAft>
                          <a:spcPts val="0"/>
                        </a:spcAft>
                      </a:pPr>
                      <a:r>
                        <a:rPr lang="en-CA" sz="1000">
                          <a:effectLst/>
                        </a:rPr>
                        <a:t>Class F</a:t>
                      </a:r>
                      <a:endParaRPr lang="zh-CN"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0.35</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0.08</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0.54</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101</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spcAft>
                          <a:spcPts val="0"/>
                        </a:spcAft>
                      </a:pPr>
                      <a:r>
                        <a:rPr lang="en-US" sz="1000" u="none" dirty="0">
                          <a:solidFill>
                            <a:schemeClr val="tx1"/>
                          </a:solidFill>
                          <a:effectLst/>
                          <a:latin typeface="Arial" panose="020B0604020202020204" pitchFamily="34" charset="0"/>
                          <a:ea typeface="Times New Roman" panose="02020603050405020304" pitchFamily="18" charset="0"/>
                        </a:rPr>
                        <a:t>99</a:t>
                      </a:r>
                      <a:r>
                        <a:rPr lang="en-US" sz="1000" u="none" dirty="0" smtClean="0">
                          <a:solidFill>
                            <a:schemeClr val="tx1"/>
                          </a:solidFill>
                          <a:effectLst/>
                          <a:latin typeface="Arial" panose="020B0604020202020204" pitchFamily="34" charset="0"/>
                          <a:ea typeface="Times New Roman" panose="02020603050405020304" pitchFamily="18" charset="0"/>
                        </a:rPr>
                        <a:t>%</a:t>
                      </a:r>
                      <a:endParaRPr lang="zh-CN" sz="14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46905618"/>
                  </a:ext>
                </a:extLst>
              </a:tr>
            </a:tbl>
          </a:graphicData>
        </a:graphic>
      </p:graphicFrame>
      <p:sp>
        <p:nvSpPr>
          <p:cNvPr id="16" name="文本框 15"/>
          <p:cNvSpPr txBox="1"/>
          <p:nvPr/>
        </p:nvSpPr>
        <p:spPr>
          <a:xfrm>
            <a:off x="5293632" y="1031994"/>
            <a:ext cx="1384353" cy="461665"/>
          </a:xfrm>
          <a:prstGeom prst="rect">
            <a:avLst/>
          </a:prstGeom>
          <a:noFill/>
        </p:spPr>
        <p:txBody>
          <a:bodyPr wrap="none" rtlCol="0">
            <a:spAutoFit/>
          </a:bodyPr>
          <a:lstStyle/>
          <a:p>
            <a:r>
              <a:rPr lang="en-US" altLang="zh-CN" sz="2400" dirty="0" smtClean="0"/>
              <a:t>2x scaling</a:t>
            </a:r>
            <a:endParaRPr lang="zh-CN" altLang="en-US" sz="2400" dirty="0"/>
          </a:p>
        </p:txBody>
      </p:sp>
      <p:sp>
        <p:nvSpPr>
          <p:cNvPr id="22" name="文本框 21"/>
          <p:cNvSpPr txBox="1"/>
          <p:nvPr/>
        </p:nvSpPr>
        <p:spPr>
          <a:xfrm>
            <a:off x="5293631" y="3768710"/>
            <a:ext cx="1616789" cy="461665"/>
          </a:xfrm>
          <a:prstGeom prst="rect">
            <a:avLst/>
          </a:prstGeom>
          <a:noFill/>
        </p:spPr>
        <p:txBody>
          <a:bodyPr wrap="none" rtlCol="0">
            <a:spAutoFit/>
          </a:bodyPr>
          <a:lstStyle/>
          <a:p>
            <a:r>
              <a:rPr lang="en-US" altLang="zh-CN" sz="2400" dirty="0" smtClean="0"/>
              <a:t>1.5x scaling</a:t>
            </a:r>
            <a:endParaRPr lang="zh-CN" altLang="en-US" sz="2400" dirty="0"/>
          </a:p>
        </p:txBody>
      </p:sp>
    </p:spTree>
    <p:extLst>
      <p:ext uri="{BB962C8B-B14F-4D97-AF65-F5344CB8AC3E}">
        <p14:creationId xmlns:p14="http://schemas.microsoft.com/office/powerpoint/2010/main" val="21557936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4351337"/>
          </a:xfrm>
        </p:spPr>
        <p:txBody>
          <a:bodyPr>
            <a:normAutofit/>
          </a:bodyPr>
          <a:lstStyle/>
          <a:p>
            <a:pPr>
              <a:lnSpc>
                <a:spcPct val="150000"/>
              </a:lnSpc>
            </a:pPr>
            <a:r>
              <a:rPr lang="en-US" altLang="zh-CN" sz="2000" dirty="0" smtClean="0">
                <a:latin typeface="Times New Roman" panose="02020603050405020304" pitchFamily="18" charset="0"/>
                <a:cs typeface="Times New Roman" panose="02020603050405020304" pitchFamily="18" charset="0"/>
              </a:rPr>
              <a:t>Three methods are proposed to enable PROF in RPR case without memory bandwidth increase</a:t>
            </a:r>
            <a:endParaRPr lang="en-US" altLang="zh-CN" sz="2000" dirty="0">
              <a:latin typeface="Times New Roman" panose="02020603050405020304" pitchFamily="18" charset="0"/>
              <a:cs typeface="Times New Roman" panose="02020603050405020304" pitchFamily="18" charset="0"/>
            </a:endParaRPr>
          </a:p>
          <a:p>
            <a:pPr lvl="1">
              <a:lnSpc>
                <a:spcPct val="150000"/>
              </a:lnSpc>
            </a:pPr>
            <a:r>
              <a:rPr lang="en-US" altLang="zh-CN" sz="1600" dirty="0" smtClean="0">
                <a:latin typeface="Times New Roman" panose="02020603050405020304" pitchFamily="18" charset="0"/>
                <a:cs typeface="Times New Roman" panose="02020603050405020304" pitchFamily="18" charset="0"/>
              </a:rPr>
              <a:t>Method 1 clip the nearest integer reference sample to guarantee no additional reference sample to be fetched</a:t>
            </a:r>
          </a:p>
          <a:p>
            <a:pPr lvl="1">
              <a:lnSpc>
                <a:spcPct val="150000"/>
              </a:lnSpc>
            </a:pPr>
            <a:r>
              <a:rPr lang="en-US" altLang="zh-CN" sz="1600" dirty="0" smtClean="0">
                <a:latin typeface="Times New Roman" panose="02020603050405020304" pitchFamily="18" charset="0"/>
                <a:cs typeface="Times New Roman" panose="02020603050405020304" pitchFamily="18" charset="0"/>
              </a:rPr>
              <a:t>Method 2 direct pad the prediction block boundary samples, no additional reference samples are needed</a:t>
            </a:r>
          </a:p>
          <a:p>
            <a:pPr lvl="1">
              <a:lnSpc>
                <a:spcPct val="150000"/>
              </a:lnSpc>
            </a:pPr>
            <a:r>
              <a:rPr lang="en-US" altLang="zh-CN" sz="1600" dirty="0" smtClean="0">
                <a:latin typeface="Times New Roman" panose="02020603050405020304" pitchFamily="18" charset="0"/>
                <a:cs typeface="Times New Roman" panose="02020603050405020304" pitchFamily="18" charset="0"/>
              </a:rPr>
              <a:t>Method 3 only apply PROF when scaling ratio &lt;=2 so that no additional reference sample are needed even without clipping</a:t>
            </a:r>
          </a:p>
          <a:p>
            <a:pPr>
              <a:lnSpc>
                <a:spcPct val="150000"/>
              </a:lnSpc>
            </a:pPr>
            <a:r>
              <a:rPr lang="en-US" altLang="zh-CN" sz="2000" dirty="0" smtClean="0">
                <a:latin typeface="Times New Roman" panose="02020603050405020304" pitchFamily="18" charset="0"/>
                <a:cs typeface="Times New Roman" panose="02020603050405020304" pitchFamily="18" charset="0"/>
              </a:rPr>
              <a:t>All the methods </a:t>
            </a:r>
            <a:r>
              <a:rPr lang="en-US" altLang="zh-CN" sz="2000" dirty="0">
                <a:latin typeface="Times New Roman" panose="02020603050405020304" pitchFamily="18" charset="0"/>
                <a:cs typeface="Times New Roman" panose="02020603050405020304" pitchFamily="18" charset="0"/>
              </a:rPr>
              <a:t>straightforward </a:t>
            </a:r>
            <a:r>
              <a:rPr lang="en-US" altLang="zh-CN" sz="2000" dirty="0" smtClean="0">
                <a:latin typeface="Times New Roman" panose="02020603050405020304" pitchFamily="18" charset="0"/>
                <a:cs typeface="Times New Roman" panose="02020603050405020304" pitchFamily="18" charset="0"/>
              </a:rPr>
              <a:t>extend the current PROF design to support RPR with slight changes to avoid memory bandwidth increase.</a:t>
            </a:r>
          </a:p>
          <a:p>
            <a:pPr lvl="0" fontAlgn="base">
              <a:lnSpc>
                <a:spcPct val="150000"/>
              </a:lnSpc>
              <a:spcAft>
                <a:spcPct val="0"/>
              </a:spcAft>
            </a:pPr>
            <a:r>
              <a:rPr lang="en-US" altLang="zh-CN" sz="2000" dirty="0" smtClean="0">
                <a:latin typeface="Times New Roman" panose="02020603050405020304" pitchFamily="18" charset="0"/>
                <a:cs typeface="Times New Roman" panose="02020603050405020304" pitchFamily="18" charset="0"/>
              </a:rPr>
              <a:t>It is suggested to enable PROF in RPR case with the proposed method</a:t>
            </a:r>
            <a:endParaRPr lang="en-CA" altLang="zh-CN" sz="2000"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9</a:t>
            </a:fld>
            <a:endParaRPr lang="zh-CN" altLang="en-US"/>
          </a:p>
        </p:txBody>
      </p:sp>
      <p:sp>
        <p:nvSpPr>
          <p:cNvPr id="10" name="文本框 9"/>
          <p:cNvSpPr txBox="1"/>
          <p:nvPr/>
        </p:nvSpPr>
        <p:spPr>
          <a:xfrm>
            <a:off x="772201" y="409508"/>
            <a:ext cx="1915909"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Summary</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4249487"/>
      </p:ext>
    </p:extLst>
  </p:cSld>
  <p:clrMapOvr>
    <a:masterClrMapping/>
  </p:clrMapOvr>
  <p:timing>
    <p:tnLst>
      <p:par>
        <p:cTn id="1" dur="indefinite" restart="never" nodeType="tmRoot"/>
      </p:par>
    </p:tnLst>
  </p:timing>
</p:sld>
</file>

<file path=ppt/theme/theme1.xml><?xml version="1.0" encoding="utf-8"?>
<a:theme xmlns:a="http://schemas.openxmlformats.org/drawingml/2006/main" name="浅色">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浅色">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16470</TotalTime>
  <Words>1283</Words>
  <Application>Microsoft Office PowerPoint</Application>
  <PresentationFormat>宽屏</PresentationFormat>
  <Paragraphs>534</Paragraphs>
  <Slides>9</Slides>
  <Notes>8</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9</vt:i4>
      </vt:variant>
    </vt:vector>
  </HeadingPairs>
  <TitlesOfParts>
    <vt:vector size="20" baseType="lpstr">
      <vt:lpstr>等线</vt:lpstr>
      <vt:lpstr>等线</vt:lpstr>
      <vt:lpstr>等线 Light</vt:lpstr>
      <vt:lpstr>宋体</vt:lpstr>
      <vt:lpstr>微软雅黑</vt:lpstr>
      <vt:lpstr>Arial</vt:lpstr>
      <vt:lpstr>Calibri</vt:lpstr>
      <vt:lpstr>Calibri Light</vt:lpstr>
      <vt:lpstr>Times New Roman</vt:lpstr>
      <vt:lpstr>浅色</vt:lpstr>
      <vt:lpstr>1_浅色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Jie Chen</cp:lastModifiedBy>
  <cp:revision>1265</cp:revision>
  <dcterms:created xsi:type="dcterms:W3CDTF">2018-05-21T01:42:17Z</dcterms:created>
  <dcterms:modified xsi:type="dcterms:W3CDTF">2019-10-04T11:32:14Z</dcterms:modified>
</cp:coreProperties>
</file>