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4031" r:id="rId1"/>
  </p:sldMasterIdLst>
  <p:notesMasterIdLst>
    <p:notesMasterId r:id="rId40"/>
  </p:notesMasterIdLst>
  <p:handoutMasterIdLst>
    <p:handoutMasterId r:id="rId41"/>
  </p:handoutMasterIdLst>
  <p:sldIdLst>
    <p:sldId id="315" r:id="rId2"/>
    <p:sldId id="321" r:id="rId3"/>
    <p:sldId id="358" r:id="rId4"/>
    <p:sldId id="327" r:id="rId5"/>
    <p:sldId id="328" r:id="rId6"/>
    <p:sldId id="329" r:id="rId7"/>
    <p:sldId id="331" r:id="rId8"/>
    <p:sldId id="330" r:id="rId9"/>
    <p:sldId id="332" r:id="rId10"/>
    <p:sldId id="333" r:id="rId11"/>
    <p:sldId id="335" r:id="rId12"/>
    <p:sldId id="334" r:id="rId13"/>
    <p:sldId id="336" r:id="rId14"/>
    <p:sldId id="337" r:id="rId15"/>
    <p:sldId id="338" r:id="rId16"/>
    <p:sldId id="340" r:id="rId17"/>
    <p:sldId id="339" r:id="rId18"/>
    <p:sldId id="341" r:id="rId19"/>
    <p:sldId id="342" r:id="rId20"/>
    <p:sldId id="344" r:id="rId21"/>
    <p:sldId id="343" r:id="rId22"/>
    <p:sldId id="345" r:id="rId23"/>
    <p:sldId id="347" r:id="rId24"/>
    <p:sldId id="348" r:id="rId25"/>
    <p:sldId id="349" r:id="rId26"/>
    <p:sldId id="350" r:id="rId27"/>
    <p:sldId id="351" r:id="rId28"/>
    <p:sldId id="352" r:id="rId29"/>
    <p:sldId id="353" r:id="rId30"/>
    <p:sldId id="354" r:id="rId31"/>
    <p:sldId id="355" r:id="rId32"/>
    <p:sldId id="346" r:id="rId33"/>
    <p:sldId id="356" r:id="rId34"/>
    <p:sldId id="362" r:id="rId35"/>
    <p:sldId id="359" r:id="rId36"/>
    <p:sldId id="361" r:id="rId37"/>
    <p:sldId id="360" r:id="rId38"/>
    <p:sldId id="320" r:id="rId39"/>
  </p:sldIdLst>
  <p:sldSz cx="9144000" cy="6858000" type="screen4x3"/>
  <p:notesSz cx="6805613" cy="9939338"/>
  <p:defaultTextStyle>
    <a:defPPr>
      <a:defRPr lang="ja-JP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2">
          <p15:clr>
            <a:srgbClr val="A4A3A4"/>
          </p15:clr>
        </p15:guide>
        <p15:guide id="2" orient="horz" pos="4046">
          <p15:clr>
            <a:srgbClr val="A4A3A4"/>
          </p15:clr>
        </p15:guide>
        <p15:guide id="3" orient="horz" pos="2159">
          <p15:clr>
            <a:srgbClr val="A4A3A4"/>
          </p15:clr>
        </p15:guide>
        <p15:guide id="4" orient="horz" pos="119">
          <p15:clr>
            <a:srgbClr val="A4A3A4"/>
          </p15:clr>
        </p15:guide>
        <p15:guide id="5" pos="274">
          <p15:clr>
            <a:srgbClr val="A4A3A4"/>
          </p15:clr>
        </p15:guide>
        <p15:guide id="6" pos="2879">
          <p15:clr>
            <a:srgbClr val="A4A3A4"/>
          </p15:clr>
        </p15:guide>
        <p15:guide id="7" pos="5621">
          <p15:clr>
            <a:srgbClr val="A4A3A4"/>
          </p15:clr>
        </p15:guide>
        <p15:guide id="8" pos="366">
          <p15:clr>
            <a:srgbClr val="A4A3A4"/>
          </p15:clr>
        </p15:guide>
        <p15:guide id="9" pos="448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Author" initials="A" lastIdx="0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EEB9"/>
    <a:srgbClr val="66CCFF"/>
    <a:srgbClr val="FF9999"/>
    <a:srgbClr val="F3F3FB"/>
    <a:srgbClr val="E7F4F5"/>
    <a:srgbClr val="C9E7E9"/>
    <a:srgbClr val="FFDD71"/>
    <a:srgbClr val="FFE5E5"/>
    <a:srgbClr val="FFB9B9"/>
    <a:srgbClr val="DEF1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407" autoAdjust="0"/>
    <p:restoredTop sz="96574" autoAdjust="0"/>
  </p:normalViewPr>
  <p:slideViewPr>
    <p:cSldViewPr>
      <p:cViewPr varScale="1">
        <p:scale>
          <a:sx n="96" d="100"/>
          <a:sy n="96" d="100"/>
        </p:scale>
        <p:origin x="662" y="82"/>
      </p:cViewPr>
      <p:guideLst>
        <p:guide orient="horz" pos="232"/>
        <p:guide orient="horz" pos="4046"/>
        <p:guide orient="horz" pos="2159"/>
        <p:guide orient="horz" pos="119"/>
        <p:guide pos="274"/>
        <p:guide pos="2879"/>
        <p:guide pos="5621"/>
        <p:guide pos="366"/>
        <p:guide pos="44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30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575" cy="4968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ja-JP" altLang="en-US" dirty="0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quarter" idx="1"/>
          </p:nvPr>
        </p:nvSpPr>
        <p:spPr>
          <a:xfrm>
            <a:off x="3854450" y="0"/>
            <a:ext cx="2949575" cy="4968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fld id="{0CA118E9-B086-42CD-921F-F42FE8E0173F}" type="datetime1">
              <a:rPr lang="ja-JP" altLang="en-US"/>
              <a:pPr>
                <a:defRPr/>
              </a:pPr>
              <a:t>2019/10/7</a:t>
            </a:fld>
            <a:endParaRPr lang="ja-JP" altLang="en-US" dirty="0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2"/>
          </p:nvPr>
        </p:nvSpPr>
        <p:spPr>
          <a:xfrm>
            <a:off x="0" y="9440863"/>
            <a:ext cx="2949575" cy="4968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ja-JP" altLang="en-US" dirty="0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3"/>
          </p:nvPr>
        </p:nvSpPr>
        <p:spPr>
          <a:xfrm>
            <a:off x="3854450" y="9440863"/>
            <a:ext cx="2949575" cy="4968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fld id="{5B55CAF1-C374-45EC-AA18-A0CBCF202F93}" type="slidenum">
              <a:rPr lang="ja-JP" altLang="en-US"/>
              <a:pPr>
                <a:defRPr/>
              </a:pPr>
              <a:t>‹#›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95381481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4450" y="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2150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20750" y="746125"/>
            <a:ext cx="4965700" cy="37258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1038" y="4721225"/>
            <a:ext cx="5443537" cy="4471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noProof="0"/>
              <a:t>マスタ テキストの書式設定</a:t>
            </a:r>
          </a:p>
          <a:p>
            <a:pPr lvl="0"/>
            <a:r>
              <a:rPr lang="ja-JP" altLang="en-US" noProof="0"/>
              <a:t>第 </a:t>
            </a:r>
            <a:r>
              <a:rPr lang="en-US" altLang="ja-JP" noProof="0"/>
              <a:t>2 </a:t>
            </a:r>
            <a:r>
              <a:rPr lang="ja-JP" altLang="en-US" noProof="0"/>
              <a:t>レベル</a:t>
            </a:r>
          </a:p>
          <a:p>
            <a:pPr lvl="0"/>
            <a:r>
              <a:rPr lang="ja-JP" altLang="en-US" noProof="0"/>
              <a:t>第 </a:t>
            </a:r>
            <a:r>
              <a:rPr lang="en-US" altLang="ja-JP" noProof="0"/>
              <a:t>3 </a:t>
            </a:r>
            <a:r>
              <a:rPr lang="ja-JP" altLang="en-US" noProof="0"/>
              <a:t>レベル</a:t>
            </a:r>
          </a:p>
          <a:p>
            <a:pPr lvl="0"/>
            <a:r>
              <a:rPr lang="ja-JP" altLang="en-US" noProof="0"/>
              <a:t>第 </a:t>
            </a:r>
            <a:r>
              <a:rPr lang="en-US" altLang="ja-JP" noProof="0"/>
              <a:t>4 </a:t>
            </a:r>
            <a:r>
              <a:rPr lang="ja-JP" altLang="en-US" noProof="0"/>
              <a:t>レベル</a:t>
            </a:r>
          </a:p>
          <a:p>
            <a:pPr lvl="0"/>
            <a:r>
              <a:rPr lang="ja-JP" altLang="en-US" noProof="0"/>
              <a:t>第 </a:t>
            </a:r>
            <a:r>
              <a:rPr lang="en-US" altLang="ja-JP" noProof="0"/>
              <a:t>5 </a:t>
            </a:r>
            <a:r>
              <a:rPr lang="ja-JP" altLang="en-US" noProof="0"/>
              <a:t>レベル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40863"/>
            <a:ext cx="2949575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4450" y="9440863"/>
            <a:ext cx="2949575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fld id="{5660235A-EEE4-4233-821A-3370407A8DE7}" type="slidenum">
              <a:rPr lang="en-US" altLang="ja-JP"/>
              <a:pPr>
                <a:defRPr/>
              </a:pPr>
              <a:t>‹#›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93394982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ＭＳ Ｐ明朝" pitchFamily="-107" charset="-128"/>
      </a:defRPr>
    </a:lvl1pPr>
    <a:lvl2pPr marL="742950" indent="-28575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ＭＳ Ｐ明朝" pitchFamily="-107" charset="-128"/>
      </a:defRPr>
    </a:lvl2pPr>
    <a:lvl3pPr marL="1143000" indent="-228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ＭＳ Ｐ明朝" pitchFamily="-107" charset="-128"/>
      </a:defRPr>
    </a:lvl3pPr>
    <a:lvl4pPr marL="1600200" indent="-228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ＭＳ Ｐ明朝" pitchFamily="-107" charset="-128"/>
      </a:defRPr>
    </a:lvl4pPr>
    <a:lvl5pPr marL="2057400" indent="-228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ＭＳ Ｐ明朝" pitchFamily="-107" charset="-128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C227EB4-4E75-4FB9-9FF8-43F5EE0AD496}" type="slidenum">
              <a:rPr lang="en-US" altLang="ja-JP" smtClean="0">
                <a:ea typeface="ＭＳ Ｐゴシック" pitchFamily="50" charset="-128"/>
              </a:rPr>
              <a:pPr/>
              <a:t>1</a:t>
            </a:fld>
            <a:endParaRPr lang="en-US" altLang="ja-JP" dirty="0">
              <a:ea typeface="ＭＳ Ｐゴシック" pitchFamily="50" charset="-128"/>
            </a:endParaRPr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ja-JP" altLang="en-US" dirty="0">
              <a:ea typeface="ＭＳ Ｐ明朝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22694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8"/>
          <p:cNvSpPr>
            <a:spLocks noGrp="1" noChangeArrowheads="1"/>
          </p:cNvSpPr>
          <p:nvPr>
            <p:ph type="ctrTitle"/>
          </p:nvPr>
        </p:nvSpPr>
        <p:spPr>
          <a:xfrm>
            <a:off x="720000" y="2340000"/>
            <a:ext cx="7704000" cy="502629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3200" baseline="0">
                <a:solidFill>
                  <a:srgbClr val="FFFFFF"/>
                </a:solidFill>
                <a:latin typeface="+mj-lt"/>
                <a:ea typeface="HGPｺﾞｼｯｸE" pitchFamily="50" charset="-128"/>
                <a:cs typeface="Arial" pitchFamily="34" charset="0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7" name="Rectangle 9"/>
          <p:cNvSpPr>
            <a:spLocks noGrp="1" noChangeArrowheads="1"/>
          </p:cNvSpPr>
          <p:nvPr>
            <p:ph type="subTitle" idx="1"/>
          </p:nvPr>
        </p:nvSpPr>
        <p:spPr>
          <a:xfrm>
            <a:off x="720000" y="3059999"/>
            <a:ext cx="7704000" cy="432000"/>
          </a:xfrm>
          <a:prstGeom prst="rect">
            <a:avLst/>
          </a:prstGeom>
        </p:spPr>
        <p:txBody>
          <a:bodyPr lIns="0" tIns="0" rIns="0" bIns="0" anchor="t" anchorCtr="0"/>
          <a:lstStyle>
            <a:lvl1pPr marL="0" indent="0" algn="l">
              <a:buFontTx/>
              <a:buNone/>
              <a:defRPr sz="2000">
                <a:solidFill>
                  <a:srgbClr val="FFFFFF"/>
                </a:solidFill>
                <a:latin typeface="+mj-lt"/>
                <a:ea typeface="HGPｺﾞｼｯｸE" pitchFamily="50" charset="-128"/>
                <a:cs typeface="Arial" pitchFamily="34" charset="0"/>
              </a:defRPr>
            </a:lvl1pPr>
          </a:lstStyle>
          <a:p>
            <a:r>
              <a:rPr lang="ja-JP" altLang="en-US" dirty="0"/>
              <a:t>マスタ サブタイトルの書式設定</a:t>
            </a:r>
            <a:endParaRPr lang="en-US" altLang="ja-JP" dirty="0"/>
          </a:p>
        </p:txBody>
      </p:sp>
      <p:sp>
        <p:nvSpPr>
          <p:cNvPr id="8" name="テキスト プレースホルダ 9"/>
          <p:cNvSpPr>
            <a:spLocks noGrp="1"/>
          </p:cNvSpPr>
          <p:nvPr>
            <p:ph type="body" sz="quarter" idx="10"/>
          </p:nvPr>
        </p:nvSpPr>
        <p:spPr>
          <a:xfrm>
            <a:off x="720000" y="4320000"/>
            <a:ext cx="7704000" cy="432000"/>
          </a:xfrm>
          <a:prstGeom prst="rect">
            <a:avLst/>
          </a:prstGeom>
          <a:ln>
            <a:noFill/>
          </a:ln>
        </p:spPr>
        <p:txBody>
          <a:bodyPr lIns="0" tIns="0" rIns="0" bIns="0" anchor="t" anchorCtr="0"/>
          <a:lstStyle>
            <a:lvl1pPr algn="l">
              <a:spcAft>
                <a:spcPts val="0"/>
              </a:spcAft>
              <a:buFontTx/>
              <a:buNone/>
              <a:defRPr sz="1400">
                <a:solidFill>
                  <a:srgbClr val="FFFFFF"/>
                </a:solidFill>
                <a:latin typeface="+mn-lt"/>
                <a:ea typeface="HGPｺﾞｼｯｸE" pitchFamily="50" charset="-128"/>
              </a:defRPr>
            </a:lvl1pPr>
            <a:lvl2pPr algn="ctr">
              <a:spcAft>
                <a:spcPts val="0"/>
              </a:spcAft>
              <a:buFontTx/>
              <a:buNone/>
              <a:defRPr sz="1200"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ja-JP" altLang="en-US" dirty="0"/>
              <a:t>マスタ 部署名の書式設定</a:t>
            </a:r>
          </a:p>
        </p:txBody>
      </p:sp>
      <p:sp>
        <p:nvSpPr>
          <p:cNvPr id="9" name="テキスト プレースホルダ 11"/>
          <p:cNvSpPr>
            <a:spLocks noGrp="1"/>
          </p:cNvSpPr>
          <p:nvPr>
            <p:ph type="body" sz="quarter" idx="11"/>
          </p:nvPr>
        </p:nvSpPr>
        <p:spPr>
          <a:xfrm>
            <a:off x="720000" y="6048000"/>
            <a:ext cx="7704000" cy="360000"/>
          </a:xfrm>
          <a:prstGeom prst="rect">
            <a:avLst/>
          </a:prstGeom>
          <a:ln>
            <a:noFill/>
          </a:ln>
        </p:spPr>
        <p:txBody>
          <a:bodyPr lIns="0" tIns="0" rIns="0" bIns="0" anchor="t" anchorCtr="0"/>
          <a:lstStyle>
            <a:lvl1pPr algn="l">
              <a:buFontTx/>
              <a:buNone/>
              <a:defRPr sz="1000" baseline="0">
                <a:solidFill>
                  <a:srgbClr val="FFFFFF"/>
                </a:solidFill>
                <a:latin typeface="+mn-lt"/>
                <a:ea typeface="メイリオ"/>
                <a:cs typeface="メイリオ"/>
              </a:defRPr>
            </a:lvl1pPr>
          </a:lstStyle>
          <a:p>
            <a:pPr lvl="0"/>
            <a:r>
              <a:rPr lang="ja-JP" altLang="en-US" dirty="0"/>
              <a:t>マスタ ライツ表記の書式設定</a:t>
            </a:r>
          </a:p>
        </p:txBody>
      </p:sp>
      <p:pic>
        <p:nvPicPr>
          <p:cNvPr id="12" name="Picture 36" descr="16_9_logo位置0902w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2000" y="358775"/>
            <a:ext cx="1270000" cy="433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Rectangle 9"/>
          <p:cNvSpPr/>
          <p:nvPr userDrawn="1"/>
        </p:nvSpPr>
        <p:spPr>
          <a:xfrm>
            <a:off x="432000" y="618332"/>
            <a:ext cx="1199220" cy="288032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en-GB" sz="16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MiddlePage_1_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正方形/長方形 13"/>
          <p:cNvSpPr/>
          <p:nvPr userDrawn="1"/>
        </p:nvSpPr>
        <p:spPr>
          <a:xfrm>
            <a:off x="0" y="0"/>
            <a:ext cx="9142412" cy="6858000"/>
          </a:xfrm>
          <a:prstGeom prst="rect">
            <a:avLst/>
          </a:prstGeom>
          <a:solidFill>
            <a:srgbClr val="000000">
              <a:alpha val="5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ja-JP" altLang="en-US" dirty="0"/>
          </a:p>
        </p:txBody>
      </p:sp>
      <p:sp>
        <p:nvSpPr>
          <p:cNvPr id="23" name="正方形/長方形 22"/>
          <p:cNvSpPr/>
          <p:nvPr userDrawn="1"/>
        </p:nvSpPr>
        <p:spPr>
          <a:xfrm>
            <a:off x="0" y="0"/>
            <a:ext cx="9142413" cy="64262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ja-JP" altLang="en-US" dirty="0"/>
          </a:p>
        </p:txBody>
      </p:sp>
      <p:sp>
        <p:nvSpPr>
          <p:cNvPr id="21" name="Rectangle 13"/>
          <p:cNvSpPr>
            <a:spLocks noChangeArrowheads="1"/>
          </p:cNvSpPr>
          <p:nvPr userDrawn="1"/>
        </p:nvSpPr>
        <p:spPr bwMode="auto">
          <a:xfrm>
            <a:off x="0" y="6426198"/>
            <a:ext cx="9140313" cy="432000"/>
          </a:xfrm>
          <a:prstGeom prst="rect">
            <a:avLst/>
          </a:prstGeom>
          <a:gradFill flip="none" rotWithShape="1">
            <a:gsLst>
              <a:gs pos="15000">
                <a:schemeClr val="tx1">
                  <a:alpha val="50000"/>
                </a:schemeClr>
              </a:gs>
              <a:gs pos="75000">
                <a:srgbClr val="FFFFFF">
                  <a:alpha val="0"/>
                </a:srgbClr>
              </a:gs>
            </a:gsLst>
            <a:lin ang="10800000" scaled="0"/>
            <a:tileRect/>
          </a:gradFill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r">
              <a:defRPr/>
            </a:pPr>
            <a:endParaRPr lang="ja-JP" altLang="en-US" dirty="0">
              <a:solidFill>
                <a:srgbClr val="CD0921"/>
              </a:solidFill>
              <a:latin typeface="Lucida Sans"/>
              <a:ea typeface="メイリオ"/>
              <a:cs typeface="Lucida Sans"/>
            </a:endParaRPr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76000" y="396000"/>
            <a:ext cx="7164000" cy="720725"/>
          </a:xfrm>
          <a:prstGeom prst="rect">
            <a:avLst/>
          </a:prstGeom>
        </p:spPr>
        <p:txBody>
          <a:bodyPr lIns="0" tIns="0" rIns="0" bIns="0" anchor="b" anchorCtr="0"/>
          <a:lstStyle>
            <a:lvl1pPr>
              <a:defRPr b="1" baseline="0">
                <a:solidFill>
                  <a:srgbClr val="003366"/>
                </a:solidFill>
                <a:latin typeface="+mj-lt"/>
                <a:ea typeface="+mj-ea"/>
                <a:cs typeface="Arial" pitchFamily="34" charset="0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 hasCustomPrompt="1"/>
          </p:nvPr>
        </p:nvSpPr>
        <p:spPr>
          <a:xfrm>
            <a:off x="575999" y="1224000"/>
            <a:ext cx="8352000" cy="5040000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  <a:defRPr sz="2000" baseline="0">
                <a:solidFill>
                  <a:srgbClr val="000000"/>
                </a:solidFill>
                <a:latin typeface="+mn-lt"/>
                <a:ea typeface="+mn-ea"/>
                <a:cs typeface="Arial" pitchFamily="34" charset="0"/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  <a:defRPr sz="1800" baseline="0">
                <a:solidFill>
                  <a:srgbClr val="000000"/>
                </a:solidFill>
                <a:latin typeface="+mn-lt"/>
                <a:ea typeface="+mn-ea"/>
                <a:cs typeface="Arial" pitchFamily="34" charset="0"/>
              </a:defRPr>
            </a:lvl2pPr>
            <a:lvl3pPr>
              <a:lnSpc>
                <a:spcPct val="100000"/>
              </a:lnSpc>
              <a:spcAft>
                <a:spcPts val="600"/>
              </a:spcAft>
              <a:buFont typeface="Arial" pitchFamily="34" charset="0"/>
              <a:buChar char="•"/>
              <a:defRPr sz="1600" baseline="0">
                <a:latin typeface="+mn-lt"/>
                <a:cs typeface="Arial" pitchFamily="34" charset="0"/>
              </a:defRPr>
            </a:lvl3pPr>
            <a:lvl4pPr>
              <a:lnSpc>
                <a:spcPct val="100000"/>
              </a:lnSpc>
              <a:spcAft>
                <a:spcPts val="600"/>
              </a:spcAft>
              <a:buFont typeface="Arial" pitchFamily="34" charset="0"/>
              <a:buChar char="•"/>
              <a:defRPr sz="1400" baseline="0"/>
            </a:lvl4pPr>
            <a:lvl5pPr>
              <a:lnSpc>
                <a:spcPct val="100000"/>
              </a:lnSpc>
              <a:spcAft>
                <a:spcPts val="600"/>
              </a:spcAft>
              <a:buFont typeface="Arial" pitchFamily="34" charset="0"/>
              <a:buChar char="•"/>
              <a:defRPr sz="1200" baseline="0"/>
            </a:lvl5pPr>
            <a:lvl6pPr>
              <a:lnSpc>
                <a:spcPct val="100000"/>
              </a:lnSpc>
              <a:spcAft>
                <a:spcPts val="600"/>
              </a:spcAft>
              <a:defRPr sz="1400" baseline="0"/>
            </a:lvl6pPr>
            <a:lvl7pPr>
              <a:lnSpc>
                <a:spcPct val="100000"/>
              </a:lnSpc>
              <a:spcAft>
                <a:spcPts val="600"/>
              </a:spcAft>
              <a:defRPr sz="1050" baseline="0"/>
            </a:lvl7pPr>
            <a:lvl8pPr>
              <a:lnSpc>
                <a:spcPct val="100000"/>
              </a:lnSpc>
              <a:spcAft>
                <a:spcPts val="600"/>
              </a:spcAft>
              <a:defRPr sz="900"/>
            </a:lvl8pPr>
            <a:lvl9pPr>
              <a:lnSpc>
                <a:spcPct val="100000"/>
              </a:lnSpc>
              <a:spcAft>
                <a:spcPts val="600"/>
              </a:spcAft>
              <a:defRPr sz="900" baseline="0"/>
            </a:lvl9pPr>
          </a:lstStyle>
          <a:p>
            <a:pPr lvl="0"/>
            <a:r>
              <a:rPr lang="en-GB" altLang="ja-JP" dirty="0"/>
              <a:t>24pnt level</a:t>
            </a:r>
            <a:endParaRPr lang="ja-JP" altLang="en-US" dirty="0"/>
          </a:p>
          <a:p>
            <a:pPr lvl="1"/>
            <a:r>
              <a:rPr lang="en-GB" altLang="ja-JP" dirty="0"/>
              <a:t>20pnt level</a:t>
            </a:r>
          </a:p>
          <a:p>
            <a:pPr lvl="2"/>
            <a:r>
              <a:rPr lang="en-GB" altLang="ja-JP" dirty="0"/>
              <a:t>18pnt level</a:t>
            </a:r>
          </a:p>
          <a:p>
            <a:pPr lvl="3"/>
            <a:r>
              <a:rPr lang="en-GB" altLang="ja-JP" dirty="0"/>
              <a:t>16pnt level</a:t>
            </a:r>
          </a:p>
          <a:p>
            <a:pPr lvl="4"/>
            <a:r>
              <a:rPr lang="en-GB" altLang="ja-JP" dirty="0"/>
              <a:t>14pnt level</a:t>
            </a:r>
          </a:p>
          <a:p>
            <a:pPr lvl="5"/>
            <a:r>
              <a:rPr lang="en-GB" altLang="ja-JP" sz="1200" dirty="0"/>
              <a:t>12pnt level</a:t>
            </a:r>
          </a:p>
          <a:p>
            <a:pPr lvl="6"/>
            <a:r>
              <a:rPr lang="en-GB" altLang="ja-JP" sz="1000" dirty="0"/>
              <a:t>10pnt level</a:t>
            </a:r>
          </a:p>
          <a:p>
            <a:pPr lvl="7"/>
            <a:r>
              <a:rPr lang="en-GB" altLang="ja-JP" sz="800" dirty="0"/>
              <a:t>8pnt level</a:t>
            </a:r>
          </a:p>
          <a:p>
            <a:pPr lvl="8"/>
            <a:r>
              <a:rPr lang="en-GB" altLang="ja-JP" sz="600" dirty="0"/>
              <a:t>6 </a:t>
            </a:r>
            <a:r>
              <a:rPr lang="en-GB" altLang="ja-JP" sz="600" dirty="0" err="1"/>
              <a:t>pnt</a:t>
            </a:r>
            <a:r>
              <a:rPr lang="en-GB" altLang="ja-JP" sz="600" dirty="0"/>
              <a:t> level</a:t>
            </a:r>
            <a:endParaRPr lang="en-GB" altLang="ja-JP" sz="800" dirty="0"/>
          </a:p>
          <a:p>
            <a:pPr lvl="8"/>
            <a:endParaRPr lang="en-GB" altLang="ja-JP" dirty="0"/>
          </a:p>
          <a:p>
            <a:pPr lvl="8"/>
            <a:endParaRPr lang="ja-JP" altLang="en-US" dirty="0"/>
          </a:p>
        </p:txBody>
      </p:sp>
      <p:sp>
        <p:nvSpPr>
          <p:cNvPr id="15" name="Rectangle 1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260000" y="6534150"/>
            <a:ext cx="576000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>
              <a:defRPr kumimoji="1" sz="1000">
                <a:solidFill>
                  <a:schemeClr val="bg1"/>
                </a:solidFill>
                <a:latin typeface="+mn-lt"/>
                <a:ea typeface="メイリオ"/>
              </a:defRPr>
            </a:lvl1pPr>
          </a:lstStyle>
          <a:p>
            <a:pPr>
              <a:defRPr/>
            </a:pPr>
            <a:r>
              <a:rPr lang="en-US" altLang="ja-JP" dirty="0"/>
              <a:t>JCTVC-O0066</a:t>
            </a:r>
          </a:p>
        </p:txBody>
      </p:sp>
      <p:sp>
        <p:nvSpPr>
          <p:cNvPr id="16" name="Rectangle 10"/>
          <p:cNvSpPr>
            <a:spLocks noGrp="1" noChangeArrowheads="1"/>
          </p:cNvSpPr>
          <p:nvPr>
            <p:ph type="dt" sz="half" idx="2"/>
          </p:nvPr>
        </p:nvSpPr>
        <p:spPr>
          <a:xfrm>
            <a:off x="576000" y="6534150"/>
            <a:ext cx="648000" cy="215900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l">
              <a:defRPr kumimoji="1" sz="1000" b="0" i="0" baseline="0">
                <a:solidFill>
                  <a:schemeClr val="bg1"/>
                </a:solidFill>
                <a:latin typeface="+mn-lt"/>
                <a:ea typeface="HGP行書体" pitchFamily="66" charset="-128"/>
                <a:cs typeface="Arial" pitchFamily="34" charset="0"/>
              </a:defRPr>
            </a:lvl1pPr>
          </a:lstStyle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2019/10/7</a:t>
            </a:fld>
            <a:endParaRPr lang="en-US" altLang="ja-JP" dirty="0"/>
          </a:p>
        </p:txBody>
      </p:sp>
      <p:sp>
        <p:nvSpPr>
          <p:cNvPr id="17" name="Rectangle 12"/>
          <p:cNvSpPr>
            <a:spLocks noGrp="1" noChangeArrowheads="1"/>
          </p:cNvSpPr>
          <p:nvPr>
            <p:ph type="sldNum" sz="quarter" idx="4"/>
          </p:nvPr>
        </p:nvSpPr>
        <p:spPr>
          <a:xfrm>
            <a:off x="126000" y="6534150"/>
            <a:ext cx="252000" cy="215900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r">
              <a:defRPr kumimoji="1" sz="1000">
                <a:solidFill>
                  <a:schemeClr val="bg1"/>
                </a:solidFill>
                <a:latin typeface="+mn-lt"/>
                <a:ea typeface="メイリオ"/>
              </a:defRPr>
            </a:lvl1pPr>
          </a:lstStyle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‹#›</a:t>
            </a:fld>
            <a:endParaRPr lang="en-US" altLang="ja-JP" dirty="0"/>
          </a:p>
        </p:txBody>
      </p:sp>
      <p:cxnSp>
        <p:nvCxnSpPr>
          <p:cNvPr id="26" name="直線コネクタ 25"/>
          <p:cNvCxnSpPr/>
          <p:nvPr userDrawn="1"/>
        </p:nvCxnSpPr>
        <p:spPr>
          <a:xfrm rot="5400000">
            <a:off x="323337" y="6642000"/>
            <a:ext cx="216000" cy="1588"/>
          </a:xfrm>
          <a:prstGeom prst="line">
            <a:avLst/>
          </a:prstGeom>
          <a:ln w="31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3" name="Picture 36" descr="16_9_logo位置0902w"/>
          <p:cNvPicPr>
            <a:picLocks noChangeAspect="1" noChangeArrowheads="1"/>
          </p:cNvPicPr>
          <p:nvPr userDrawn="1"/>
        </p:nvPicPr>
        <p:blipFill>
          <a:blip r:embed="rId2" cstate="print">
            <a:lum bright="-100000"/>
          </a:blip>
          <a:srcRect/>
          <a:stretch>
            <a:fillRect/>
          </a:stretch>
        </p:blipFill>
        <p:spPr bwMode="auto">
          <a:xfrm>
            <a:off x="7886700" y="190500"/>
            <a:ext cx="1054100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Rectangle 11"/>
          <p:cNvSpPr/>
          <p:nvPr userDrawn="1"/>
        </p:nvSpPr>
        <p:spPr>
          <a:xfrm>
            <a:off x="7812360" y="406847"/>
            <a:ext cx="1128440" cy="28803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en-GB" sz="1600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ddlePage_2_visu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正方形/長方形 16"/>
          <p:cNvSpPr/>
          <p:nvPr userDrawn="1"/>
        </p:nvSpPr>
        <p:spPr>
          <a:xfrm>
            <a:off x="0" y="0"/>
            <a:ext cx="9142412" cy="6858000"/>
          </a:xfrm>
          <a:prstGeom prst="rect">
            <a:avLst/>
          </a:prstGeom>
          <a:solidFill>
            <a:srgbClr val="000000">
              <a:alpha val="5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ja-JP" altLang="en-US" dirty="0"/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76000" y="396000"/>
            <a:ext cx="7164000" cy="720725"/>
          </a:xfrm>
          <a:prstGeom prst="rect">
            <a:avLst/>
          </a:prstGeom>
        </p:spPr>
        <p:txBody>
          <a:bodyPr lIns="0" tIns="0" rIns="0" bIns="0" anchor="b" anchorCtr="0"/>
          <a:lstStyle>
            <a:lvl1pPr>
              <a:defRPr baseline="0">
                <a:solidFill>
                  <a:srgbClr val="FFFFFF"/>
                </a:solidFill>
                <a:latin typeface="+mj-lt"/>
                <a:ea typeface="+mj-ea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6" name="コンテンツ プレースホルダ 2"/>
          <p:cNvSpPr>
            <a:spLocks noGrp="1"/>
          </p:cNvSpPr>
          <p:nvPr>
            <p:ph idx="1"/>
          </p:nvPr>
        </p:nvSpPr>
        <p:spPr>
          <a:xfrm>
            <a:off x="575999" y="1224000"/>
            <a:ext cx="8352000" cy="5040000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Tx/>
              <a:buNone/>
              <a:defRPr baseline="0">
                <a:solidFill>
                  <a:srgbClr val="FFFFFF"/>
                </a:solidFill>
                <a:latin typeface="+mn-lt"/>
                <a:ea typeface="+mn-ea"/>
              </a:defRPr>
            </a:lvl1pPr>
            <a:lvl2pPr>
              <a:lnSpc>
                <a:spcPts val="3400"/>
              </a:lnSpc>
              <a:spcBef>
                <a:spcPts val="0"/>
              </a:spcBef>
              <a:buFontTx/>
              <a:buNone/>
              <a:defRPr baseline="0">
                <a:solidFill>
                  <a:srgbClr val="FFFFFF"/>
                </a:solidFill>
                <a:latin typeface="+mn-lt"/>
                <a:ea typeface="+mn-ea"/>
              </a:defRPr>
            </a:lvl2pPr>
            <a:lvl3pPr>
              <a:buFont typeface="Arial" pitchFamily="34" charset="0"/>
              <a:buChar char="•"/>
              <a:defRPr/>
            </a:lvl3pPr>
            <a:lvl4pPr>
              <a:buFont typeface="Arial" pitchFamily="34" charset="0"/>
              <a:buChar char="•"/>
              <a:defRPr/>
            </a:lvl4pPr>
            <a:lvl5pPr>
              <a:buFont typeface="Arial" pitchFamily="34" charset="0"/>
              <a:buChar char="•"/>
              <a:defRPr/>
            </a:lvl5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</p:txBody>
      </p:sp>
      <p:sp>
        <p:nvSpPr>
          <p:cNvPr id="16" name="Rectangle 13"/>
          <p:cNvSpPr>
            <a:spLocks noChangeArrowheads="1"/>
          </p:cNvSpPr>
          <p:nvPr userDrawn="1"/>
        </p:nvSpPr>
        <p:spPr bwMode="auto">
          <a:xfrm>
            <a:off x="0" y="6426199"/>
            <a:ext cx="9144000" cy="431801"/>
          </a:xfrm>
          <a:prstGeom prst="rect">
            <a:avLst/>
          </a:prstGeom>
          <a:gradFill flip="none" rotWithShape="1">
            <a:gsLst>
              <a:gs pos="15000">
                <a:schemeClr val="tx1">
                  <a:alpha val="50000"/>
                </a:schemeClr>
              </a:gs>
              <a:gs pos="75000">
                <a:srgbClr val="FFFFFF">
                  <a:alpha val="0"/>
                </a:srgbClr>
              </a:gs>
            </a:gsLst>
            <a:lin ang="10800000" scaled="0"/>
            <a:tileRect/>
          </a:gradFill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r">
              <a:defRPr/>
            </a:pPr>
            <a:endParaRPr lang="ja-JP" altLang="en-US" dirty="0">
              <a:solidFill>
                <a:srgbClr val="CD0921"/>
              </a:solidFill>
              <a:latin typeface="Lucida Sans"/>
              <a:ea typeface="メイリオ"/>
              <a:cs typeface="Lucida Sans"/>
            </a:endParaRPr>
          </a:p>
        </p:txBody>
      </p:sp>
      <p:sp>
        <p:nvSpPr>
          <p:cNvPr id="10" name="Rectangle 1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260000" y="6534150"/>
            <a:ext cx="576000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>
              <a:defRPr kumimoji="1" sz="1000">
                <a:solidFill>
                  <a:schemeClr val="bg1"/>
                </a:solidFill>
                <a:latin typeface="+mn-lt"/>
                <a:ea typeface="メイリオ"/>
              </a:defRPr>
            </a:lvl1pPr>
          </a:lstStyle>
          <a:p>
            <a:pPr>
              <a:defRPr/>
            </a:pPr>
            <a:r>
              <a:rPr lang="en-US" altLang="ja-JP" dirty="0"/>
              <a:t>JCTVC-O0066</a:t>
            </a:r>
          </a:p>
        </p:txBody>
      </p:sp>
      <p:sp>
        <p:nvSpPr>
          <p:cNvPr id="11" name="Date Placeholder 10"/>
          <p:cNvSpPr>
            <a:spLocks noGrp="1" noChangeArrowheads="1"/>
          </p:cNvSpPr>
          <p:nvPr>
            <p:ph type="dt" sz="half" idx="2"/>
          </p:nvPr>
        </p:nvSpPr>
        <p:spPr>
          <a:xfrm>
            <a:off x="576000" y="6534150"/>
            <a:ext cx="648000" cy="215900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l">
              <a:defRPr kumimoji="1" sz="1000" b="0" i="0" baseline="0">
                <a:solidFill>
                  <a:schemeClr val="bg1"/>
                </a:solidFill>
                <a:latin typeface="+mn-lt"/>
                <a:ea typeface="HGP創英角ｺﾞｼｯｸUB" pitchFamily="50" charset="-128"/>
                <a:cs typeface="Arial"/>
              </a:defRPr>
            </a:lvl1pPr>
          </a:lstStyle>
          <a:p>
            <a:pPr>
              <a:defRPr/>
            </a:pPr>
            <a:fld id="{FECD3C8C-7A17-4828-B6C3-C609AC02B6B8}" type="datetime1">
              <a:rPr lang="ja-JP" altLang="en-US" smtClean="0"/>
              <a:pPr>
                <a:defRPr/>
              </a:pPr>
              <a:t>2019/10/7</a:t>
            </a:fld>
            <a:endParaRPr lang="en-US" altLang="ja-JP" dirty="0"/>
          </a:p>
        </p:txBody>
      </p:sp>
      <p:sp>
        <p:nvSpPr>
          <p:cNvPr id="12" name="Rectangle 12"/>
          <p:cNvSpPr>
            <a:spLocks noGrp="1" noChangeArrowheads="1"/>
          </p:cNvSpPr>
          <p:nvPr>
            <p:ph type="sldNum" sz="quarter" idx="4"/>
          </p:nvPr>
        </p:nvSpPr>
        <p:spPr>
          <a:xfrm>
            <a:off x="126000" y="6534150"/>
            <a:ext cx="252000" cy="215900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r">
              <a:defRPr kumimoji="1" sz="1000">
                <a:solidFill>
                  <a:schemeClr val="bg1"/>
                </a:solidFill>
                <a:latin typeface="+mn-lt"/>
                <a:ea typeface="メイリオ"/>
              </a:defRPr>
            </a:lvl1pPr>
          </a:lstStyle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‹#›</a:t>
            </a:fld>
            <a:endParaRPr lang="en-US" altLang="ja-JP" dirty="0"/>
          </a:p>
        </p:txBody>
      </p:sp>
      <p:cxnSp>
        <p:nvCxnSpPr>
          <p:cNvPr id="19" name="直線コネクタ 18"/>
          <p:cNvCxnSpPr/>
          <p:nvPr userDrawn="1"/>
        </p:nvCxnSpPr>
        <p:spPr>
          <a:xfrm rot="5400000">
            <a:off x="323337" y="6642000"/>
            <a:ext cx="216000" cy="1588"/>
          </a:xfrm>
          <a:prstGeom prst="line">
            <a:avLst/>
          </a:prstGeom>
          <a:ln w="31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3" name="Picture 36" descr="16_9_logo位置0902w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86700" y="190500"/>
            <a:ext cx="1054100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63" descr="english_naka_confidential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08963" y="6462713"/>
            <a:ext cx="935037" cy="395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Rectangle 13"/>
          <p:cNvSpPr/>
          <p:nvPr userDrawn="1"/>
        </p:nvSpPr>
        <p:spPr>
          <a:xfrm>
            <a:off x="7814140" y="406847"/>
            <a:ext cx="1199220" cy="288032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en-GB" sz="16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ddlePage_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正方形/長方形 3"/>
          <p:cNvSpPr/>
          <p:nvPr userDrawn="1"/>
        </p:nvSpPr>
        <p:spPr>
          <a:xfrm>
            <a:off x="0" y="0"/>
            <a:ext cx="9142413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ja-JP" altLang="en-US" dirty="0"/>
          </a:p>
        </p:txBody>
      </p:sp>
      <p:pic>
        <p:nvPicPr>
          <p:cNvPr id="5" name="Picture 36" descr="16_9_logo位置0902w"/>
          <p:cNvPicPr>
            <a:picLocks noChangeAspect="1" noChangeArrowheads="1"/>
          </p:cNvPicPr>
          <p:nvPr userDrawn="1"/>
        </p:nvPicPr>
        <p:blipFill>
          <a:blip r:embed="rId2" cstate="print">
            <a:lum bright="-100000"/>
          </a:blip>
          <a:srcRect/>
          <a:stretch>
            <a:fillRect/>
          </a:stretch>
        </p:blipFill>
        <p:spPr bwMode="auto">
          <a:xfrm>
            <a:off x="7886700" y="190500"/>
            <a:ext cx="1054100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 userDrawn="1"/>
        </p:nvSpPr>
        <p:spPr>
          <a:xfrm>
            <a:off x="7812360" y="406847"/>
            <a:ext cx="1128440" cy="28803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en-GB" sz="1600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正方形/長方形 2"/>
          <p:cNvSpPr/>
          <p:nvPr userDrawn="1"/>
        </p:nvSpPr>
        <p:spPr>
          <a:xfrm>
            <a:off x="0" y="0"/>
            <a:ext cx="9142413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ja-JP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st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4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pic>
        <p:nvPicPr>
          <p:cNvPr id="10" name="図 9" descr="mblogo_w.pdf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3600000" y="3114000"/>
            <a:ext cx="1944000" cy="659449"/>
          </a:xfrm>
          <a:prstGeom prst="rect">
            <a:avLst/>
          </a:prstGeom>
        </p:spPr>
      </p:pic>
      <p:sp>
        <p:nvSpPr>
          <p:cNvPr id="4" name="テキスト ボックス 3"/>
          <p:cNvSpPr txBox="1"/>
          <p:nvPr userDrawn="1"/>
        </p:nvSpPr>
        <p:spPr bwMode="white">
          <a:xfrm>
            <a:off x="359999" y="6011999"/>
            <a:ext cx="8424000" cy="685785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ctr">
              <a:lnSpc>
                <a:spcPts val="14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1000" b="0" i="0" dirty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メイリオ"/>
                <a:cs typeface="Arial"/>
              </a:rPr>
              <a:t>“SONY” is a registered trademark and/or trademark of Sony Corporation.</a:t>
            </a:r>
          </a:p>
          <a:p>
            <a:pPr algn="ctr">
              <a:lnSpc>
                <a:spcPts val="14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1000" b="0" i="0" dirty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メイリオ"/>
                <a:cs typeface="Arial"/>
              </a:rPr>
              <a:t>Names of Sony products and services are the registered trademarks and/or trademarks of Sony Corporation or its Group companies.</a:t>
            </a:r>
          </a:p>
          <a:p>
            <a:pPr algn="ctr">
              <a:lnSpc>
                <a:spcPts val="14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1000" b="0" i="0" dirty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メイリオ"/>
                <a:cs typeface="Arial"/>
              </a:rPr>
              <a:t>Other company names and product names are the registered trademarks and/or trademarks of the respective companies.</a:t>
            </a:r>
          </a:p>
        </p:txBody>
      </p:sp>
      <p:sp>
        <p:nvSpPr>
          <p:cNvPr id="6" name="Rectangle 5"/>
          <p:cNvSpPr/>
          <p:nvPr userDrawn="1"/>
        </p:nvSpPr>
        <p:spPr>
          <a:xfrm>
            <a:off x="3600000" y="3527153"/>
            <a:ext cx="1944000" cy="288032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en-GB" sz="1600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14325" y="417513"/>
            <a:ext cx="8372475" cy="798512"/>
          </a:xfrm>
          <a:prstGeom prst="rect">
            <a:avLst/>
          </a:prstGeom>
        </p:spPr>
        <p:txBody>
          <a:bodyPr/>
          <a:lstStyle>
            <a:lvl1pPr>
              <a:defRPr>
                <a:latin typeface="+mn-lt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xfrm>
            <a:off x="6581775" y="6542088"/>
            <a:ext cx="2133600" cy="187325"/>
          </a:xfrm>
          <a:prstGeom prst="rect">
            <a:avLst/>
          </a:prstGeom>
          <a:ln/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>
              <a:defRPr/>
            </a:pPr>
            <a:fld id="{3A7D8E13-587F-4043-AD86-D4716C173C01}" type="datetime1">
              <a:rPr lang="ja-JP" altLang="en-US" smtClean="0"/>
              <a:pPr>
                <a:defRPr/>
              </a:pPr>
              <a:t>2019/10/7</a:t>
            </a:fld>
            <a:endParaRPr lang="en-US" altLang="ja-JP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xfrm>
            <a:off x="314325" y="6540500"/>
            <a:ext cx="6267450" cy="187325"/>
          </a:xfrm>
          <a:prstGeom prst="rect">
            <a:avLst/>
          </a:prstGeom>
          <a:ln/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en-US" altLang="ja-JP" dirty="0"/>
              <a:t>JCTVC-O0066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358188" y="6542088"/>
            <a:ext cx="641350" cy="187325"/>
          </a:xfrm>
          <a:prstGeom prst="rect">
            <a:avLst/>
          </a:prstGeom>
          <a:ln/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fld id="{893FB7ED-E398-470A-A047-E362B4515958}" type="slidenum">
              <a:rPr lang="ja-JP" altLang="en-US" smtClean="0"/>
              <a:pPr>
                <a:defRPr/>
              </a:pPr>
              <a:t>‹#›</a:t>
            </a:fld>
            <a:endParaRPr lang="en-US" altLang="ja-JP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図 23" descr="GBM_top_4-3.jpg"/>
          <p:cNvPicPr>
            <a:picLocks noChangeAspect="1"/>
          </p:cNvPicPr>
          <p:nvPr userDrawn="1"/>
        </p:nvPicPr>
        <p:blipFill>
          <a:blip r:embed="rId9" cstate="print">
            <a:lum/>
          </a:blip>
          <a:srcRect r="287" b="377"/>
          <a:stretch>
            <a:fillRect/>
          </a:stretch>
        </p:blipFill>
        <p:spPr bwMode="auto">
          <a:xfrm>
            <a:off x="-6350" y="0"/>
            <a:ext cx="9153525" cy="686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050" r:id="rId1"/>
    <p:sldLayoutId id="2147484051" r:id="rId2"/>
    <p:sldLayoutId id="2147484052" r:id="rId3"/>
    <p:sldLayoutId id="2147484053" r:id="rId4"/>
    <p:sldLayoutId id="2147484054" r:id="rId5"/>
    <p:sldLayoutId id="2147484035" r:id="rId6"/>
    <p:sldLayoutId id="2147484055" r:id="rId7"/>
  </p:sldLayoutIdLst>
  <p:hf hdr="0"/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+mj-lt"/>
          <a:ea typeface="+mj-ea"/>
          <a:cs typeface="HGP創英角ｺﾞｼｯｸUB" pitchFamily="50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  <a:cs typeface="HGP創英角ｺﾞｼｯｸUB" pitchFamily="50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  <a:cs typeface="HGP創英角ｺﾞｼｯｸUB" pitchFamily="50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  <a:cs typeface="HGP創英角ｺﾞｼｯｸUB" pitchFamily="50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  <a:cs typeface="HGP創英角ｺﾞｼｯｸUB" pitchFamily="50" charset="-128"/>
        </a:defRPr>
      </a:lvl5pPr>
      <a:lvl6pPr marL="4572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6pPr>
      <a:lvl7pPr marL="9144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7pPr>
      <a:lvl8pPr marL="13716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8pPr>
      <a:lvl9pPr marL="18288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2800">
          <a:solidFill>
            <a:schemeClr val="bg1"/>
          </a:solidFill>
          <a:latin typeface="+mn-lt"/>
          <a:ea typeface="+mn-ea"/>
          <a:cs typeface="HGP創英角ｺﾞｼｯｸUB" pitchFamily="50" charset="-128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2400">
          <a:solidFill>
            <a:schemeClr val="bg1"/>
          </a:solidFill>
          <a:latin typeface="+mn-lt"/>
          <a:ea typeface="+mn-ea"/>
          <a:cs typeface="HGP創英角ｺﾞｼｯｸUB" pitchFamily="50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2400">
          <a:solidFill>
            <a:schemeClr val="tx1"/>
          </a:solidFill>
          <a:latin typeface="+mn-lt"/>
          <a:ea typeface="+mn-ea"/>
          <a:cs typeface="HGP創英角ｺﾞｼｯｸUB" pitchFamily="50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2000">
          <a:solidFill>
            <a:schemeClr val="tx1"/>
          </a:solidFill>
          <a:latin typeface="+mn-lt"/>
          <a:ea typeface="+mn-ea"/>
          <a:cs typeface="HGP創英角ｺﾞｼｯｸUB" pitchFamily="50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2000">
          <a:solidFill>
            <a:schemeClr val="tx1"/>
          </a:solidFill>
          <a:latin typeface="+mn-lt"/>
          <a:ea typeface="+mn-ea"/>
          <a:cs typeface="HGP創英角ｺﾞｼｯｸUB" pitchFamily="50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タイトル 9"/>
          <p:cNvSpPr>
            <a:spLocks noGrp="1"/>
          </p:cNvSpPr>
          <p:nvPr>
            <p:ph type="ctrTitle"/>
          </p:nvPr>
        </p:nvSpPr>
        <p:spPr>
          <a:xfrm>
            <a:off x="720000" y="1427018"/>
            <a:ext cx="7963142" cy="1415612"/>
          </a:xfrm>
        </p:spPr>
        <p:txBody>
          <a:bodyPr/>
          <a:lstStyle/>
          <a:p>
            <a:pPr algn="ctr">
              <a:tabLst>
                <a:tab pos="1433513" algn="l"/>
              </a:tabLst>
            </a:pPr>
            <a:r>
              <a:rPr lang="en-GB" sz="2800" b="1" dirty="0"/>
              <a:t>CABAC zero word thresholds</a:t>
            </a:r>
            <a:endParaRPr lang="ja-JP" altLang="en-US" sz="2400" dirty="0"/>
          </a:p>
        </p:txBody>
      </p:sp>
      <p:sp>
        <p:nvSpPr>
          <p:cNvPr id="6" name="サブタイトル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dirty="0"/>
              <a:t>JVET-P0395</a:t>
            </a:r>
            <a:endParaRPr kumimoji="1" lang="ja-JP" altLang="en-US" dirty="0"/>
          </a:p>
        </p:txBody>
      </p:sp>
      <p:sp>
        <p:nvSpPr>
          <p:cNvPr id="12" name="テキスト プレースホルダ 11"/>
          <p:cNvSpPr>
            <a:spLocks noGrp="1"/>
          </p:cNvSpPr>
          <p:nvPr>
            <p:ph type="body" sz="quarter" idx="10"/>
          </p:nvPr>
        </p:nvSpPr>
        <p:spPr>
          <a:xfrm>
            <a:off x="720000" y="4319999"/>
            <a:ext cx="7704000" cy="966375"/>
          </a:xfrm>
        </p:spPr>
        <p:txBody>
          <a:bodyPr/>
          <a:lstStyle/>
          <a:p>
            <a:pPr>
              <a:spcAft>
                <a:spcPct val="0"/>
              </a:spcAft>
            </a:pPr>
            <a:r>
              <a:rPr lang="en-US" altLang="ja-JP" dirty="0">
                <a:latin typeface="Arial" charset="0"/>
              </a:rPr>
              <a:t>Advanced Technology Team</a:t>
            </a:r>
          </a:p>
          <a:p>
            <a:pPr>
              <a:spcAft>
                <a:spcPct val="0"/>
              </a:spcAft>
            </a:pPr>
            <a:r>
              <a:rPr lang="en-US" altLang="ja-JP" dirty="0">
                <a:latin typeface="Arial" charset="0"/>
              </a:rPr>
              <a:t>European Professional Engineering</a:t>
            </a:r>
          </a:p>
          <a:p>
            <a:pPr>
              <a:spcAft>
                <a:spcPct val="0"/>
              </a:spcAft>
            </a:pPr>
            <a:r>
              <a:rPr lang="en-US" altLang="ja-JP" dirty="0">
                <a:latin typeface="Arial" charset="0"/>
              </a:rPr>
              <a:t>Sony Europe BV.</a:t>
            </a:r>
          </a:p>
          <a:p>
            <a:pPr>
              <a:spcAft>
                <a:spcPct val="0"/>
              </a:spcAft>
            </a:pPr>
            <a:r>
              <a:rPr lang="en-US" altLang="ja-JP" dirty="0">
                <a:latin typeface="Arial" charset="0"/>
              </a:rPr>
              <a:t>Adrian Browne / Steve Keating / Karl Sharman</a:t>
            </a:r>
          </a:p>
        </p:txBody>
      </p:sp>
      <p:sp>
        <p:nvSpPr>
          <p:cNvPr id="13" name="テキスト プレースホルダ 1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ja-JP" dirty="0">
                <a:latin typeface="Arial" charset="0"/>
              </a:rPr>
              <a:t>Sony Corp.</a:t>
            </a:r>
          </a:p>
        </p:txBody>
      </p:sp>
    </p:spTree>
    <p:extLst>
      <p:ext uri="{BB962C8B-B14F-4D97-AF65-F5344CB8AC3E}">
        <p14:creationId xmlns:p14="http://schemas.microsoft.com/office/powerpoint/2010/main" val="65992571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CTU-based results</a:t>
            </a:r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97237625"/>
              </p:ext>
            </p:extLst>
          </p:nvPr>
        </p:nvGraphicFramePr>
        <p:xfrm>
          <a:off x="1243588" y="2520433"/>
          <a:ext cx="6080760" cy="1280160"/>
        </p:xfrm>
        <a:graphic>
          <a:graphicData uri="http://schemas.openxmlformats.org/drawingml/2006/table">
            <a:tbl>
              <a:tblPr firstRow="1" firstCol="1" bandRow="1"/>
              <a:tblGrid>
                <a:gridCol w="10134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134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134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134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1346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1346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0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CA" sz="1200" dirty="0">
                          <a:effectLst/>
                          <a:latin typeface="Times New Roman"/>
                          <a:ea typeface="Times New Roman"/>
                        </a:rPr>
                        <a:t>QPs under test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CA" sz="1200" dirty="0">
                          <a:effectLst/>
                          <a:latin typeface="Times New Roman"/>
                          <a:ea typeface="Times New Roman"/>
                        </a:rPr>
                        <a:t>Percent of CTUs over cabac_zero_word_threshold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CA" sz="1200" dirty="0">
                          <a:effectLst/>
                          <a:latin typeface="Times New Roman"/>
                          <a:ea typeface="Times New Roman"/>
                        </a:rPr>
                        <a:t>VTM 6.1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CA" sz="1200" dirty="0">
                          <a:effectLst/>
                          <a:latin typeface="Times New Roman"/>
                          <a:ea typeface="Times New Roman"/>
                        </a:rPr>
                        <a:t>HM 16.20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CA" sz="1200" dirty="0">
                          <a:effectLst/>
                          <a:latin typeface="Times New Roman"/>
                          <a:ea typeface="Times New Roman"/>
                        </a:rPr>
                        <a:t>VTM 6.1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CA" sz="1200" dirty="0">
                          <a:effectLst/>
                          <a:latin typeface="Times New Roman"/>
                          <a:ea typeface="Times New Roman"/>
                        </a:rPr>
                        <a:t>without dependent quantization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CA" sz="1200" dirty="0">
                          <a:effectLst/>
                          <a:latin typeface="Times New Roman"/>
                          <a:ea typeface="Times New Roman"/>
                        </a:rPr>
                        <a:t>VTM 6.1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CA" sz="1200" dirty="0">
                          <a:effectLst/>
                          <a:latin typeface="Times New Roman"/>
                          <a:ea typeface="Times New Roman"/>
                        </a:rPr>
                        <a:t>without coefficient bin limits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CA" sz="1200" dirty="0">
                          <a:effectLst/>
                          <a:latin typeface="Times New Roman"/>
                          <a:ea typeface="Times New Roman"/>
                        </a:rPr>
                        <a:t>VTM 6.1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Times New Roman"/>
                          <a:ea typeface="Times New Roman"/>
                        </a:rPr>
                        <a:t>without both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CA" sz="1200" dirty="0">
                          <a:effectLst/>
                          <a:latin typeface="Times New Roman"/>
                          <a:ea typeface="Times New Roman"/>
                        </a:rPr>
                        <a:t>22, 27, 32,37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CA" sz="1200" dirty="0">
                          <a:effectLst/>
                          <a:latin typeface="Times New Roman"/>
                          <a:ea typeface="Times New Roman"/>
                        </a:rPr>
                        <a:t>     0.226%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CA" sz="1200" dirty="0">
                          <a:effectLst/>
                          <a:latin typeface="Times New Roman"/>
                          <a:ea typeface="Times New Roman"/>
                        </a:rPr>
                        <a:t>   &lt;0.001%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CA" sz="1200" dirty="0">
                          <a:effectLst/>
                          <a:latin typeface="Times New Roman"/>
                          <a:ea typeface="Times New Roman"/>
                        </a:rPr>
                        <a:t>     0.000%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CA" sz="1200" dirty="0">
                          <a:effectLst/>
                          <a:latin typeface="Times New Roman"/>
                          <a:ea typeface="Times New Roman"/>
                        </a:rPr>
                        <a:t>     0.229%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CA" sz="1200" dirty="0">
                          <a:effectLst/>
                          <a:latin typeface="Times New Roman"/>
                          <a:ea typeface="Times New Roman"/>
                        </a:rPr>
                        <a:t>     0.000%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CA" sz="1200" dirty="0">
                          <a:effectLst/>
                          <a:latin typeface="Times New Roman"/>
                          <a:ea typeface="Times New Roman"/>
                        </a:rPr>
                        <a:t>2, 7, 12, 17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CA" sz="1200" dirty="0">
                          <a:effectLst/>
                          <a:latin typeface="Times New Roman"/>
                          <a:ea typeface="Times New Roman"/>
                        </a:rPr>
                        <a:t>     3.701%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CA" sz="1200" dirty="0">
                          <a:effectLst/>
                          <a:latin typeface="Times New Roman"/>
                          <a:ea typeface="Times New Roman"/>
                        </a:rPr>
                        <a:t>     0.001%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CA" sz="1200" dirty="0">
                          <a:effectLst/>
                          <a:latin typeface="Times New Roman"/>
                          <a:ea typeface="Times New Roman"/>
                        </a:rPr>
                        <a:t>     0.001%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CA" sz="1200" dirty="0">
                          <a:effectLst/>
                          <a:latin typeface="Times New Roman"/>
                          <a:ea typeface="Times New Roman"/>
                        </a:rPr>
                        <a:t>     4.091%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CA" sz="1200" dirty="0">
                          <a:effectLst/>
                          <a:latin typeface="Times New Roman"/>
                          <a:ea typeface="Times New Roman"/>
                        </a:rPr>
                        <a:t>     0.002%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/>
              <a:t>JVET-P0395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2019/10/7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10</a:t>
            </a:fld>
            <a:endParaRPr lang="en-US" altLang="ja-JP" dirty="0"/>
          </a:p>
        </p:txBody>
      </p:sp>
      <p:cxnSp>
        <p:nvCxnSpPr>
          <p:cNvPr id="10" name="Straight Arrow Connector 9"/>
          <p:cNvCxnSpPr/>
          <p:nvPr/>
        </p:nvCxnSpPr>
        <p:spPr>
          <a:xfrm flipV="1">
            <a:off x="1243588" y="3528545"/>
            <a:ext cx="1224136" cy="991653"/>
          </a:xfrm>
          <a:prstGeom prst="straightConnector1">
            <a:avLst/>
          </a:prstGeom>
          <a:ln w="25400">
            <a:solidFill>
              <a:srgbClr val="C0000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 flipV="1">
            <a:off x="1387604" y="3728110"/>
            <a:ext cx="1080120" cy="792088"/>
          </a:xfrm>
          <a:prstGeom prst="straightConnector1">
            <a:avLst/>
          </a:prstGeom>
          <a:ln w="25400">
            <a:solidFill>
              <a:srgbClr val="C0000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235476" y="4520198"/>
            <a:ext cx="22322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>
                <a:solidFill>
                  <a:srgbClr val="C00000"/>
                </a:solidFill>
              </a:rPr>
              <a:t>Many more CTUs over cabac_zero_word threshold in low QP</a:t>
            </a:r>
          </a:p>
        </p:txBody>
      </p:sp>
      <p:cxnSp>
        <p:nvCxnSpPr>
          <p:cNvPr id="20" name="Straight Arrow Connector 19"/>
          <p:cNvCxnSpPr/>
          <p:nvPr/>
        </p:nvCxnSpPr>
        <p:spPr>
          <a:xfrm flipH="1" flipV="1">
            <a:off x="3703196" y="3759343"/>
            <a:ext cx="276696" cy="792088"/>
          </a:xfrm>
          <a:prstGeom prst="straightConnector1">
            <a:avLst/>
          </a:prstGeom>
          <a:ln w="25400">
            <a:solidFill>
              <a:srgbClr val="00B05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 flipV="1">
            <a:off x="4267924" y="3771009"/>
            <a:ext cx="432048" cy="780422"/>
          </a:xfrm>
          <a:prstGeom prst="straightConnector1">
            <a:avLst/>
          </a:prstGeom>
          <a:ln w="25400">
            <a:solidFill>
              <a:srgbClr val="00B05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2971780" y="4551431"/>
            <a:ext cx="23923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>
                <a:solidFill>
                  <a:srgbClr val="00B050"/>
                </a:solidFill>
              </a:rPr>
              <a:t>VTM without dependent quantization performs similarly to HM</a:t>
            </a:r>
          </a:p>
        </p:txBody>
      </p:sp>
      <p:cxnSp>
        <p:nvCxnSpPr>
          <p:cNvPr id="29" name="Straight Arrow Connector 28"/>
          <p:cNvCxnSpPr/>
          <p:nvPr/>
        </p:nvCxnSpPr>
        <p:spPr>
          <a:xfrm flipH="1">
            <a:off x="3059832" y="2060848"/>
            <a:ext cx="504056" cy="1512168"/>
          </a:xfrm>
          <a:prstGeom prst="straightConnector1">
            <a:avLst/>
          </a:prstGeom>
          <a:ln w="25400">
            <a:solidFill>
              <a:srgbClr val="0070C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/>
          <p:cNvCxnSpPr/>
          <p:nvPr/>
        </p:nvCxnSpPr>
        <p:spPr>
          <a:xfrm>
            <a:off x="3841544" y="2060848"/>
            <a:ext cx="642404" cy="1512168"/>
          </a:xfrm>
          <a:prstGeom prst="straightConnector1">
            <a:avLst/>
          </a:prstGeom>
          <a:ln w="25400">
            <a:solidFill>
              <a:srgbClr val="0070C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/>
          <p:cNvSpPr txBox="1"/>
          <p:nvPr/>
        </p:nvSpPr>
        <p:spPr>
          <a:xfrm>
            <a:off x="2678560" y="1263366"/>
            <a:ext cx="29015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>
                <a:solidFill>
                  <a:srgbClr val="0070C0"/>
                </a:solidFill>
              </a:rPr>
              <a:t>cabac_zero_words very rarely required when dependent quantization disabled</a:t>
            </a:r>
          </a:p>
        </p:txBody>
      </p:sp>
      <p:cxnSp>
        <p:nvCxnSpPr>
          <p:cNvPr id="37" name="Straight Arrow Connector 36"/>
          <p:cNvCxnSpPr/>
          <p:nvPr/>
        </p:nvCxnSpPr>
        <p:spPr>
          <a:xfrm flipH="1" flipV="1">
            <a:off x="5796136" y="3759343"/>
            <a:ext cx="720080" cy="792088"/>
          </a:xfrm>
          <a:prstGeom prst="straightConnector1">
            <a:avLst/>
          </a:prstGeom>
          <a:ln w="25400">
            <a:solidFill>
              <a:srgbClr val="7030A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Arrow Connector 37"/>
          <p:cNvCxnSpPr/>
          <p:nvPr/>
        </p:nvCxnSpPr>
        <p:spPr>
          <a:xfrm flipH="1" flipV="1">
            <a:off x="6804248" y="3759343"/>
            <a:ext cx="72008" cy="760855"/>
          </a:xfrm>
          <a:prstGeom prst="straightConnector1">
            <a:avLst/>
          </a:prstGeom>
          <a:ln w="25400">
            <a:solidFill>
              <a:srgbClr val="7030A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/>
          <p:cNvSpPr txBox="1"/>
          <p:nvPr/>
        </p:nvSpPr>
        <p:spPr>
          <a:xfrm>
            <a:off x="5508104" y="4519949"/>
            <a:ext cx="338437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>
                <a:solidFill>
                  <a:srgbClr val="7030A0"/>
                </a:solidFill>
              </a:rPr>
              <a:t>Even with coefficient bin limits removed, disabling dependent quantization almost completely removes cabac_zero_word usage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39552" y="6021288"/>
            <a:ext cx="80072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/>
              <a:t>Percentages are higher for CTUs than frames due to the averaging effect of many CTUs in a frame</a:t>
            </a:r>
          </a:p>
        </p:txBody>
      </p:sp>
    </p:spTree>
    <p:extLst>
      <p:ext uri="{BB962C8B-B14F-4D97-AF65-F5344CB8AC3E}">
        <p14:creationId xmlns:p14="http://schemas.microsoft.com/office/powerpoint/2010/main" val="344772005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E:\Curie_HVC\VTM_Instrumented\Analysis\CabacInstrumentation\HEVC_Test\scatter_32.0_1.3333334\All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000" y="1440000"/>
            <a:ext cx="4548188" cy="480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Scatter graph results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/>
              <a:t>JVET-P0395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2019/10/7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11</a:t>
            </a:fld>
            <a:endParaRPr lang="en-US" altLang="ja-JP" dirty="0"/>
          </a:p>
        </p:txBody>
      </p:sp>
      <p:sp>
        <p:nvSpPr>
          <p:cNvPr id="9" name="TextBox 8"/>
          <p:cNvSpPr txBox="1"/>
          <p:nvPr/>
        </p:nvSpPr>
        <p:spPr>
          <a:xfrm>
            <a:off x="5076056" y="1486800"/>
            <a:ext cx="15199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HM 16.20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076056" y="3030051"/>
            <a:ext cx="400462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dirty="0"/>
              <a:t>Hue indicates dominant QP</a:t>
            </a:r>
          </a:p>
          <a:p>
            <a:r>
              <a:rPr lang="en-GB" sz="1600" dirty="0"/>
              <a:t>Brightness indicates number of datapoints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076056" y="2395855"/>
            <a:ext cx="38884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/>
              <a:t>Graph of bins vs bits in encoded stream for all square CTUs in CTC and low QP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076057" y="4146910"/>
            <a:ext cx="39604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/>
              <a:t>Red line represents existing cabac_zero_word threshold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5076057" y="5097141"/>
            <a:ext cx="39604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/>
              <a:t>Very few points in red region representing CTUs above this threshold</a:t>
            </a:r>
          </a:p>
        </p:txBody>
      </p:sp>
      <p:cxnSp>
        <p:nvCxnSpPr>
          <p:cNvPr id="28" name="Straight Arrow Connector 27"/>
          <p:cNvCxnSpPr>
            <a:stCxn id="14" idx="1"/>
          </p:cNvCxnSpPr>
          <p:nvPr/>
        </p:nvCxnSpPr>
        <p:spPr>
          <a:xfrm flipH="1" flipV="1">
            <a:off x="3203848" y="2395855"/>
            <a:ext cx="1872209" cy="2043443"/>
          </a:xfrm>
          <a:prstGeom prst="straightConnector1">
            <a:avLst/>
          </a:prstGeom>
          <a:ln w="25400">
            <a:solidFill>
              <a:srgbClr val="C0000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>
            <a:stCxn id="27" idx="1"/>
          </p:cNvCxnSpPr>
          <p:nvPr/>
        </p:nvCxnSpPr>
        <p:spPr>
          <a:xfrm flipH="1" flipV="1">
            <a:off x="1259632" y="4949326"/>
            <a:ext cx="3816425" cy="440203"/>
          </a:xfrm>
          <a:prstGeom prst="straightConnector1">
            <a:avLst/>
          </a:prstGeom>
          <a:ln w="25400">
            <a:solidFill>
              <a:srgbClr val="FFC00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0374387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Scatter graph results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/>
              <a:t>JVET-P0395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2019/10/7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12</a:t>
            </a:fld>
            <a:endParaRPr lang="en-US" altLang="ja-JP" dirty="0"/>
          </a:p>
        </p:txBody>
      </p:sp>
      <p:sp>
        <p:nvSpPr>
          <p:cNvPr id="9" name="TextBox 8"/>
          <p:cNvSpPr txBox="1"/>
          <p:nvPr/>
        </p:nvSpPr>
        <p:spPr>
          <a:xfrm>
            <a:off x="5076056" y="1486800"/>
            <a:ext cx="134684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VTM 6.1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076056" y="3030051"/>
            <a:ext cx="400462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dirty="0"/>
              <a:t>Hue indicates dominant QP</a:t>
            </a:r>
          </a:p>
          <a:p>
            <a:r>
              <a:rPr lang="en-GB" sz="1600" dirty="0"/>
              <a:t>Brightness indicates number of datapoints</a:t>
            </a:r>
          </a:p>
          <a:p>
            <a:endParaRPr lang="en-GB" sz="1600" dirty="0"/>
          </a:p>
        </p:txBody>
      </p:sp>
      <p:sp>
        <p:nvSpPr>
          <p:cNvPr id="12" name="TextBox 11"/>
          <p:cNvSpPr txBox="1"/>
          <p:nvPr/>
        </p:nvSpPr>
        <p:spPr>
          <a:xfrm>
            <a:off x="5076056" y="2395855"/>
            <a:ext cx="38884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/>
              <a:t>Graph of bins vs bits in encoded stream for all square CTUs in CTC and low QP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076057" y="4146910"/>
            <a:ext cx="39604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/>
              <a:t>Red line represents existing cabac_zero_word threshold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5076057" y="5097141"/>
            <a:ext cx="39604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/>
              <a:t>Points in red region represent CTUs above this threshold</a:t>
            </a:r>
          </a:p>
        </p:txBody>
      </p:sp>
      <p:pic>
        <p:nvPicPr>
          <p:cNvPr id="1027" name="Picture 3" descr="E:\Curie_HVC\VTM_Instrumented\Analysis\CabacInstrumentation\VTM6.1\scatter_32.0_1.3333334\All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000" y="1440000"/>
            <a:ext cx="4548188" cy="480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8" name="Straight Arrow Connector 27"/>
          <p:cNvCxnSpPr>
            <a:stCxn id="14" idx="1"/>
          </p:cNvCxnSpPr>
          <p:nvPr/>
        </p:nvCxnSpPr>
        <p:spPr>
          <a:xfrm flipH="1" flipV="1">
            <a:off x="3203848" y="2395855"/>
            <a:ext cx="1872209" cy="2043443"/>
          </a:xfrm>
          <a:prstGeom prst="straightConnector1">
            <a:avLst/>
          </a:prstGeom>
          <a:ln w="25400">
            <a:solidFill>
              <a:srgbClr val="C0000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>
            <a:stCxn id="27" idx="1"/>
          </p:cNvCxnSpPr>
          <p:nvPr/>
        </p:nvCxnSpPr>
        <p:spPr>
          <a:xfrm flipH="1" flipV="1">
            <a:off x="1547664" y="4509120"/>
            <a:ext cx="3528393" cy="880409"/>
          </a:xfrm>
          <a:prstGeom prst="straightConnector1">
            <a:avLst/>
          </a:prstGeom>
          <a:ln w="25400">
            <a:solidFill>
              <a:srgbClr val="FFC00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1998264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E:\Curie_HVC\VTM_Instrumented\Analysis\CabacInstrumentation\VTM6.1_NoDepQuant\scatter_32.0_1.3333334\All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000" y="1440000"/>
            <a:ext cx="4548188" cy="480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Scatter graph results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/>
              <a:t>JVET-P0395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2019/10/7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13</a:t>
            </a:fld>
            <a:endParaRPr lang="en-US" altLang="ja-JP" dirty="0"/>
          </a:p>
        </p:txBody>
      </p:sp>
      <p:sp>
        <p:nvSpPr>
          <p:cNvPr id="9" name="TextBox 8"/>
          <p:cNvSpPr txBox="1"/>
          <p:nvPr/>
        </p:nvSpPr>
        <p:spPr>
          <a:xfrm>
            <a:off x="5076056" y="1486800"/>
            <a:ext cx="38884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VTM 6.1 without dependent quantization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076056" y="3030051"/>
            <a:ext cx="400462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dirty="0"/>
              <a:t>Hue indicates dominant QP</a:t>
            </a:r>
          </a:p>
          <a:p>
            <a:r>
              <a:rPr lang="en-GB" sz="1600" dirty="0"/>
              <a:t>Brightness indicates number of datapoints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076056" y="2395855"/>
            <a:ext cx="38884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/>
              <a:t>Graph of bins vs bits in encoded stream for all square CTUs in CTC and low QP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076057" y="4146910"/>
            <a:ext cx="39604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/>
              <a:t>Red line represents existing cabac_zero_word threshold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5076057" y="5097141"/>
            <a:ext cx="39604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/>
              <a:t>Almost no points in red region representing CTUs above this threshold</a:t>
            </a:r>
          </a:p>
        </p:txBody>
      </p:sp>
      <p:cxnSp>
        <p:nvCxnSpPr>
          <p:cNvPr id="28" name="Straight Arrow Connector 27"/>
          <p:cNvCxnSpPr>
            <a:stCxn id="14" idx="1"/>
          </p:cNvCxnSpPr>
          <p:nvPr/>
        </p:nvCxnSpPr>
        <p:spPr>
          <a:xfrm flipH="1" flipV="1">
            <a:off x="3203848" y="2395855"/>
            <a:ext cx="1872209" cy="2043443"/>
          </a:xfrm>
          <a:prstGeom prst="straightConnector1">
            <a:avLst/>
          </a:prstGeom>
          <a:ln w="25400">
            <a:solidFill>
              <a:srgbClr val="C0000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/>
          <p:nvPr/>
        </p:nvCxnSpPr>
        <p:spPr>
          <a:xfrm flipH="1" flipV="1">
            <a:off x="1259632" y="4949325"/>
            <a:ext cx="3888434" cy="440205"/>
          </a:xfrm>
          <a:prstGeom prst="straightConnector1">
            <a:avLst/>
          </a:prstGeom>
          <a:ln w="25400">
            <a:solidFill>
              <a:srgbClr val="FFC00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875231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6000" y="396000"/>
            <a:ext cx="7308368" cy="720725"/>
          </a:xfrm>
        </p:spPr>
        <p:txBody>
          <a:bodyPr/>
          <a:lstStyle/>
          <a:p>
            <a:r>
              <a:rPr lang="en-GB" dirty="0"/>
              <a:t>Summary of scatter graphs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/>
          </a:p>
          <a:p>
            <a:r>
              <a:rPr lang="en-GB" dirty="0"/>
              <a:t>Clear from the scatter graphs that CTUs coded using VTM 6.1</a:t>
            </a:r>
          </a:p>
          <a:p>
            <a:endParaRPr lang="en-GB" dirty="0"/>
          </a:p>
          <a:p>
            <a:pPr lvl="1"/>
            <a:r>
              <a:rPr lang="en-GB" dirty="0"/>
              <a:t>can exceed the cabac_zero_word threshold for CTUs coded at </a:t>
            </a:r>
            <a:br>
              <a:rPr lang="en-GB" dirty="0"/>
            </a:br>
            <a:r>
              <a:rPr lang="en-GB" dirty="0"/>
              <a:t>slice QP16-23 </a:t>
            </a:r>
          </a:p>
          <a:p>
            <a:pPr lvl="2"/>
            <a:r>
              <a:rPr lang="en-GB" dirty="0"/>
              <a:t>86% of square CTUs that exceed the limit are in this range</a:t>
            </a:r>
          </a:p>
          <a:p>
            <a:pPr lvl="1"/>
            <a:endParaRPr lang="en-GB" dirty="0"/>
          </a:p>
          <a:p>
            <a:pPr lvl="1"/>
            <a:r>
              <a:rPr lang="en-GB" dirty="0"/>
              <a:t>rarely exceed the limit for CTUs otherwise</a:t>
            </a:r>
          </a:p>
          <a:p>
            <a:pPr lvl="1"/>
            <a:endParaRPr lang="en-GB" dirty="0"/>
          </a:p>
          <a:p>
            <a:pPr lvl="1"/>
            <a:r>
              <a:rPr lang="en-GB" dirty="0"/>
              <a:t>very rarely exceed the limit if dependent quantization is disabled.</a:t>
            </a:r>
          </a:p>
          <a:p>
            <a:pPr lvl="1"/>
            <a:endParaRPr lang="en-GB" dirty="0"/>
          </a:p>
          <a:p>
            <a:pPr lvl="1"/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/>
              <a:t>JVET-P0395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2019/10/7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14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8838139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6000" y="396000"/>
            <a:ext cx="7308368" cy="720725"/>
          </a:xfrm>
        </p:spPr>
        <p:txBody>
          <a:bodyPr/>
          <a:lstStyle/>
          <a:p>
            <a:r>
              <a:rPr lang="en-GB" dirty="0"/>
              <a:t>Alternative graphical representation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Scatter graphs presented so far plot bins (</a:t>
            </a:r>
            <a:r>
              <a:rPr lang="en-GB" i="1" dirty="0"/>
              <a:t>n</a:t>
            </a:r>
            <a:r>
              <a:rPr lang="en-GB" dirty="0"/>
              <a:t>) versus bits (</a:t>
            </a:r>
            <a:r>
              <a:rPr lang="en-GB" i="1" dirty="0"/>
              <a:t>b</a:t>
            </a:r>
            <a:r>
              <a:rPr lang="en-GB" dirty="0"/>
              <a:t>)</a:t>
            </a:r>
          </a:p>
          <a:p>
            <a:endParaRPr lang="en-GB" dirty="0"/>
          </a:p>
          <a:p>
            <a:r>
              <a:rPr lang="en-GB" dirty="0"/>
              <a:t>Red threshold from previous graphs represents </a:t>
            </a:r>
            <a:r>
              <a:rPr lang="en-CA" i="1" dirty="0"/>
              <a:t>n = </a:t>
            </a:r>
            <a:r>
              <a:rPr lang="el-GR" i="1" dirty="0"/>
              <a:t>β</a:t>
            </a:r>
            <a:r>
              <a:rPr lang="en-GB" i="1" dirty="0"/>
              <a:t> * b + c</a:t>
            </a:r>
            <a:r>
              <a:rPr lang="en-CA" dirty="0"/>
              <a:t> ÷ </a:t>
            </a:r>
            <a:r>
              <a:rPr lang="el-GR" i="1" dirty="0"/>
              <a:t>α</a:t>
            </a:r>
            <a:endParaRPr lang="en-GB" i="1" dirty="0"/>
          </a:p>
          <a:p>
            <a:pPr lvl="1"/>
            <a:r>
              <a:rPr lang="el-GR" i="1" dirty="0"/>
              <a:t>α </a:t>
            </a:r>
            <a:r>
              <a:rPr lang="en-GB" i="1" dirty="0"/>
              <a:t>= 32</a:t>
            </a:r>
          </a:p>
          <a:p>
            <a:pPr lvl="1"/>
            <a:r>
              <a:rPr lang="el-GR" i="1" dirty="0"/>
              <a:t>β </a:t>
            </a:r>
            <a:r>
              <a:rPr lang="en-GB" dirty="0"/>
              <a:t>= 4 </a:t>
            </a:r>
            <a:r>
              <a:rPr lang="en-CA" dirty="0"/>
              <a:t>÷</a:t>
            </a:r>
            <a:r>
              <a:rPr lang="en-CA" i="1" dirty="0"/>
              <a:t> </a:t>
            </a:r>
            <a:r>
              <a:rPr lang="en-GB" dirty="0"/>
              <a:t>3</a:t>
            </a:r>
          </a:p>
          <a:p>
            <a:pPr lvl="1"/>
            <a:endParaRPr lang="en-GB" dirty="0"/>
          </a:p>
          <a:p>
            <a:r>
              <a:rPr lang="en-GB" dirty="0"/>
              <a:t>To determine alternative </a:t>
            </a:r>
            <a:r>
              <a:rPr lang="el-GR" i="1" dirty="0"/>
              <a:t>α</a:t>
            </a:r>
            <a:endParaRPr lang="en-GB" dirty="0"/>
          </a:p>
          <a:p>
            <a:pPr lvl="1"/>
            <a:r>
              <a:rPr lang="en-GB" dirty="0"/>
              <a:t>Need to compute </a:t>
            </a:r>
            <a:r>
              <a:rPr lang="en-GB" i="1" dirty="0"/>
              <a:t>n</a:t>
            </a:r>
            <a:r>
              <a:rPr lang="en-GB" dirty="0"/>
              <a:t> – </a:t>
            </a:r>
            <a:r>
              <a:rPr lang="el-GR" i="1" dirty="0"/>
              <a:t>β</a:t>
            </a:r>
            <a:r>
              <a:rPr lang="en-GB" i="1" dirty="0"/>
              <a:t> * b for each CTU</a:t>
            </a:r>
          </a:p>
          <a:p>
            <a:pPr lvl="1"/>
            <a:r>
              <a:rPr lang="en-GB" dirty="0"/>
              <a:t>Generate scatter plot of this computed value versus bits</a:t>
            </a:r>
          </a:p>
          <a:p>
            <a:pPr lvl="1"/>
            <a:endParaRPr lang="en-GB" dirty="0"/>
          </a:p>
          <a:p>
            <a:r>
              <a:rPr lang="en-GB" dirty="0"/>
              <a:t>New scatter plots indicate three threshold values of </a:t>
            </a:r>
            <a:r>
              <a:rPr lang="el-GR" i="1" dirty="0"/>
              <a:t>α</a:t>
            </a:r>
            <a:endParaRPr lang="en-GB" dirty="0"/>
          </a:p>
          <a:p>
            <a:pPr lvl="1"/>
            <a:r>
              <a:rPr lang="en-GB" dirty="0"/>
              <a:t>32 (current value)</a:t>
            </a:r>
          </a:p>
          <a:p>
            <a:pPr lvl="1"/>
            <a:r>
              <a:rPr lang="en-GB" dirty="0"/>
              <a:t>64 </a:t>
            </a:r>
            <a:r>
              <a:rPr lang="en-CA" dirty="0"/>
              <a:t>÷</a:t>
            </a:r>
            <a:r>
              <a:rPr lang="en-GB" dirty="0"/>
              <a:t> 3</a:t>
            </a:r>
          </a:p>
          <a:p>
            <a:pPr lvl="1"/>
            <a:r>
              <a:rPr lang="en-GB" dirty="0"/>
              <a:t>16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/>
              <a:t>JVET-P0395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2019/10/7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15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290541605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 descr="E:\Curie_HVC\VTM_Instrumented\Analysis\CabacInstrumentation\HEVC_Test\threshold_32.0_1.3333334\All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6" y="1800000"/>
            <a:ext cx="5796153" cy="3922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Alternative graph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/>
              <a:t>JVET-P0395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2019/10/7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16</a:t>
            </a:fld>
            <a:endParaRPr lang="en-US" altLang="ja-JP" dirty="0"/>
          </a:p>
        </p:txBody>
      </p:sp>
      <p:sp>
        <p:nvSpPr>
          <p:cNvPr id="9" name="TextBox 8"/>
          <p:cNvSpPr txBox="1"/>
          <p:nvPr/>
        </p:nvSpPr>
        <p:spPr>
          <a:xfrm>
            <a:off x="539552" y="1239087"/>
            <a:ext cx="38884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HM 16.20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012160" y="1700751"/>
            <a:ext cx="28803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/>
              <a:t>Graph of required bin offset vs bits in encoded stream </a:t>
            </a:r>
          </a:p>
          <a:p>
            <a:r>
              <a:rPr lang="el-GR" sz="1600" i="1" dirty="0"/>
              <a:t>β</a:t>
            </a:r>
            <a:r>
              <a:rPr lang="en-GB" sz="1600" i="1" dirty="0"/>
              <a:t> </a:t>
            </a:r>
            <a:r>
              <a:rPr lang="en-GB" sz="1600" dirty="0"/>
              <a:t>= 4 </a:t>
            </a:r>
            <a:r>
              <a:rPr lang="en-CA" sz="1600" dirty="0"/>
              <a:t>÷</a:t>
            </a:r>
            <a:r>
              <a:rPr lang="en-CA" sz="1600" i="1" dirty="0"/>
              <a:t> </a:t>
            </a:r>
            <a:r>
              <a:rPr lang="en-GB" sz="1600" dirty="0"/>
              <a:t>3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6017895" y="3517557"/>
            <a:ext cx="291924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/>
              <a:t>1 (CTC) and 90 (low QP)  points in red region represent CTUs above the </a:t>
            </a:r>
            <a:r>
              <a:rPr lang="el-GR" sz="1600" i="1" dirty="0"/>
              <a:t>α </a:t>
            </a:r>
            <a:r>
              <a:rPr lang="en-GB" sz="1600" dirty="0"/>
              <a:t>= 32 threshold</a:t>
            </a:r>
          </a:p>
        </p:txBody>
      </p:sp>
      <p:cxnSp>
        <p:nvCxnSpPr>
          <p:cNvPr id="28" name="Straight Arrow Connector 27"/>
          <p:cNvCxnSpPr>
            <a:stCxn id="27" idx="1"/>
          </p:cNvCxnSpPr>
          <p:nvPr/>
        </p:nvCxnSpPr>
        <p:spPr>
          <a:xfrm flipH="1" flipV="1">
            <a:off x="1115617" y="2911334"/>
            <a:ext cx="4902278" cy="1144832"/>
          </a:xfrm>
          <a:prstGeom prst="straightConnector1">
            <a:avLst/>
          </a:prstGeom>
          <a:ln w="25400">
            <a:solidFill>
              <a:srgbClr val="C0000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0368535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E:\Curie_HVC\VTM_Instrumented\Analysis\CabacInstrumentation\VTM6.1\threshold_32.0_1.3333334\All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6" y="1800000"/>
            <a:ext cx="5796153" cy="3922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Alternative graph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/>
              <a:t>JVET-P0395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2019/10/7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17</a:t>
            </a:fld>
            <a:endParaRPr lang="en-US" altLang="ja-JP" dirty="0"/>
          </a:p>
        </p:txBody>
      </p:sp>
      <p:sp>
        <p:nvSpPr>
          <p:cNvPr id="9" name="TextBox 8"/>
          <p:cNvSpPr txBox="1"/>
          <p:nvPr/>
        </p:nvSpPr>
        <p:spPr>
          <a:xfrm>
            <a:off x="539552" y="1239087"/>
            <a:ext cx="38884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VTM 6.1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012160" y="1700751"/>
            <a:ext cx="28803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/>
              <a:t>Graph of required bin offset vs bits in encoded stream </a:t>
            </a:r>
          </a:p>
          <a:p>
            <a:r>
              <a:rPr lang="el-GR" sz="1600" i="1" dirty="0"/>
              <a:t>β </a:t>
            </a:r>
            <a:r>
              <a:rPr lang="en-GB" sz="1600" dirty="0"/>
              <a:t>= 4 </a:t>
            </a:r>
            <a:r>
              <a:rPr lang="en-CA" sz="1600" dirty="0"/>
              <a:t>÷</a:t>
            </a:r>
            <a:r>
              <a:rPr lang="en-CA" sz="1600" i="1" dirty="0"/>
              <a:t> </a:t>
            </a:r>
            <a:r>
              <a:rPr lang="en-GB" sz="1600" dirty="0"/>
              <a:t>3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6017895" y="3517557"/>
            <a:ext cx="29192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/>
              <a:t>Points in red region represent CTUs above the </a:t>
            </a:r>
            <a:r>
              <a:rPr lang="el-GR" sz="1600" i="1" dirty="0"/>
              <a:t>α </a:t>
            </a:r>
            <a:r>
              <a:rPr lang="en-GB" sz="1600" dirty="0"/>
              <a:t>= 32 threshold</a:t>
            </a:r>
          </a:p>
        </p:txBody>
      </p:sp>
      <p:cxnSp>
        <p:nvCxnSpPr>
          <p:cNvPr id="28" name="Straight Arrow Connector 27"/>
          <p:cNvCxnSpPr>
            <a:stCxn id="27" idx="1"/>
          </p:cNvCxnSpPr>
          <p:nvPr/>
        </p:nvCxnSpPr>
        <p:spPr>
          <a:xfrm flipH="1" flipV="1">
            <a:off x="1700331" y="2911335"/>
            <a:ext cx="4317564" cy="1021721"/>
          </a:xfrm>
          <a:prstGeom prst="straightConnector1">
            <a:avLst/>
          </a:prstGeom>
          <a:ln w="25400">
            <a:solidFill>
              <a:srgbClr val="C0000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/>
          <p:nvPr/>
        </p:nvCxnSpPr>
        <p:spPr>
          <a:xfrm flipH="1" flipV="1">
            <a:off x="1619672" y="2599696"/>
            <a:ext cx="4398223" cy="434734"/>
          </a:xfrm>
          <a:prstGeom prst="straightConnector1">
            <a:avLst/>
          </a:prstGeom>
          <a:ln w="25400">
            <a:solidFill>
              <a:srgbClr val="7030A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5992700" y="2599696"/>
            <a:ext cx="29192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/>
              <a:t>Some points exist in purple region representing CTUs above </a:t>
            </a:r>
            <a:r>
              <a:rPr lang="el-GR" sz="1600" i="1" dirty="0"/>
              <a:t>α </a:t>
            </a:r>
            <a:r>
              <a:rPr lang="en-GB" sz="1600" i="1" dirty="0"/>
              <a:t>= </a:t>
            </a:r>
            <a:r>
              <a:rPr lang="en-GB" sz="1600" dirty="0"/>
              <a:t>64 </a:t>
            </a:r>
            <a:r>
              <a:rPr lang="en-CA" sz="1600" dirty="0"/>
              <a:t>÷</a:t>
            </a:r>
            <a:r>
              <a:rPr lang="en-GB" sz="1600" dirty="0"/>
              <a:t> 3 threshold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017895" y="4725144"/>
            <a:ext cx="29192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/>
              <a:t>Negative gradient implies current bin-to-bit ratio (</a:t>
            </a:r>
            <a:r>
              <a:rPr lang="el-GR" sz="1600" i="1" dirty="0"/>
              <a:t>β</a:t>
            </a:r>
            <a:r>
              <a:rPr lang="en-GB" sz="1600" dirty="0"/>
              <a:t>) is too high</a:t>
            </a:r>
          </a:p>
        </p:txBody>
      </p:sp>
      <p:cxnSp>
        <p:nvCxnSpPr>
          <p:cNvPr id="20" name="Straight Arrow Connector 19"/>
          <p:cNvCxnSpPr/>
          <p:nvPr/>
        </p:nvCxnSpPr>
        <p:spPr>
          <a:xfrm flipH="1" flipV="1">
            <a:off x="4427984" y="4725144"/>
            <a:ext cx="1589912" cy="415498"/>
          </a:xfrm>
          <a:prstGeom prst="straightConnector1">
            <a:avLst/>
          </a:prstGeom>
          <a:ln w="25400">
            <a:solidFill>
              <a:srgbClr val="00B05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3990227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 descr="E:\Curie_HVC\VTM_Instrumented\Analysis\CabacInstrumentation\VTM6.1_NoDepQuant\threshold_32.0_1.3333334\All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6" y="1800000"/>
            <a:ext cx="5796153" cy="3922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Alternative graph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/>
              <a:t>JVET-P0395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2019/10/7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18</a:t>
            </a:fld>
            <a:endParaRPr lang="en-US" altLang="ja-JP" dirty="0"/>
          </a:p>
        </p:txBody>
      </p:sp>
      <p:sp>
        <p:nvSpPr>
          <p:cNvPr id="9" name="TextBox 8"/>
          <p:cNvSpPr txBox="1"/>
          <p:nvPr/>
        </p:nvSpPr>
        <p:spPr>
          <a:xfrm>
            <a:off x="539552" y="1239087"/>
            <a:ext cx="62646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VTM 6.1 without dependent quantization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012160" y="1700751"/>
            <a:ext cx="28803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/>
              <a:t>Graph of required bin offset vs bits in encoded stream </a:t>
            </a:r>
          </a:p>
          <a:p>
            <a:r>
              <a:rPr lang="el-GR" sz="1600" i="1" dirty="0"/>
              <a:t>β </a:t>
            </a:r>
            <a:r>
              <a:rPr lang="en-GB" sz="1600" dirty="0"/>
              <a:t>= 4 </a:t>
            </a:r>
            <a:r>
              <a:rPr lang="en-CA" sz="1600" dirty="0"/>
              <a:t>÷</a:t>
            </a:r>
            <a:r>
              <a:rPr lang="en-CA" sz="1600" i="1" dirty="0"/>
              <a:t> </a:t>
            </a:r>
            <a:r>
              <a:rPr lang="en-GB" sz="1600" dirty="0"/>
              <a:t>3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6017895" y="3517557"/>
            <a:ext cx="29192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/>
              <a:t>No points in red region representing CTUs above the </a:t>
            </a:r>
            <a:r>
              <a:rPr lang="el-GR" sz="1600" i="1" dirty="0"/>
              <a:t>α </a:t>
            </a:r>
            <a:r>
              <a:rPr lang="en-GB" sz="1600" dirty="0"/>
              <a:t>= 32 threshold</a:t>
            </a:r>
          </a:p>
        </p:txBody>
      </p:sp>
      <p:cxnSp>
        <p:nvCxnSpPr>
          <p:cNvPr id="28" name="Straight Arrow Connector 27"/>
          <p:cNvCxnSpPr>
            <a:stCxn id="27" idx="1"/>
          </p:cNvCxnSpPr>
          <p:nvPr/>
        </p:nvCxnSpPr>
        <p:spPr>
          <a:xfrm flipH="1" flipV="1">
            <a:off x="1115616" y="2911334"/>
            <a:ext cx="4902279" cy="1021722"/>
          </a:xfrm>
          <a:prstGeom prst="straightConnector1">
            <a:avLst/>
          </a:prstGeom>
          <a:ln w="25400">
            <a:solidFill>
              <a:srgbClr val="C0000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3111668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6000" y="396000"/>
            <a:ext cx="7308368" cy="720725"/>
          </a:xfrm>
        </p:spPr>
        <p:txBody>
          <a:bodyPr/>
          <a:lstStyle/>
          <a:p>
            <a:r>
              <a:rPr lang="en-GB" dirty="0"/>
              <a:t>Summary of results 1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For VTM 6.1 without dependent quantization</a:t>
            </a:r>
          </a:p>
          <a:p>
            <a:pPr lvl="1"/>
            <a:r>
              <a:rPr lang="en-GB" dirty="0"/>
              <a:t>Graph is very similar to HM 16.20</a:t>
            </a:r>
          </a:p>
          <a:p>
            <a:pPr lvl="2"/>
            <a:r>
              <a:rPr lang="el-GR" i="1" dirty="0"/>
              <a:t>α</a:t>
            </a:r>
            <a:r>
              <a:rPr lang="en-GB" i="1" dirty="0"/>
              <a:t> </a:t>
            </a:r>
            <a:r>
              <a:rPr lang="en-GB" dirty="0"/>
              <a:t>and</a:t>
            </a:r>
            <a:r>
              <a:rPr lang="en-GB" i="1" dirty="0"/>
              <a:t> </a:t>
            </a:r>
            <a:r>
              <a:rPr lang="el-GR" i="1" dirty="0"/>
              <a:t>β</a:t>
            </a:r>
            <a:r>
              <a:rPr lang="en-GB" i="1" dirty="0"/>
              <a:t> </a:t>
            </a:r>
            <a:r>
              <a:rPr lang="en-GB" dirty="0"/>
              <a:t>do not need to be changed</a:t>
            </a:r>
          </a:p>
          <a:p>
            <a:endParaRPr lang="en-GB" dirty="0"/>
          </a:p>
          <a:p>
            <a:r>
              <a:rPr lang="en-GB" dirty="0"/>
              <a:t>For VTM 6.1 with dependent quantization</a:t>
            </a:r>
          </a:p>
          <a:p>
            <a:pPr lvl="1"/>
            <a:r>
              <a:rPr lang="el-GR" i="1" dirty="0"/>
              <a:t>α </a:t>
            </a:r>
            <a:r>
              <a:rPr lang="en-GB" dirty="0"/>
              <a:t>needs to be decreased – we selected </a:t>
            </a:r>
            <a:r>
              <a:rPr lang="el-GR" i="1" dirty="0"/>
              <a:t>α </a:t>
            </a:r>
            <a:r>
              <a:rPr lang="en-GB" i="1" dirty="0"/>
              <a:t>= </a:t>
            </a:r>
            <a:r>
              <a:rPr lang="en-GB" dirty="0"/>
              <a:t>16</a:t>
            </a:r>
          </a:p>
          <a:p>
            <a:pPr lvl="1"/>
            <a:r>
              <a:rPr lang="el-GR" i="1" dirty="0"/>
              <a:t>β</a:t>
            </a:r>
            <a:r>
              <a:rPr lang="en-GB" dirty="0"/>
              <a:t> (currently 4</a:t>
            </a:r>
            <a:r>
              <a:rPr lang="en-CA" dirty="0"/>
              <a:t> ÷ 3</a:t>
            </a:r>
            <a:r>
              <a:rPr lang="en-GB" dirty="0"/>
              <a:t>) may be too high</a:t>
            </a:r>
          </a:p>
          <a:p>
            <a:endParaRPr lang="en-GB" dirty="0"/>
          </a:p>
          <a:p>
            <a:r>
              <a:rPr lang="en-GB" dirty="0"/>
              <a:t>Can plot further scatter graphs which plot bin-to-bit ratio against bits in data stream to determine </a:t>
            </a:r>
            <a:r>
              <a:rPr lang="el-GR" i="1" dirty="0"/>
              <a:t>β</a:t>
            </a:r>
            <a:endParaRPr lang="en-GB" dirty="0"/>
          </a:p>
          <a:p>
            <a:pPr lvl="1"/>
            <a:r>
              <a:rPr lang="en-GB" dirty="0"/>
              <a:t>computed value for y axis becomes </a:t>
            </a:r>
            <a:r>
              <a:rPr lang="en-GB" i="1" dirty="0"/>
              <a:t>(n – c </a:t>
            </a:r>
            <a:r>
              <a:rPr lang="en-CA" i="1" dirty="0"/>
              <a:t>÷ </a:t>
            </a:r>
            <a:r>
              <a:rPr lang="el-GR" i="1" dirty="0"/>
              <a:t>α</a:t>
            </a:r>
            <a:r>
              <a:rPr lang="en-GB" i="1" dirty="0"/>
              <a:t>) </a:t>
            </a:r>
            <a:r>
              <a:rPr lang="en-CA" i="1" dirty="0"/>
              <a:t>÷ b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/>
              <a:t>JVET-P0395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2019/10/7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19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0845632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Introduction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sz="800" dirty="0"/>
          </a:p>
          <a:p>
            <a:r>
              <a:rPr lang="en-GB" sz="1800" dirty="0"/>
              <a:t>The bit stream is defined in terms of a bit rate (bits/second)</a:t>
            </a:r>
          </a:p>
          <a:p>
            <a:endParaRPr lang="en-GB" sz="800" dirty="0"/>
          </a:p>
          <a:p>
            <a:r>
              <a:rPr lang="en-GB" sz="1800" dirty="0"/>
              <a:t>CABAC zero words limit the bit / bin ratio by adding padding bits</a:t>
            </a:r>
          </a:p>
          <a:p>
            <a:pPr lvl="1"/>
            <a:r>
              <a:rPr lang="en-GB" sz="1600" dirty="0"/>
              <a:t>Effectively defines the bin/second rate</a:t>
            </a:r>
          </a:p>
          <a:p>
            <a:pPr lvl="1"/>
            <a:r>
              <a:rPr lang="en-GB" sz="1600" dirty="0"/>
              <a:t>Limit is important aspect in hardware design </a:t>
            </a:r>
          </a:p>
          <a:p>
            <a:endParaRPr lang="en-GB" sz="800" dirty="0"/>
          </a:p>
          <a:p>
            <a:r>
              <a:rPr lang="en-CA" sz="1800" dirty="0"/>
              <a:t>From the specification, the formula for the number of bins is given as: 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en-CA" sz="1400" dirty="0"/>
              <a:t>	n = ( 32 ÷ 3 ) * NumBytesInVclNalUnits + ( RawMinCuBits * PicSizeInMinCbsY ) </a:t>
            </a:r>
            <a:r>
              <a:rPr lang="en-CA" sz="1400" dirty="0">
                <a:sym typeface="Symbol"/>
              </a:rPr>
              <a:t></a:t>
            </a:r>
            <a:r>
              <a:rPr lang="en-CA" sz="1400" dirty="0"/>
              <a:t> 32</a:t>
            </a:r>
          </a:p>
          <a:p>
            <a:pPr marL="0" indent="0">
              <a:spcBef>
                <a:spcPts val="600"/>
              </a:spcBef>
              <a:spcAft>
                <a:spcPts val="2400"/>
              </a:spcAft>
              <a:buNone/>
            </a:pPr>
            <a:r>
              <a:rPr lang="en-CA" sz="1400" dirty="0"/>
              <a:t>or	n = ( 32 ÷ 3 ÷ 8 ) * NumBitsInVclNalUnits + ( RawMinCuBits * PicSizeInMinCbsY ) </a:t>
            </a:r>
            <a:r>
              <a:rPr lang="en-CA" sz="1400" dirty="0">
                <a:sym typeface="Symbol"/>
              </a:rPr>
              <a:t></a:t>
            </a:r>
            <a:r>
              <a:rPr lang="en-CA" sz="1400" dirty="0"/>
              <a:t> 32</a:t>
            </a:r>
          </a:p>
          <a:p>
            <a:r>
              <a:rPr lang="en-CA" sz="1800" dirty="0"/>
              <a:t>For the purposes of this presentation we are rewriting this as:</a:t>
            </a:r>
          </a:p>
          <a:p>
            <a:pPr marL="0" indent="0">
              <a:spcBef>
                <a:spcPts val="600"/>
              </a:spcBef>
              <a:spcAft>
                <a:spcPts val="1200"/>
              </a:spcAft>
              <a:buNone/>
            </a:pPr>
            <a:r>
              <a:rPr lang="en-CA" sz="1800" dirty="0"/>
              <a:t>	</a:t>
            </a:r>
            <a:r>
              <a:rPr lang="en-CA" sz="1800" i="1" dirty="0"/>
              <a:t>n = </a:t>
            </a:r>
            <a:r>
              <a:rPr lang="el-GR" sz="1800" i="1" dirty="0"/>
              <a:t>β</a:t>
            </a:r>
            <a:r>
              <a:rPr lang="en-GB" sz="1800" i="1" dirty="0"/>
              <a:t> * b + c</a:t>
            </a:r>
            <a:r>
              <a:rPr lang="en-CA" sz="1800" dirty="0"/>
              <a:t> ÷ </a:t>
            </a:r>
            <a:r>
              <a:rPr lang="el-GR" sz="1800" i="1" dirty="0"/>
              <a:t>α</a:t>
            </a:r>
            <a:endParaRPr lang="en-GB" sz="1800" i="1" dirty="0"/>
          </a:p>
          <a:p>
            <a:pPr lvl="2">
              <a:spcAft>
                <a:spcPts val="0"/>
              </a:spcAft>
            </a:pPr>
            <a:r>
              <a:rPr lang="en-GB" sz="1400" dirty="0"/>
              <a:t>n is the number of bins allowed in the stream</a:t>
            </a:r>
          </a:p>
          <a:p>
            <a:pPr lvl="2">
              <a:spcAft>
                <a:spcPts val="0"/>
              </a:spcAft>
            </a:pPr>
            <a:r>
              <a:rPr lang="en-GB" sz="1400" dirty="0"/>
              <a:t>b is the number of bits in the stream</a:t>
            </a:r>
          </a:p>
          <a:p>
            <a:pPr lvl="2">
              <a:spcAft>
                <a:spcPts val="0"/>
              </a:spcAft>
            </a:pPr>
            <a:r>
              <a:rPr lang="en-GB" sz="1400" dirty="0"/>
              <a:t>c is the number of bits in the image or image region</a:t>
            </a:r>
          </a:p>
          <a:p>
            <a:pPr lvl="2">
              <a:spcAft>
                <a:spcPts val="0"/>
              </a:spcAft>
            </a:pPr>
            <a:r>
              <a:rPr lang="el-GR" sz="1400" dirty="0"/>
              <a:t>α</a:t>
            </a:r>
            <a:r>
              <a:rPr lang="en-GB" sz="1400" dirty="0"/>
              <a:t> and </a:t>
            </a:r>
            <a:r>
              <a:rPr lang="el-GR" sz="1400" dirty="0"/>
              <a:t>β</a:t>
            </a:r>
            <a:r>
              <a:rPr lang="en-GB" sz="1400" dirty="0"/>
              <a:t> are two constants with default values of 32 and 4</a:t>
            </a:r>
            <a:r>
              <a:rPr lang="en-CA" sz="1400" dirty="0"/>
              <a:t> ÷ </a:t>
            </a:r>
            <a:r>
              <a:rPr lang="en-GB" sz="1400" dirty="0"/>
              <a:t>3 respectively</a:t>
            </a:r>
          </a:p>
          <a:p>
            <a:pPr marL="0" indent="0">
              <a:buNone/>
            </a:pPr>
            <a:r>
              <a:rPr lang="en-GB" sz="1800" dirty="0"/>
              <a:t>	</a:t>
            </a:r>
            <a:endParaRPr lang="en-GB" sz="16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/>
              <a:t>JVET-P0395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2019/10/7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2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50771145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E:\Curie_HVC\VTM_Instrumented\Analysis\CabacInstrumentation\HEVC_Test\ratio_32.0_1.3333334\All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000" y="1800000"/>
            <a:ext cx="5934456" cy="3922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Ratio graph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/>
              <a:t>JVET-P0395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2019/10/7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20</a:t>
            </a:fld>
            <a:endParaRPr lang="en-US" altLang="ja-JP" dirty="0"/>
          </a:p>
        </p:txBody>
      </p:sp>
      <p:sp>
        <p:nvSpPr>
          <p:cNvPr id="9" name="TextBox 8"/>
          <p:cNvSpPr txBox="1"/>
          <p:nvPr/>
        </p:nvSpPr>
        <p:spPr>
          <a:xfrm>
            <a:off x="539552" y="1239087"/>
            <a:ext cx="38884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HM 16.20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012160" y="1700751"/>
            <a:ext cx="28803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/>
              <a:t>Graph of bin-to-bit ratio vs bits in encoded stream </a:t>
            </a:r>
          </a:p>
          <a:p>
            <a:r>
              <a:rPr lang="el-GR" sz="1600" i="1" dirty="0"/>
              <a:t>α </a:t>
            </a:r>
            <a:r>
              <a:rPr lang="en-GB" sz="1600" dirty="0"/>
              <a:t>= 32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6017895" y="3517557"/>
            <a:ext cx="29192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/>
              <a:t>Some points exceed and others very close to </a:t>
            </a:r>
            <a:r>
              <a:rPr lang="el-GR" sz="1600" i="1" dirty="0"/>
              <a:t>β </a:t>
            </a:r>
            <a:r>
              <a:rPr lang="en-GB" sz="1600" i="1" dirty="0"/>
              <a:t>= </a:t>
            </a:r>
            <a:r>
              <a:rPr lang="en-GB" sz="1600" dirty="0"/>
              <a:t>4 </a:t>
            </a:r>
            <a:r>
              <a:rPr lang="en-CA" sz="1600" dirty="0"/>
              <a:t>÷</a:t>
            </a:r>
            <a:r>
              <a:rPr lang="en-CA" sz="1600" i="1" dirty="0"/>
              <a:t> </a:t>
            </a:r>
            <a:r>
              <a:rPr lang="en-GB" sz="1600" dirty="0"/>
              <a:t>3</a:t>
            </a:r>
          </a:p>
        </p:txBody>
      </p:sp>
      <p:cxnSp>
        <p:nvCxnSpPr>
          <p:cNvPr id="28" name="Straight Arrow Connector 27"/>
          <p:cNvCxnSpPr>
            <a:stCxn id="27" idx="1"/>
          </p:cNvCxnSpPr>
          <p:nvPr/>
        </p:nvCxnSpPr>
        <p:spPr>
          <a:xfrm flipH="1" flipV="1">
            <a:off x="1259633" y="3212980"/>
            <a:ext cx="4758262" cy="596965"/>
          </a:xfrm>
          <a:prstGeom prst="straightConnector1">
            <a:avLst/>
          </a:prstGeom>
          <a:ln w="25400">
            <a:solidFill>
              <a:srgbClr val="C0000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0416775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E:\Curie_HVC\VTM_Instrumented\Analysis\CabacInstrumentation\VTM6.1\ratio_16.0_1.25\All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000" y="1800000"/>
            <a:ext cx="5934456" cy="3922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Ratio graph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/>
              <a:t>JVET-P0395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2019/10/7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21</a:t>
            </a:fld>
            <a:endParaRPr lang="en-US" altLang="ja-JP" dirty="0"/>
          </a:p>
        </p:txBody>
      </p:sp>
      <p:sp>
        <p:nvSpPr>
          <p:cNvPr id="9" name="TextBox 8"/>
          <p:cNvSpPr txBox="1"/>
          <p:nvPr/>
        </p:nvSpPr>
        <p:spPr>
          <a:xfrm>
            <a:off x="539552" y="1239087"/>
            <a:ext cx="38884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VTM 6.1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012160" y="1700751"/>
            <a:ext cx="28803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/>
              <a:t>Graph of bin-to-bit ratio vs bits in encoded stream </a:t>
            </a:r>
          </a:p>
          <a:p>
            <a:r>
              <a:rPr lang="el-GR" sz="1600" i="1" dirty="0"/>
              <a:t>α </a:t>
            </a:r>
            <a:r>
              <a:rPr lang="en-GB" sz="1600" dirty="0"/>
              <a:t>= 16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992700" y="2599696"/>
            <a:ext cx="29192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/>
              <a:t>No points close to </a:t>
            </a:r>
            <a:r>
              <a:rPr lang="el-GR" sz="1600" i="1" dirty="0"/>
              <a:t>β </a:t>
            </a:r>
            <a:r>
              <a:rPr lang="en-GB" sz="1600" i="1" dirty="0"/>
              <a:t> = </a:t>
            </a:r>
            <a:r>
              <a:rPr lang="en-GB" sz="1600" dirty="0"/>
              <a:t>4 </a:t>
            </a:r>
            <a:r>
              <a:rPr lang="en-CA" sz="1600" dirty="0"/>
              <a:t>÷</a:t>
            </a:r>
            <a:r>
              <a:rPr lang="en-CA" sz="1600" i="1" dirty="0"/>
              <a:t> </a:t>
            </a:r>
            <a:r>
              <a:rPr lang="en-GB" sz="1600" dirty="0"/>
              <a:t>3. </a:t>
            </a:r>
            <a:r>
              <a:rPr lang="el-GR" sz="1600" i="1" dirty="0"/>
              <a:t>β</a:t>
            </a:r>
            <a:r>
              <a:rPr lang="en-GB" sz="1600" dirty="0"/>
              <a:t> can be reduced to 5 </a:t>
            </a:r>
            <a:r>
              <a:rPr lang="en-CA" sz="1600" dirty="0"/>
              <a:t>÷</a:t>
            </a:r>
            <a:r>
              <a:rPr lang="en-CA" sz="1600" i="1" dirty="0"/>
              <a:t> </a:t>
            </a:r>
            <a:r>
              <a:rPr lang="en-GB" sz="1600" dirty="0"/>
              <a:t>4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017895" y="4725144"/>
            <a:ext cx="29192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/>
              <a:t>Ratio almost flat as encoded stream length increases.</a:t>
            </a:r>
          </a:p>
        </p:txBody>
      </p:sp>
      <p:cxnSp>
        <p:nvCxnSpPr>
          <p:cNvPr id="20" name="Straight Arrow Connector 19"/>
          <p:cNvCxnSpPr>
            <a:stCxn id="19" idx="1"/>
          </p:cNvCxnSpPr>
          <p:nvPr/>
        </p:nvCxnSpPr>
        <p:spPr>
          <a:xfrm flipH="1" flipV="1">
            <a:off x="4932040" y="3517557"/>
            <a:ext cx="1085855" cy="1499975"/>
          </a:xfrm>
          <a:prstGeom prst="straightConnector1">
            <a:avLst/>
          </a:prstGeom>
          <a:ln w="25400">
            <a:solidFill>
              <a:srgbClr val="00B05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>
            <a:stCxn id="17" idx="1"/>
          </p:cNvCxnSpPr>
          <p:nvPr/>
        </p:nvCxnSpPr>
        <p:spPr>
          <a:xfrm flipH="1">
            <a:off x="1763690" y="2892084"/>
            <a:ext cx="4229010" cy="248884"/>
          </a:xfrm>
          <a:prstGeom prst="straightConnector1">
            <a:avLst/>
          </a:prstGeom>
          <a:ln w="25400">
            <a:solidFill>
              <a:srgbClr val="C0000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4331716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E:\Curie_HVC\VTM_Instrumented\Analysis\CabacInstrumentation\VTM6.1_NoDepQuant\ratio_32.0_1.3333334\All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000" y="1800000"/>
            <a:ext cx="5934456" cy="3922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Ratio graph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/>
              <a:t>JVET-P0395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2019/10/7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22</a:t>
            </a:fld>
            <a:endParaRPr lang="en-US" altLang="ja-JP" dirty="0"/>
          </a:p>
        </p:txBody>
      </p:sp>
      <p:sp>
        <p:nvSpPr>
          <p:cNvPr id="9" name="TextBox 8"/>
          <p:cNvSpPr txBox="1"/>
          <p:nvPr/>
        </p:nvSpPr>
        <p:spPr>
          <a:xfrm>
            <a:off x="539552" y="1239087"/>
            <a:ext cx="62646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VTM 6.1 without dependent quantization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012160" y="1700751"/>
            <a:ext cx="28803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/>
              <a:t>Graph of bin-to-bit ratio vs bits in encoded stream </a:t>
            </a:r>
          </a:p>
          <a:p>
            <a:r>
              <a:rPr lang="el-GR" sz="1600" i="1" dirty="0"/>
              <a:t>α </a:t>
            </a:r>
            <a:r>
              <a:rPr lang="en-GB" sz="1600" dirty="0"/>
              <a:t>= 32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6017895" y="3517557"/>
            <a:ext cx="29192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/>
              <a:t>Some points very close to </a:t>
            </a:r>
          </a:p>
          <a:p>
            <a:r>
              <a:rPr lang="el-GR" sz="1600" i="1" dirty="0"/>
              <a:t>β </a:t>
            </a:r>
            <a:r>
              <a:rPr lang="en-GB" sz="1600" i="1" dirty="0"/>
              <a:t> = </a:t>
            </a:r>
            <a:r>
              <a:rPr lang="en-GB" sz="1600" dirty="0"/>
              <a:t>4 </a:t>
            </a:r>
            <a:r>
              <a:rPr lang="en-CA" sz="1600" dirty="0"/>
              <a:t>÷</a:t>
            </a:r>
            <a:r>
              <a:rPr lang="en-CA" sz="1600" i="1" dirty="0"/>
              <a:t> </a:t>
            </a:r>
            <a:r>
              <a:rPr lang="en-GB" sz="1600" dirty="0"/>
              <a:t>3</a:t>
            </a:r>
          </a:p>
        </p:txBody>
      </p:sp>
      <p:cxnSp>
        <p:nvCxnSpPr>
          <p:cNvPr id="28" name="Straight Arrow Connector 27"/>
          <p:cNvCxnSpPr>
            <a:stCxn id="27" idx="1"/>
          </p:cNvCxnSpPr>
          <p:nvPr/>
        </p:nvCxnSpPr>
        <p:spPr>
          <a:xfrm flipH="1" flipV="1">
            <a:off x="1259633" y="3212978"/>
            <a:ext cx="4758262" cy="596967"/>
          </a:xfrm>
          <a:prstGeom prst="straightConnector1">
            <a:avLst/>
          </a:prstGeom>
          <a:ln w="25400">
            <a:solidFill>
              <a:srgbClr val="C0000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5366898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6000" y="396000"/>
            <a:ext cx="7308368" cy="720725"/>
          </a:xfrm>
        </p:spPr>
        <p:txBody>
          <a:bodyPr/>
          <a:lstStyle/>
          <a:p>
            <a:r>
              <a:rPr lang="en-GB" dirty="0"/>
              <a:t>Summary of results 2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For VTM 6.1 without dependent quantization</a:t>
            </a:r>
          </a:p>
          <a:p>
            <a:pPr lvl="1"/>
            <a:r>
              <a:rPr lang="en-GB" dirty="0"/>
              <a:t>Ratio graph is very similar to HM 16.20</a:t>
            </a:r>
          </a:p>
          <a:p>
            <a:pPr lvl="2"/>
            <a:r>
              <a:rPr lang="en-GB" dirty="0"/>
              <a:t>No need to change formula</a:t>
            </a:r>
          </a:p>
          <a:p>
            <a:pPr lvl="3"/>
            <a:r>
              <a:rPr lang="el-GR" i="1" dirty="0"/>
              <a:t>α</a:t>
            </a:r>
            <a:r>
              <a:rPr lang="en-GB" i="1" dirty="0"/>
              <a:t> = </a:t>
            </a:r>
            <a:r>
              <a:rPr lang="en-GB" dirty="0"/>
              <a:t>32</a:t>
            </a:r>
            <a:endParaRPr lang="en-GB" i="1" dirty="0"/>
          </a:p>
          <a:p>
            <a:pPr lvl="3"/>
            <a:r>
              <a:rPr lang="el-GR" i="1" dirty="0"/>
              <a:t>β </a:t>
            </a:r>
            <a:r>
              <a:rPr lang="en-GB" i="1" dirty="0"/>
              <a:t>=</a:t>
            </a:r>
            <a:r>
              <a:rPr lang="en-GB" dirty="0"/>
              <a:t> 4</a:t>
            </a:r>
            <a:r>
              <a:rPr lang="en-CA" dirty="0"/>
              <a:t> ÷ 3</a:t>
            </a:r>
            <a:endParaRPr lang="en-GB" dirty="0"/>
          </a:p>
          <a:p>
            <a:endParaRPr lang="en-GB" sz="800" dirty="0"/>
          </a:p>
          <a:p>
            <a:r>
              <a:rPr lang="en-GB" dirty="0"/>
              <a:t>For VTM 6.1 with dependent quantisation</a:t>
            </a:r>
          </a:p>
          <a:p>
            <a:pPr lvl="1"/>
            <a:r>
              <a:rPr lang="en-GB" dirty="0"/>
              <a:t>Change suggested</a:t>
            </a:r>
          </a:p>
          <a:p>
            <a:pPr lvl="2"/>
            <a:r>
              <a:rPr lang="el-GR" i="1" dirty="0"/>
              <a:t>α </a:t>
            </a:r>
            <a:r>
              <a:rPr lang="en-GB" i="1" dirty="0"/>
              <a:t>= 16</a:t>
            </a:r>
            <a:endParaRPr lang="en-GB" dirty="0"/>
          </a:p>
          <a:p>
            <a:pPr lvl="2"/>
            <a:r>
              <a:rPr lang="el-GR" i="1" dirty="0"/>
              <a:t>β </a:t>
            </a:r>
            <a:r>
              <a:rPr lang="en-GB" i="1" dirty="0"/>
              <a:t>=</a:t>
            </a:r>
            <a:r>
              <a:rPr lang="en-GB" dirty="0"/>
              <a:t> 5</a:t>
            </a:r>
            <a:r>
              <a:rPr lang="en-CA" dirty="0"/>
              <a:t> ÷ 4</a:t>
            </a:r>
            <a:endParaRPr lang="en-GB" dirty="0"/>
          </a:p>
          <a:p>
            <a:endParaRPr lang="en-GB" sz="800" dirty="0"/>
          </a:p>
          <a:p>
            <a:r>
              <a:rPr lang="en-GB" dirty="0"/>
              <a:t>It is proposed that two different formulae are used</a:t>
            </a:r>
          </a:p>
          <a:p>
            <a:pPr lvl="1"/>
            <a:r>
              <a:rPr lang="en-GB" dirty="0"/>
              <a:t>One when dependent quantization is available</a:t>
            </a:r>
          </a:p>
          <a:p>
            <a:pPr lvl="1"/>
            <a:r>
              <a:rPr lang="en-GB" dirty="0"/>
              <a:t>One when dependent quantization is unavailable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/>
              <a:t>JVET-P0395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2019/10/7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23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296946372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6000" y="396000"/>
            <a:ext cx="7308368" cy="720725"/>
          </a:xfrm>
        </p:spPr>
        <p:txBody>
          <a:bodyPr/>
          <a:lstStyle/>
          <a:p>
            <a:r>
              <a:rPr lang="en-GB" dirty="0"/>
              <a:t>Impact of coefficient coding limits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/>
          </a:p>
          <a:p>
            <a:r>
              <a:rPr lang="en-GB" dirty="0"/>
              <a:t>Slide 6/7 gave results which indicated that removing the coefficient coding limits in JVET-N0480 and JVET-O052 gave coding gains.</a:t>
            </a:r>
          </a:p>
          <a:p>
            <a:pPr lvl="1"/>
            <a:endParaRPr lang="en-GB" dirty="0"/>
          </a:p>
          <a:p>
            <a:pPr lvl="1"/>
            <a:r>
              <a:rPr lang="en-GB" dirty="0"/>
              <a:t>For screen content across CTC (-0.38% RA) and low QP (-2.49% RA).</a:t>
            </a:r>
          </a:p>
          <a:p>
            <a:pPr lvl="1"/>
            <a:r>
              <a:rPr lang="en-GB" dirty="0"/>
              <a:t>For all classes in low QP (-0.33% for RA overall)</a:t>
            </a:r>
          </a:p>
          <a:p>
            <a:pPr lvl="1"/>
            <a:r>
              <a:rPr lang="en-GB" dirty="0"/>
              <a:t>Similar gains were achieved with dependent quantization disabled (slide 6)</a:t>
            </a:r>
          </a:p>
          <a:p>
            <a:pPr lvl="1"/>
            <a:endParaRPr lang="en-GB" dirty="0"/>
          </a:p>
          <a:p>
            <a:pPr lvl="1"/>
            <a:endParaRPr lang="en-GB" dirty="0"/>
          </a:p>
          <a:p>
            <a:r>
              <a:rPr lang="en-GB" dirty="0"/>
              <a:t>Study assessed the effect of removing these limits on the cabac_zero_word threshold. 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/>
              <a:t>JVET-P0395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2019/10/7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24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33674467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Impact of coefficient coding limits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/>
              <a:t>JVET-P0395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2019/10/7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25</a:t>
            </a:fld>
            <a:endParaRPr lang="en-US" altLang="ja-JP" dirty="0"/>
          </a:p>
        </p:txBody>
      </p:sp>
      <p:sp>
        <p:nvSpPr>
          <p:cNvPr id="9" name="TextBox 8"/>
          <p:cNvSpPr txBox="1"/>
          <p:nvPr/>
        </p:nvSpPr>
        <p:spPr>
          <a:xfrm>
            <a:off x="5076056" y="1486800"/>
            <a:ext cx="372890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VTM 6.1</a:t>
            </a:r>
          </a:p>
          <a:p>
            <a:r>
              <a:rPr lang="en-GB" dirty="0"/>
              <a:t>Existing threshold formula</a:t>
            </a:r>
          </a:p>
          <a:p>
            <a:endParaRPr lang="en-GB" dirty="0"/>
          </a:p>
        </p:txBody>
      </p:sp>
      <p:sp>
        <p:nvSpPr>
          <p:cNvPr id="11" name="TextBox 10"/>
          <p:cNvSpPr txBox="1"/>
          <p:nvPr/>
        </p:nvSpPr>
        <p:spPr>
          <a:xfrm>
            <a:off x="5076056" y="3030051"/>
            <a:ext cx="400462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dirty="0"/>
              <a:t>Hue indicates dominant QP</a:t>
            </a:r>
          </a:p>
          <a:p>
            <a:r>
              <a:rPr lang="en-GB" sz="1600" dirty="0"/>
              <a:t>Brightness indicates number of datapoints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076056" y="2395855"/>
            <a:ext cx="38884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/>
              <a:t>Graph of bins vs bits in encoded stream for all square CTUs in CTC and low QP</a:t>
            </a:r>
          </a:p>
        </p:txBody>
      </p:sp>
      <p:pic>
        <p:nvPicPr>
          <p:cNvPr id="10242" name="Picture 2" descr="E:\Curie_HVC\VTM_Instrumented\Analysis\CabacInstrumentation\VTM6.1\scatter_32.0_1.3333334\All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000" y="1440000"/>
            <a:ext cx="4548188" cy="480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1367040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E:\Curie_HVC\VTM_Instrumented\Analysis\CabacInstrumentation\VTM6.1_NoLimits\scatter_32.0_1.3333334\All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000" y="1440000"/>
            <a:ext cx="4548188" cy="480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Impact of coefficient coding limits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/>
              <a:t>JVET-P0395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2019/10/7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26</a:t>
            </a:fld>
            <a:endParaRPr lang="en-US" altLang="ja-JP" dirty="0"/>
          </a:p>
        </p:txBody>
      </p:sp>
      <p:sp>
        <p:nvSpPr>
          <p:cNvPr id="9" name="TextBox 8"/>
          <p:cNvSpPr txBox="1"/>
          <p:nvPr/>
        </p:nvSpPr>
        <p:spPr>
          <a:xfrm>
            <a:off x="5076056" y="1486800"/>
            <a:ext cx="372890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VTM 6.1 without limits</a:t>
            </a:r>
          </a:p>
          <a:p>
            <a:r>
              <a:rPr lang="en-GB" dirty="0"/>
              <a:t>Existing threshold formula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076056" y="3030051"/>
            <a:ext cx="400462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dirty="0"/>
              <a:t>Hue indicates dominant QP</a:t>
            </a:r>
          </a:p>
          <a:p>
            <a:r>
              <a:rPr lang="en-GB" sz="1600" dirty="0"/>
              <a:t>Brightness indicates number of datapoints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076056" y="2395855"/>
            <a:ext cx="38884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/>
              <a:t>Graph of bins vs bits in encoded stream for all square CTUs in CTC and low QP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076057" y="4146910"/>
            <a:ext cx="39604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/>
              <a:t>Effect noticeable for longer bit streams</a:t>
            </a:r>
          </a:p>
          <a:p>
            <a:r>
              <a:rPr lang="en-GB" sz="1600" dirty="0"/>
              <a:t>Not close to threshold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5076057" y="5097141"/>
            <a:ext cx="39604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/>
              <a:t>Much less effect for moderate length bit streams near threshold</a:t>
            </a:r>
          </a:p>
        </p:txBody>
      </p:sp>
      <p:cxnSp>
        <p:nvCxnSpPr>
          <p:cNvPr id="31" name="Straight Arrow Connector 30"/>
          <p:cNvCxnSpPr>
            <a:stCxn id="27" idx="1"/>
          </p:cNvCxnSpPr>
          <p:nvPr/>
        </p:nvCxnSpPr>
        <p:spPr>
          <a:xfrm flipH="1" flipV="1">
            <a:off x="1691680" y="4439298"/>
            <a:ext cx="3384377" cy="950231"/>
          </a:xfrm>
          <a:prstGeom prst="straightConnector1">
            <a:avLst/>
          </a:prstGeom>
          <a:ln w="25400">
            <a:solidFill>
              <a:srgbClr val="FFC00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>
            <a:stCxn id="14" idx="1"/>
          </p:cNvCxnSpPr>
          <p:nvPr/>
        </p:nvCxnSpPr>
        <p:spPr>
          <a:xfrm flipH="1" flipV="1">
            <a:off x="3203849" y="2636912"/>
            <a:ext cx="1872208" cy="1802386"/>
          </a:xfrm>
          <a:prstGeom prst="straightConnector1">
            <a:avLst/>
          </a:prstGeom>
          <a:ln w="25400">
            <a:solidFill>
              <a:srgbClr val="C0000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5564442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Impact of coefficient coding limits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/>
              <a:t>JVET-P0395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2019/10/7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27</a:t>
            </a:fld>
            <a:endParaRPr lang="en-US" altLang="ja-JP" dirty="0"/>
          </a:p>
        </p:txBody>
      </p:sp>
      <p:sp>
        <p:nvSpPr>
          <p:cNvPr id="9" name="TextBox 8"/>
          <p:cNvSpPr txBox="1"/>
          <p:nvPr/>
        </p:nvSpPr>
        <p:spPr>
          <a:xfrm>
            <a:off x="5076056" y="1486800"/>
            <a:ext cx="396935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VTM 6.1</a:t>
            </a:r>
          </a:p>
          <a:p>
            <a:r>
              <a:rPr lang="en-GB" dirty="0"/>
              <a:t>Proposed threshold formula</a:t>
            </a:r>
          </a:p>
          <a:p>
            <a:endParaRPr lang="en-GB" dirty="0"/>
          </a:p>
        </p:txBody>
      </p:sp>
      <p:sp>
        <p:nvSpPr>
          <p:cNvPr id="11" name="TextBox 10"/>
          <p:cNvSpPr txBox="1"/>
          <p:nvPr/>
        </p:nvSpPr>
        <p:spPr>
          <a:xfrm>
            <a:off x="5076056" y="3030051"/>
            <a:ext cx="400462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dirty="0"/>
              <a:t>Hue indicates dominant QP</a:t>
            </a:r>
          </a:p>
          <a:p>
            <a:r>
              <a:rPr lang="en-GB" sz="1600" dirty="0"/>
              <a:t>Brightness indicates number of datapoints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076056" y="2395855"/>
            <a:ext cx="38884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/>
              <a:t>Graph of bins vs bits in encoded stream for all square CTUs in CTC and low QP</a:t>
            </a:r>
          </a:p>
        </p:txBody>
      </p:sp>
      <p:pic>
        <p:nvPicPr>
          <p:cNvPr id="12290" name="Picture 2" descr="E:\Curie_HVC\VTM_Instrumented\Analysis\CabacInstrumentation\VTM6.1\scatter_16.0_1.25\All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000" y="1440000"/>
            <a:ext cx="4548188" cy="480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4885832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E:\Curie_HVC\VTM_Instrumented\Analysis\CabacInstrumentation\VTM6.1_NoLimits\scatter_16.0_1.25\All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000" y="1440000"/>
            <a:ext cx="4548188" cy="480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Impact of coefficient coding limits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/>
              <a:t>JVET-P0395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2019/10/7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28</a:t>
            </a:fld>
            <a:endParaRPr lang="en-US" altLang="ja-JP" dirty="0"/>
          </a:p>
        </p:txBody>
      </p:sp>
      <p:sp>
        <p:nvSpPr>
          <p:cNvPr id="9" name="TextBox 8"/>
          <p:cNvSpPr txBox="1"/>
          <p:nvPr/>
        </p:nvSpPr>
        <p:spPr>
          <a:xfrm>
            <a:off x="5076056" y="1486800"/>
            <a:ext cx="396935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VTM 6.1 without limits</a:t>
            </a:r>
          </a:p>
          <a:p>
            <a:r>
              <a:rPr lang="en-GB" dirty="0"/>
              <a:t>Proposed threshold formula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076056" y="3030051"/>
            <a:ext cx="400462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dirty="0"/>
              <a:t>Hue indicates dominant QP</a:t>
            </a:r>
          </a:p>
          <a:p>
            <a:r>
              <a:rPr lang="en-GB" sz="1600" dirty="0"/>
              <a:t>Brightness indicates number of datapoints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076056" y="2395855"/>
            <a:ext cx="38884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/>
              <a:t>Graph of bins vs bits in encoded stream for all square CTUs in CTC and low QP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076057" y="4146910"/>
            <a:ext cx="39604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/>
              <a:t>Effect noticeable for longer bit streams</a:t>
            </a:r>
          </a:p>
          <a:p>
            <a:r>
              <a:rPr lang="en-GB" sz="1600" dirty="0"/>
              <a:t>Not close to threshold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5076057" y="5097141"/>
            <a:ext cx="39604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/>
              <a:t>Less effect for moderate length bit streams.  None exceed threshold</a:t>
            </a:r>
          </a:p>
        </p:txBody>
      </p:sp>
      <p:cxnSp>
        <p:nvCxnSpPr>
          <p:cNvPr id="28" name="Straight Arrow Connector 27"/>
          <p:cNvCxnSpPr>
            <a:stCxn id="14" idx="1"/>
          </p:cNvCxnSpPr>
          <p:nvPr/>
        </p:nvCxnSpPr>
        <p:spPr>
          <a:xfrm flipH="1" flipV="1">
            <a:off x="3203849" y="2636912"/>
            <a:ext cx="1872208" cy="1802386"/>
          </a:xfrm>
          <a:prstGeom prst="straightConnector1">
            <a:avLst/>
          </a:prstGeom>
          <a:ln w="25400">
            <a:solidFill>
              <a:srgbClr val="C0000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>
            <a:stCxn id="27" idx="1"/>
          </p:cNvCxnSpPr>
          <p:nvPr/>
        </p:nvCxnSpPr>
        <p:spPr>
          <a:xfrm flipH="1" flipV="1">
            <a:off x="1691680" y="4439298"/>
            <a:ext cx="3384377" cy="950231"/>
          </a:xfrm>
          <a:prstGeom prst="straightConnector1">
            <a:avLst/>
          </a:prstGeom>
          <a:ln w="25400">
            <a:solidFill>
              <a:srgbClr val="FFC00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7698982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Impact of coefficient coding limits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/>
              <a:t>JVET-P0395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2019/10/7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29</a:t>
            </a:fld>
            <a:endParaRPr lang="en-US" altLang="ja-JP" dirty="0"/>
          </a:p>
        </p:txBody>
      </p:sp>
      <p:sp>
        <p:nvSpPr>
          <p:cNvPr id="9" name="TextBox 8"/>
          <p:cNvSpPr txBox="1"/>
          <p:nvPr/>
        </p:nvSpPr>
        <p:spPr>
          <a:xfrm>
            <a:off x="5076056" y="1486800"/>
            <a:ext cx="367240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VTM 6.1 without dependent quantization</a:t>
            </a:r>
          </a:p>
          <a:p>
            <a:endParaRPr lang="en-GB" dirty="0"/>
          </a:p>
        </p:txBody>
      </p:sp>
      <p:sp>
        <p:nvSpPr>
          <p:cNvPr id="11" name="TextBox 10"/>
          <p:cNvSpPr txBox="1"/>
          <p:nvPr/>
        </p:nvSpPr>
        <p:spPr>
          <a:xfrm>
            <a:off x="5076056" y="3030051"/>
            <a:ext cx="400462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dirty="0"/>
              <a:t>Hue indicates dominant QP</a:t>
            </a:r>
          </a:p>
          <a:p>
            <a:r>
              <a:rPr lang="en-GB" sz="1600" dirty="0"/>
              <a:t>Brightness indicates number of datapoints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076056" y="2395855"/>
            <a:ext cx="38884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/>
              <a:t>Graph of bins vs bits in encoded stream for all square CTUs in CTC and low QP</a:t>
            </a:r>
          </a:p>
        </p:txBody>
      </p:sp>
      <p:pic>
        <p:nvPicPr>
          <p:cNvPr id="14338" name="Picture 2" descr="E:\Curie_HVC\VTM_Instrumented\Analysis\CabacInstrumentation\VTM6.1_NoDepQuant\scatter_32.0_1.3333334\All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000" y="1440000"/>
            <a:ext cx="4548188" cy="480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253258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Introduction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sz="1800" dirty="0"/>
          </a:p>
          <a:p>
            <a:r>
              <a:rPr lang="en-GB" sz="1800" dirty="0"/>
              <a:t>In Gothenburg there was support for JVET-O0517 which suggested:</a:t>
            </a:r>
          </a:p>
          <a:p>
            <a:pPr marL="57150" indent="0" algn="ctr">
              <a:buNone/>
            </a:pPr>
            <a:endParaRPr lang="en-GB" sz="1400" dirty="0"/>
          </a:p>
          <a:p>
            <a:pPr marL="57150" indent="0" algn="ctr">
              <a:buNone/>
            </a:pPr>
            <a:r>
              <a:rPr lang="en-GB" sz="1800" dirty="0"/>
              <a:t>“The limit is made for each slice/independently decodable region </a:t>
            </a:r>
          </a:p>
          <a:p>
            <a:pPr marL="57150" indent="0" algn="ctr">
              <a:buNone/>
            </a:pPr>
            <a:r>
              <a:rPr lang="en-GB" sz="1800" dirty="0"/>
              <a:t>to allow splicing and to simplify parallel decoding”</a:t>
            </a:r>
          </a:p>
          <a:p>
            <a:pPr lvl="1"/>
            <a:endParaRPr lang="en-GB" sz="1600" dirty="0"/>
          </a:p>
          <a:p>
            <a:pPr lvl="1"/>
            <a:r>
              <a:rPr lang="en-GB" sz="1600" dirty="0"/>
              <a:t>Asked to investigate thresholds of CABAC zero word equation</a:t>
            </a:r>
          </a:p>
          <a:p>
            <a:pPr lvl="2"/>
            <a:r>
              <a:rPr lang="en-GB" sz="1400" dirty="0"/>
              <a:t>These are carried over from HEVC, unchanged since AVC</a:t>
            </a:r>
          </a:p>
          <a:p>
            <a:pPr marL="0" indent="0">
              <a:buNone/>
            </a:pPr>
            <a:endParaRPr lang="en-GB" sz="1800" dirty="0"/>
          </a:p>
          <a:p>
            <a:endParaRPr lang="en-GB" sz="18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/>
              <a:t>JVET-P0395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2019/10/7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3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286603068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E:\Curie_HVC\VTM_Instrumented\Analysis\CabacInstrumentation\VTM6.1_NoLimits_NoDepQuant\scatter_32.0_1.3333334\All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000" y="1440000"/>
            <a:ext cx="4548188" cy="480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Impact of coefficient coding limits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/>
              <a:t>JVET-P0395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2019/10/7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30</a:t>
            </a:fld>
            <a:endParaRPr lang="en-US" altLang="ja-JP" dirty="0"/>
          </a:p>
        </p:txBody>
      </p:sp>
      <p:sp>
        <p:nvSpPr>
          <p:cNvPr id="9" name="TextBox 8"/>
          <p:cNvSpPr txBox="1"/>
          <p:nvPr/>
        </p:nvSpPr>
        <p:spPr>
          <a:xfrm>
            <a:off x="5076056" y="1486800"/>
            <a:ext cx="38164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VTM 6.1 without limits and dependent quantization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076056" y="3030051"/>
            <a:ext cx="400462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dirty="0"/>
              <a:t>Hue indicates dominant QP</a:t>
            </a:r>
          </a:p>
          <a:p>
            <a:r>
              <a:rPr lang="en-GB" sz="1600" dirty="0"/>
              <a:t>Brightness indicates number of datapoints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076056" y="2395855"/>
            <a:ext cx="38884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/>
              <a:t>Graph of bins vs bits in encoded stream for all square CTUs in CTC and low QP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076057" y="4146910"/>
            <a:ext cx="39604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/>
              <a:t>Effect noticeable for longer bit streams</a:t>
            </a:r>
          </a:p>
          <a:p>
            <a:r>
              <a:rPr lang="en-GB" sz="1600" dirty="0"/>
              <a:t>Not close to threshold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5076057" y="5097141"/>
            <a:ext cx="39604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/>
              <a:t>Less effect for moderate length bit streams.  </a:t>
            </a:r>
          </a:p>
        </p:txBody>
      </p:sp>
      <p:cxnSp>
        <p:nvCxnSpPr>
          <p:cNvPr id="28" name="Straight Arrow Connector 27"/>
          <p:cNvCxnSpPr>
            <a:stCxn id="14" idx="1"/>
          </p:cNvCxnSpPr>
          <p:nvPr/>
        </p:nvCxnSpPr>
        <p:spPr>
          <a:xfrm flipH="1" flipV="1">
            <a:off x="3203849" y="2636912"/>
            <a:ext cx="1872208" cy="1802386"/>
          </a:xfrm>
          <a:prstGeom prst="straightConnector1">
            <a:avLst/>
          </a:prstGeom>
          <a:ln w="25400">
            <a:solidFill>
              <a:srgbClr val="C0000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/>
          <p:nvPr/>
        </p:nvCxnSpPr>
        <p:spPr>
          <a:xfrm flipH="1" flipV="1">
            <a:off x="1691680" y="4636823"/>
            <a:ext cx="3384377" cy="808401"/>
          </a:xfrm>
          <a:prstGeom prst="straightConnector1">
            <a:avLst/>
          </a:prstGeom>
          <a:ln w="25400">
            <a:solidFill>
              <a:srgbClr val="FFC00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3498659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Bugfix for HM and VTM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During this study the following inconsistency was discovered:</a:t>
            </a:r>
          </a:p>
          <a:p>
            <a:pPr lvl="1"/>
            <a:r>
              <a:rPr lang="en-GB" dirty="0"/>
              <a:t>In the specification 7-39 gives:</a:t>
            </a:r>
          </a:p>
          <a:p>
            <a:pPr marL="0" indent="0">
              <a:buNone/>
            </a:pPr>
            <a:r>
              <a:rPr lang="en-CA" sz="1400" i="1" dirty="0"/>
              <a:t>	RawMinCuBits = MinCbSizeY * MinCbSizeY *</a:t>
            </a:r>
            <a:br>
              <a:rPr lang="en-CA" sz="1400" i="1" dirty="0"/>
            </a:br>
            <a:r>
              <a:rPr lang="en-CA" sz="1400" i="1" dirty="0"/>
              <a:t>				( BitDepth</a:t>
            </a:r>
            <a:r>
              <a:rPr lang="en-CA" sz="1400" i="1" baseline="-25000" dirty="0"/>
              <a:t>Y</a:t>
            </a:r>
            <a:r>
              <a:rPr lang="en-CA" sz="1400" i="1" dirty="0"/>
              <a:t> + 2 * BitDepth</a:t>
            </a:r>
            <a:r>
              <a:rPr lang="en-CA" sz="1400" i="1" baseline="-25000" dirty="0"/>
              <a:t>C</a:t>
            </a:r>
            <a:r>
              <a:rPr lang="en-CA" sz="1400" i="1" dirty="0"/>
              <a:t> / ( SubWidthC * SubHeightC ) )</a:t>
            </a:r>
            <a:endParaRPr lang="en-GB" sz="1400" dirty="0"/>
          </a:p>
          <a:p>
            <a:pPr marL="0" indent="0">
              <a:buNone/>
            </a:pPr>
            <a:r>
              <a:rPr lang="en-CA" sz="1400" dirty="0"/>
              <a:t>	i.e. multiply </a:t>
            </a:r>
            <a:r>
              <a:rPr lang="en-CA" sz="1400" i="1" dirty="0"/>
              <a:t>BitDepth</a:t>
            </a:r>
            <a:r>
              <a:rPr lang="en-CA" sz="1400" i="1" baseline="-25000" dirty="0"/>
              <a:t>C</a:t>
            </a:r>
            <a:r>
              <a:rPr lang="en-CA" sz="1400" dirty="0"/>
              <a:t> by 2 then divide by </a:t>
            </a:r>
            <a:r>
              <a:rPr lang="en-CA" sz="1400" i="1" dirty="0"/>
              <a:t>( SubWidthC * SubHeightC )</a:t>
            </a:r>
          </a:p>
          <a:p>
            <a:pPr lvl="1"/>
            <a:r>
              <a:rPr lang="en-GB" dirty="0"/>
              <a:t>In VTM 6.1 and HM 16.20 this is implemented as:</a:t>
            </a:r>
          </a:p>
          <a:p>
            <a:pPr marL="0" indent="0">
              <a:buNone/>
            </a:pPr>
            <a:r>
              <a:rPr lang="en-CA" sz="1400" i="1" dirty="0"/>
              <a:t>	const int rawBits = paddedWidth * paddedHeight * (sps.getBitDepth(CHANNEL_TYPE_LUMA) 	           + 2*(sps.getBitDepth(CHANNEL_TYPE_CHROMA)&gt;&gt;log2subWidthCxsubHeightC)); </a:t>
            </a:r>
            <a:endParaRPr lang="en-GB" sz="1400" dirty="0"/>
          </a:p>
          <a:p>
            <a:pPr marL="0" indent="0">
              <a:buNone/>
            </a:pPr>
            <a:r>
              <a:rPr lang="en-CA" sz="1400" dirty="0"/>
              <a:t>	i.e. divide </a:t>
            </a:r>
            <a:r>
              <a:rPr lang="en-CA" sz="1400" i="1" dirty="0"/>
              <a:t>sps.getBitDepth(CHANNEL_TYPE_CHROMA) </a:t>
            </a:r>
            <a:r>
              <a:rPr lang="en-CA" sz="1400" dirty="0"/>
              <a:t>by </a:t>
            </a:r>
            <a:r>
              <a:rPr lang="en-CA" sz="1400" i="1" dirty="0"/>
              <a:t>subWidthCxsubHeightC</a:t>
            </a:r>
            <a:r>
              <a:rPr lang="en-CA" sz="1400" dirty="0"/>
              <a:t> then</a:t>
            </a:r>
          </a:p>
          <a:p>
            <a:pPr marL="0" indent="0">
              <a:buNone/>
            </a:pPr>
            <a:r>
              <a:rPr lang="en-CA" sz="1400" dirty="0"/>
              <a:t> 	multiply by 2.</a:t>
            </a:r>
            <a:endParaRPr lang="en-GB" sz="1400" dirty="0"/>
          </a:p>
          <a:p>
            <a:r>
              <a:rPr lang="en-GB" dirty="0"/>
              <a:t>Code changes have been merged into both VTM and HM.</a:t>
            </a:r>
          </a:p>
          <a:p>
            <a:r>
              <a:rPr lang="en-GB" dirty="0"/>
              <a:t>The change makes no substantive changes to this proposal.</a:t>
            </a:r>
          </a:p>
          <a:p>
            <a:r>
              <a:rPr lang="en-CA" dirty="0"/>
              <a:t>Software coordinator has suggested a further change for odd bit depths (e.g. 9 bit)</a:t>
            </a:r>
            <a:endParaRPr lang="en-GB" dirty="0"/>
          </a:p>
          <a:p>
            <a:pPr marL="0" indent="0">
              <a:buNone/>
            </a:pPr>
            <a:r>
              <a:rPr lang="en-CA" sz="1400" i="1" dirty="0"/>
              <a:t>	RawMinCuBits = MinCbSizeY * MinCbSizeY * BitDepth</a:t>
            </a:r>
            <a:r>
              <a:rPr lang="en-CA" sz="1400" i="1" baseline="-25000" dirty="0"/>
              <a:t>Y</a:t>
            </a:r>
            <a:br>
              <a:rPr lang="en-CA" sz="1400" i="1" dirty="0"/>
            </a:br>
            <a:r>
              <a:rPr lang="en-CA" sz="1400" i="1" dirty="0"/>
              <a:t>		         + 2 * MinCbSizeY * MinCbSizeY * BitDepth</a:t>
            </a:r>
            <a:r>
              <a:rPr lang="en-CA" sz="1400" i="1" baseline="-25000" dirty="0"/>
              <a:t>C</a:t>
            </a:r>
            <a:r>
              <a:rPr lang="en-CA" sz="1400" i="1" dirty="0"/>
              <a:t> / ( SubWidthC * SubHeightC )</a:t>
            </a:r>
            <a:endParaRPr lang="en-GB" sz="1400" dirty="0"/>
          </a:p>
          <a:p>
            <a:pPr marL="0" indent="0">
              <a:buNone/>
            </a:pPr>
            <a:endParaRPr lang="en-GB" sz="1400" dirty="0"/>
          </a:p>
          <a:p>
            <a:pPr lvl="1"/>
            <a:endParaRPr lang="en-GB" dirty="0"/>
          </a:p>
          <a:p>
            <a:pPr lvl="1"/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/>
              <a:t>JVET-P0395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2019/10/7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31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28917024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Conclusion 1/2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5998" y="1224000"/>
            <a:ext cx="8316482" cy="5040000"/>
          </a:xfrm>
        </p:spPr>
        <p:txBody>
          <a:bodyPr/>
          <a:lstStyle/>
          <a:p>
            <a:endParaRPr lang="en-GB" sz="1800" dirty="0"/>
          </a:p>
          <a:p>
            <a:r>
              <a:rPr lang="en-GB" sz="1800" dirty="0"/>
              <a:t>The Bin-to-bit ratios for HM, VTM and VTM without various tools were studied.</a:t>
            </a:r>
          </a:p>
          <a:p>
            <a:pPr lvl="1"/>
            <a:r>
              <a:rPr lang="en-GB" dirty="0"/>
              <a:t>VTM differs significantly from HM only when dependent / trellis quantization is enabled.</a:t>
            </a:r>
          </a:p>
          <a:p>
            <a:endParaRPr lang="en-GB" dirty="0"/>
          </a:p>
          <a:p>
            <a:r>
              <a:rPr lang="en-GB" sz="1800" dirty="0"/>
              <a:t>We propose the following change to VTM</a:t>
            </a:r>
          </a:p>
          <a:p>
            <a:pPr lvl="1"/>
            <a:r>
              <a:rPr lang="en-GB" dirty="0"/>
              <a:t>To adopt two different formulas for the cabac_zero_word threshold</a:t>
            </a:r>
          </a:p>
          <a:p>
            <a:pPr lvl="2"/>
            <a:r>
              <a:rPr lang="en-GB" dirty="0"/>
              <a:t>When dependent quantization is available:</a:t>
            </a:r>
          </a:p>
          <a:p>
            <a:pPr marL="914400" lvl="2" indent="0">
              <a:buNone/>
            </a:pPr>
            <a:r>
              <a:rPr lang="en-CA" sz="1400" i="1" dirty="0"/>
              <a:t>	10 * NumBytesInVclNalUnits + ( RawMinCuBits * PicSizeInMinCbsY ) </a:t>
            </a:r>
            <a:r>
              <a:rPr lang="en-CA" sz="1400" i="1" dirty="0">
                <a:sym typeface="Symbol"/>
              </a:rPr>
              <a:t></a:t>
            </a:r>
            <a:r>
              <a:rPr lang="en-CA" sz="1400" i="1" dirty="0"/>
              <a:t> 16</a:t>
            </a:r>
          </a:p>
          <a:p>
            <a:pPr marL="914400" lvl="2" indent="0">
              <a:buNone/>
            </a:pPr>
            <a:r>
              <a:rPr lang="en-CA" sz="1400" i="1" dirty="0"/>
              <a:t>  or    (32 ÷ 3 ) * NumBytesInVclNalUnits + ( RawMinCuBits * PicSizeInMinCbsY ) * 3 </a:t>
            </a:r>
            <a:r>
              <a:rPr lang="en-CA" sz="1400" i="1" dirty="0">
                <a:sym typeface="Symbol"/>
              </a:rPr>
              <a:t></a:t>
            </a:r>
            <a:r>
              <a:rPr lang="en-CA" sz="1400" i="1" dirty="0"/>
              <a:t> 64</a:t>
            </a:r>
            <a:endParaRPr lang="en-GB" sz="1400" dirty="0"/>
          </a:p>
          <a:p>
            <a:pPr lvl="2"/>
            <a:r>
              <a:rPr lang="en-GB" dirty="0"/>
              <a:t>When dependent quantization is not available (the existing formula) :</a:t>
            </a:r>
          </a:p>
          <a:p>
            <a:pPr marL="914400" lvl="2" indent="0">
              <a:spcAft>
                <a:spcPts val="1200"/>
              </a:spcAft>
              <a:buNone/>
            </a:pPr>
            <a:r>
              <a:rPr lang="en-CA" sz="1400" i="1" dirty="0"/>
              <a:t>	( 32 ÷ 3 ) * NumBytesInVclNalUnits + ( RawMinCuBits * PicSizeInMinCbsY ) </a:t>
            </a:r>
            <a:r>
              <a:rPr lang="en-CA" sz="1400" i="1" dirty="0">
                <a:sym typeface="Symbol"/>
              </a:rPr>
              <a:t></a:t>
            </a:r>
            <a:r>
              <a:rPr lang="en-CA" sz="1400" i="1" dirty="0"/>
              <a:t> 32</a:t>
            </a:r>
            <a:endParaRPr lang="en-GB" sz="1400" dirty="0"/>
          </a:p>
          <a:p>
            <a:pPr lvl="1"/>
            <a:r>
              <a:rPr lang="en-GB" dirty="0"/>
              <a:t>Thus in future, profiles where dependent quantization is available could use a different threshold.</a:t>
            </a:r>
          </a:p>
          <a:p>
            <a:pPr marL="0" indent="0">
              <a:buNone/>
            </a:pPr>
            <a:r>
              <a:rPr lang="en-GB" sz="1800" dirty="0"/>
              <a:t>.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/>
              <a:t>JVET-P0395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2019/10/7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32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319335444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Conclusion 2/2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5998" y="1224000"/>
            <a:ext cx="8100458" cy="5040000"/>
          </a:xfrm>
        </p:spPr>
        <p:txBody>
          <a:bodyPr/>
          <a:lstStyle/>
          <a:p>
            <a:pPr marL="0" indent="0">
              <a:buNone/>
            </a:pPr>
            <a:endParaRPr lang="en-GB" sz="1600" dirty="0"/>
          </a:p>
          <a:p>
            <a:pPr>
              <a:lnSpc>
                <a:spcPts val="2500"/>
              </a:lnSpc>
              <a:spcBef>
                <a:spcPts val="600"/>
              </a:spcBef>
            </a:pPr>
            <a:r>
              <a:rPr lang="en-GB" sz="1800" dirty="0"/>
              <a:t>By analysing the bit-to-bin ratio with coefficient coding limits enabled and disabled it is not apparent that they provide a benefit in keeping a CTU/frame level bit-to-bin ratio.</a:t>
            </a:r>
          </a:p>
          <a:p>
            <a:pPr>
              <a:lnSpc>
                <a:spcPts val="2500"/>
              </a:lnSpc>
              <a:spcBef>
                <a:spcPts val="600"/>
              </a:spcBef>
            </a:pPr>
            <a:endParaRPr lang="en-GB" sz="1800" dirty="0"/>
          </a:p>
          <a:p>
            <a:pPr>
              <a:lnSpc>
                <a:spcPts val="2500"/>
              </a:lnSpc>
              <a:spcBef>
                <a:spcPts val="600"/>
              </a:spcBef>
            </a:pPr>
            <a:r>
              <a:rPr lang="en-GB" sz="1800" dirty="0"/>
              <a:t>As presented previously, we would still suggest that the cabac_zero_word threshold is applied for each slice / independently decodable region to allow splicing (e.g. for 360 viewports).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/>
              <a:t>JVET-P0395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2019/10/7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33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31630545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4F5797-3649-4BF1-8243-1D7410D826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Addendum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3172C78-7D8F-46C1-A942-441A3665378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1800" dirty="0"/>
              <a:t>The impact of not coding cabac-zero words is shown in the following tables.</a:t>
            </a:r>
          </a:p>
          <a:p>
            <a:endParaRPr lang="en-GB" sz="1800" dirty="0"/>
          </a:p>
          <a:p>
            <a:pPr lvl="1"/>
            <a:r>
              <a:rPr lang="en-GB" sz="1600" dirty="0"/>
              <a:t>Note that these tables were generated by adjusting the per-POC and total amounts of each sequence according to the reported numbers of stuffing bytes.</a:t>
            </a:r>
          </a:p>
          <a:p>
            <a:pPr lvl="1"/>
            <a:r>
              <a:rPr lang="en-GB" sz="1100" dirty="0"/>
              <a:t>(There was not enough time to re-run the simulations)</a:t>
            </a:r>
          </a:p>
          <a:p>
            <a:pPr lvl="1"/>
            <a:endParaRPr lang="en-GB" sz="1400" dirty="0"/>
          </a:p>
          <a:p>
            <a:pPr lvl="1"/>
            <a:r>
              <a:rPr lang="en-GB" sz="1400" dirty="0"/>
              <a:t>Of note:</a:t>
            </a:r>
          </a:p>
          <a:p>
            <a:pPr lvl="2"/>
            <a:r>
              <a:rPr lang="en-GB" sz="1100" dirty="0"/>
              <a:t>RA: Daylight road: -0.39%.</a:t>
            </a:r>
          </a:p>
          <a:p>
            <a:pPr lvl="2"/>
            <a:r>
              <a:rPr lang="en-GB" sz="1100" dirty="0"/>
              <a:t>LB: Cactus: -0.20%</a:t>
            </a:r>
          </a:p>
          <a:p>
            <a:pPr lvl="3"/>
            <a:endParaRPr lang="en-GB" sz="12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C6E3D7A-36AD-4A71-A716-AF9B5D1D11A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/>
              <a:t>JVET-P0395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0710C74-F22D-4A37-A51E-6CA5929CFB10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2019/10/7</a:t>
            </a:fld>
            <a:endParaRPr lang="en-US" altLang="ja-JP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AC47AB2-6AC2-4BA9-898C-C622BBAE7D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34</a:t>
            </a:fld>
            <a:endParaRPr lang="en-US" altLang="ja-JP" dirty="0"/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B0FD4E7E-227E-47EB-96E8-1D4CA306B2A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2762965"/>
              </p:ext>
            </p:extLst>
          </p:nvPr>
        </p:nvGraphicFramePr>
        <p:xfrm>
          <a:off x="4644007" y="2596875"/>
          <a:ext cx="3923995" cy="3667125"/>
        </p:xfrm>
        <a:graphic>
          <a:graphicData uri="http://schemas.openxmlformats.org/drawingml/2006/table">
            <a:tbl>
              <a:tblPr/>
              <a:tblGrid>
                <a:gridCol w="923955">
                  <a:extLst>
                    <a:ext uri="{9D8B030D-6E8A-4147-A177-3AD203B41FA5}">
                      <a16:colId xmlns:a16="http://schemas.microsoft.com/office/drawing/2014/main" val="1889946332"/>
                    </a:ext>
                  </a:extLst>
                </a:gridCol>
                <a:gridCol w="600008">
                  <a:extLst>
                    <a:ext uri="{9D8B030D-6E8A-4147-A177-3AD203B41FA5}">
                      <a16:colId xmlns:a16="http://schemas.microsoft.com/office/drawing/2014/main" val="2846767610"/>
                    </a:ext>
                  </a:extLst>
                </a:gridCol>
                <a:gridCol w="600008">
                  <a:extLst>
                    <a:ext uri="{9D8B030D-6E8A-4147-A177-3AD203B41FA5}">
                      <a16:colId xmlns:a16="http://schemas.microsoft.com/office/drawing/2014/main" val="121346147"/>
                    </a:ext>
                  </a:extLst>
                </a:gridCol>
                <a:gridCol w="600008">
                  <a:extLst>
                    <a:ext uri="{9D8B030D-6E8A-4147-A177-3AD203B41FA5}">
                      <a16:colId xmlns:a16="http://schemas.microsoft.com/office/drawing/2014/main" val="2442166697"/>
                    </a:ext>
                  </a:extLst>
                </a:gridCol>
                <a:gridCol w="600008">
                  <a:extLst>
                    <a:ext uri="{9D8B030D-6E8A-4147-A177-3AD203B41FA5}">
                      <a16:colId xmlns:a16="http://schemas.microsoft.com/office/drawing/2014/main" val="31369506"/>
                    </a:ext>
                  </a:extLst>
                </a:gridCol>
                <a:gridCol w="600008">
                  <a:extLst>
                    <a:ext uri="{9D8B030D-6E8A-4147-A177-3AD203B41FA5}">
                      <a16:colId xmlns:a16="http://schemas.microsoft.com/office/drawing/2014/main" val="4255446286"/>
                    </a:ext>
                  </a:extLst>
                </a:gridCol>
              </a:tblGrid>
              <a:tr h="133562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78628614"/>
                  </a:ext>
                </a:extLst>
              </a:tr>
              <a:tr h="133562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VTM6.1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798882"/>
                  </a:ext>
                </a:extLst>
              </a:tr>
              <a:tr h="133562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8941286"/>
                  </a:ext>
                </a:extLst>
              </a:tr>
              <a:tr h="133562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51975364"/>
                  </a:ext>
                </a:extLst>
              </a:tr>
              <a:tr h="133562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90838633"/>
                  </a:ext>
                </a:extLst>
              </a:tr>
              <a:tr h="133562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49163479"/>
                  </a:ext>
                </a:extLst>
              </a:tr>
              <a:tr h="133562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218521"/>
                  </a:ext>
                </a:extLst>
              </a:tr>
              <a:tr h="133562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0456224"/>
                  </a:ext>
                </a:extLst>
              </a:tr>
              <a:tr h="133562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40542858"/>
                  </a:ext>
                </a:extLst>
              </a:tr>
              <a:tr h="133562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65320793"/>
                  </a:ext>
                </a:extLst>
              </a:tr>
              <a:tr h="133562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70528515"/>
                  </a:ext>
                </a:extLst>
              </a:tr>
              <a:tr h="133562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40819476"/>
                  </a:ext>
                </a:extLst>
              </a:tr>
              <a:tr h="133562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95424133"/>
                  </a:ext>
                </a:extLst>
              </a:tr>
              <a:tr h="133562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73481496"/>
                  </a:ext>
                </a:extLst>
              </a:tr>
              <a:tr h="133562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VTM6.1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2159592"/>
                  </a:ext>
                </a:extLst>
              </a:tr>
              <a:tr h="133562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41127977"/>
                  </a:ext>
                </a:extLst>
              </a:tr>
              <a:tr h="133562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4122307"/>
                  </a:ext>
                </a:extLst>
              </a:tr>
              <a:tr h="133562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00119532"/>
                  </a:ext>
                </a:extLst>
              </a:tr>
              <a:tr h="133562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303416"/>
                  </a:ext>
                </a:extLst>
              </a:tr>
              <a:tr h="133562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68063226"/>
                  </a:ext>
                </a:extLst>
              </a:tr>
              <a:tr h="133562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60984378"/>
                  </a:ext>
                </a:extLst>
              </a:tr>
              <a:tr h="133562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68329402"/>
                  </a:ext>
                </a:extLst>
              </a:tr>
              <a:tr h="133562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80927255"/>
                  </a:ext>
                </a:extLst>
              </a:tr>
              <a:tr h="133562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937548"/>
                  </a:ext>
                </a:extLst>
              </a:tr>
              <a:tr h="133562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42859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0011420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4F5797-3649-4BF1-8243-1D7410D826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Addendum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3172C78-7D8F-46C1-A942-441A3665378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1800" dirty="0"/>
              <a:t>The change in alpha is only really useful at high bit rates.</a:t>
            </a:r>
          </a:p>
          <a:p>
            <a:pPr lvl="1"/>
            <a:r>
              <a:rPr lang="en-GB" sz="1600" dirty="0"/>
              <a:t>Depending on the definition of profiles/levels/tiers, such high bit rates may not always be reachable.</a:t>
            </a:r>
          </a:p>
          <a:p>
            <a:pPr lvl="3"/>
            <a:endParaRPr lang="en-GB" sz="1200" dirty="0"/>
          </a:p>
          <a:p>
            <a:pPr lvl="2"/>
            <a:r>
              <a:rPr lang="en-GB" sz="1400" dirty="0"/>
              <a:t>Therefore, if there is a “main” tier, the current equation may suffice.</a:t>
            </a:r>
          </a:p>
          <a:p>
            <a:pPr lvl="3"/>
            <a:r>
              <a:rPr lang="en-GB" sz="1200" dirty="0"/>
              <a:t>In HEVC, Level 5.1 (4K 60P), Main10, MaxBR=40Mbps[Main Tier], 160Mbps[High Tier]</a:t>
            </a:r>
          </a:p>
          <a:p>
            <a:pPr lvl="3"/>
            <a:endParaRPr lang="en-GB" sz="1200" dirty="0"/>
          </a:p>
          <a:p>
            <a:pPr lvl="2"/>
            <a:r>
              <a:rPr lang="en-GB" sz="1400" dirty="0"/>
              <a:t>But for a “high” tier, one of the proposed equations would then be recommended.</a:t>
            </a:r>
          </a:p>
          <a:p>
            <a:pPr lvl="3"/>
            <a:endParaRPr lang="en-GB" sz="1000" dirty="0"/>
          </a:p>
          <a:p>
            <a:pPr lvl="2"/>
            <a:r>
              <a:rPr lang="en-GB" sz="1200" dirty="0"/>
              <a:t>E.g. cabac-zero words occur at the frame level for:</a:t>
            </a:r>
          </a:p>
          <a:p>
            <a:pPr lvl="3"/>
            <a:r>
              <a:rPr lang="en-GB" sz="1100" dirty="0"/>
              <a:t>RA: DaylightRoad (QHD) - QP22 (58Mbps), 17 (428Mbps), 12 (916Mbps)</a:t>
            </a:r>
          </a:p>
          <a:p>
            <a:pPr lvl="3"/>
            <a:r>
              <a:rPr lang="en-GB" sz="1100" dirty="0"/>
              <a:t>RA: Cactus (HD) - QP12 (185Mbps)</a:t>
            </a:r>
          </a:p>
          <a:p>
            <a:pPr lvl="3"/>
            <a:r>
              <a:rPr lang="en-GB" sz="1100" dirty="0"/>
              <a:t>LD: BasketballDrill (832x480) - QP7 (43 Mbps), 12 (18Mbps)</a:t>
            </a:r>
          </a:p>
          <a:p>
            <a:pPr lvl="3"/>
            <a:r>
              <a:rPr lang="en-GB" sz="1100" dirty="0"/>
              <a:t>RA: BasketballDrill (832x480) - QP7 (35Mbps)</a:t>
            </a:r>
          </a:p>
          <a:p>
            <a:pPr lvl="3"/>
            <a:r>
              <a:rPr lang="en-GB" sz="1100" dirty="0"/>
              <a:t>LD: BQMall (832x480), QP12 (37Mbps)</a:t>
            </a:r>
          </a:p>
          <a:p>
            <a:pPr lvl="3"/>
            <a:r>
              <a:rPr lang="en-GB" sz="1100" dirty="0"/>
              <a:t>RA: BlowingBubbles (416x240), QP7 (13Mbps)</a:t>
            </a:r>
          </a:p>
          <a:p>
            <a:pPr lvl="3"/>
            <a:r>
              <a:rPr lang="en-GB" sz="1100" dirty="0"/>
              <a:t>RA: BasketballDrillText (416x240), QP7 (32Mbps)</a:t>
            </a:r>
            <a:endParaRPr lang="en-GB" sz="1200" dirty="0"/>
          </a:p>
          <a:p>
            <a:pPr lvl="3"/>
            <a:endParaRPr lang="en-GB" sz="12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C6E3D7A-36AD-4A71-A716-AF9B5D1D11A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/>
              <a:t>JVET-P0395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0710C74-F22D-4A37-A51E-6CA5929CFB10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2019/10/7</a:t>
            </a:fld>
            <a:endParaRPr lang="en-US" altLang="ja-JP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AC47AB2-6AC2-4BA9-898C-C622BBAE7D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35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273112309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4F5797-3649-4BF1-8243-1D7410D826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Addendum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3172C78-7D8F-46C1-A942-441A3665378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sz="1600" dirty="0"/>
          </a:p>
          <a:p>
            <a:r>
              <a:rPr lang="en-GB" sz="1600" dirty="0"/>
              <a:t>However, note the CTUs start to exceed the threshold at higher QPs, and therefore potentially in the bit rates of the main tier. </a:t>
            </a:r>
          </a:p>
          <a:p>
            <a:pPr lvl="1"/>
            <a:endParaRPr lang="en-GB" sz="1400" dirty="0"/>
          </a:p>
          <a:p>
            <a:pPr lvl="1"/>
            <a:r>
              <a:rPr lang="en-GB" sz="1400" dirty="0"/>
              <a:t>Also, one of the problem sequences, DaylightRoad shows an issue at QP 22 (@58Mbps), but at QP27 (@10Mbps), there are no instances.</a:t>
            </a:r>
          </a:p>
          <a:p>
            <a:pPr lvl="2"/>
            <a:endParaRPr lang="en-GB" sz="1200" dirty="0"/>
          </a:p>
          <a:p>
            <a:pPr lvl="2"/>
            <a:r>
              <a:rPr lang="en-GB" sz="1200" dirty="0"/>
              <a:t>But 10Mbps is &lt;&lt; the 40Mbps MaxBR for main tier.</a:t>
            </a:r>
          </a:p>
          <a:p>
            <a:pPr lvl="2"/>
            <a:endParaRPr lang="en-GB" sz="1200" dirty="0"/>
          </a:p>
          <a:p>
            <a:pPr lvl="2"/>
            <a:r>
              <a:rPr lang="en-GB" sz="1200" dirty="0"/>
              <a:t>It is therefore not safe to say that there is no issue in the main tier.</a:t>
            </a:r>
          </a:p>
          <a:p>
            <a:pPr lvl="1"/>
            <a:endParaRPr lang="en-GB" sz="1600" dirty="0"/>
          </a:p>
          <a:p>
            <a:r>
              <a:rPr lang="en-GB" sz="1800" dirty="0"/>
              <a:t>The losses of the coefficient-level constraint are higher than the losses of coding cabac-zero-words.</a:t>
            </a:r>
          </a:p>
          <a:p>
            <a:endParaRPr lang="en-GB" sz="1800" dirty="0"/>
          </a:p>
          <a:p>
            <a:r>
              <a:rPr lang="en-GB" sz="1800" dirty="0"/>
              <a:t>Finally, HM kept below the ratio on a frame and CTU basis; should VTM?</a:t>
            </a:r>
          </a:p>
          <a:p>
            <a:endParaRPr lang="en-GB" sz="1800" dirty="0"/>
          </a:p>
          <a:p>
            <a:pPr lvl="1"/>
            <a:endParaRPr lang="en-GB" sz="16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C6E3D7A-36AD-4A71-A716-AF9B5D1D11A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/>
              <a:t>JVET-P0395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0710C74-F22D-4A37-A51E-6CA5929CFB10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2019/10/7</a:t>
            </a:fld>
            <a:endParaRPr lang="en-US" altLang="ja-JP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AC47AB2-6AC2-4BA9-898C-C622BBAE7D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36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230302720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7C90A8-7882-485F-A051-6C35AC7B49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Additional results</a:t>
            </a:r>
          </a:p>
        </p:txBody>
      </p:sp>
      <p:graphicFrame>
        <p:nvGraphicFramePr>
          <p:cNvPr id="7" name="Content Placeholder 6">
            <a:extLst>
              <a:ext uri="{FF2B5EF4-FFF2-40B4-BE49-F238E27FC236}">
                <a16:creationId xmlns:a16="http://schemas.microsoft.com/office/drawing/2014/main" id="{4EC73CB0-C8F1-4943-979A-917FC0726FC2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28996990"/>
              </p:ext>
            </p:extLst>
          </p:nvPr>
        </p:nvGraphicFramePr>
        <p:xfrm>
          <a:off x="576000" y="1556792"/>
          <a:ext cx="8100455" cy="386858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61768">
                  <a:extLst>
                    <a:ext uri="{9D8B030D-6E8A-4147-A177-3AD203B41FA5}">
                      <a16:colId xmlns:a16="http://schemas.microsoft.com/office/drawing/2014/main" val="3035713229"/>
                    </a:ext>
                  </a:extLst>
                </a:gridCol>
                <a:gridCol w="1361768">
                  <a:extLst>
                    <a:ext uri="{9D8B030D-6E8A-4147-A177-3AD203B41FA5}">
                      <a16:colId xmlns:a16="http://schemas.microsoft.com/office/drawing/2014/main" val="3744426728"/>
                    </a:ext>
                  </a:extLst>
                </a:gridCol>
                <a:gridCol w="1361768">
                  <a:extLst>
                    <a:ext uri="{9D8B030D-6E8A-4147-A177-3AD203B41FA5}">
                      <a16:colId xmlns:a16="http://schemas.microsoft.com/office/drawing/2014/main" val="97426551"/>
                    </a:ext>
                  </a:extLst>
                </a:gridCol>
                <a:gridCol w="1361768">
                  <a:extLst>
                    <a:ext uri="{9D8B030D-6E8A-4147-A177-3AD203B41FA5}">
                      <a16:colId xmlns:a16="http://schemas.microsoft.com/office/drawing/2014/main" val="2339885200"/>
                    </a:ext>
                  </a:extLst>
                </a:gridCol>
                <a:gridCol w="1361768">
                  <a:extLst>
                    <a:ext uri="{9D8B030D-6E8A-4147-A177-3AD203B41FA5}">
                      <a16:colId xmlns:a16="http://schemas.microsoft.com/office/drawing/2014/main" val="3924324997"/>
                    </a:ext>
                  </a:extLst>
                </a:gridCol>
                <a:gridCol w="1291615">
                  <a:extLst>
                    <a:ext uri="{9D8B030D-6E8A-4147-A177-3AD203B41FA5}">
                      <a16:colId xmlns:a16="http://schemas.microsoft.com/office/drawing/2014/main" val="2383672608"/>
                    </a:ext>
                  </a:extLst>
                </a:gridCol>
              </a:tblGrid>
              <a:tr h="366560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GB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</a:rPr>
                        <a:t>Picture</a:t>
                      </a:r>
                      <a:endParaRPr lang="en-GB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</a:rPr>
                        <a:t>CTU</a:t>
                      </a:r>
                      <a:endParaRPr lang="en-GB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708288"/>
                  </a:ext>
                </a:extLst>
              </a:tr>
              <a:tr h="56954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</a:rPr>
                        <a:t>Divisor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</a:rPr>
                        <a:t>(</a:t>
                      </a:r>
                      <a:r>
                        <a:rPr lang="el-GR" sz="1600" dirty="0">
                          <a:solidFill>
                            <a:schemeClr val="tx1"/>
                          </a:solidFill>
                          <a:effectLst/>
                        </a:rPr>
                        <a:t>α</a:t>
                      </a: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</a:rPr>
                        <a:t>)</a:t>
                      </a:r>
                      <a:endParaRPr lang="en-GB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b="1" dirty="0">
                          <a:solidFill>
                            <a:schemeClr val="tx1"/>
                          </a:solidFill>
                          <a:effectLst/>
                        </a:rPr>
                        <a:t>Multiplier (</a:t>
                      </a:r>
                      <a:r>
                        <a:rPr lang="el-GR" sz="1600" b="1" dirty="0">
                          <a:solidFill>
                            <a:schemeClr val="tx1"/>
                          </a:solidFill>
                          <a:effectLst/>
                        </a:rPr>
                        <a:t>β</a:t>
                      </a:r>
                      <a:r>
                        <a:rPr lang="en-GB" sz="1600" b="1" dirty="0">
                          <a:solidFill>
                            <a:schemeClr val="tx1"/>
                          </a:solidFill>
                          <a:effectLst/>
                        </a:rPr>
                        <a:t>/8)</a:t>
                      </a:r>
                      <a:endParaRPr lang="en-GB" sz="16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b="1" dirty="0">
                          <a:solidFill>
                            <a:schemeClr val="tx1"/>
                          </a:solidFill>
                          <a:effectLst/>
                        </a:rPr>
                        <a:t>CTC</a:t>
                      </a:r>
                      <a:endParaRPr lang="en-GB" sz="16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b="1" dirty="0">
                          <a:solidFill>
                            <a:schemeClr val="tx1"/>
                          </a:solidFill>
                          <a:effectLst/>
                        </a:rPr>
                        <a:t>Low QP</a:t>
                      </a:r>
                      <a:endParaRPr lang="en-GB" sz="16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b="1" dirty="0">
                          <a:solidFill>
                            <a:schemeClr val="tx1"/>
                          </a:solidFill>
                          <a:effectLst/>
                        </a:rPr>
                        <a:t>CTC</a:t>
                      </a:r>
                      <a:endParaRPr lang="en-GB" sz="16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b="1" dirty="0">
                          <a:solidFill>
                            <a:schemeClr val="tx1"/>
                          </a:solidFill>
                          <a:effectLst/>
                        </a:rPr>
                        <a:t>Low QP</a:t>
                      </a:r>
                      <a:endParaRPr lang="en-GB" sz="16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43354378"/>
                  </a:ext>
                </a:extLst>
              </a:tr>
              <a:tr h="36656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</a:rPr>
                        <a:t>32</a:t>
                      </a:r>
                      <a:endParaRPr lang="en-GB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</a:rPr>
                        <a:t>1.33</a:t>
                      </a:r>
                      <a:endParaRPr lang="en-GB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</a:rPr>
                        <a:t>0.001%</a:t>
                      </a:r>
                      <a:endParaRPr lang="en-GB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</a:rPr>
                        <a:t>0.713%</a:t>
                      </a:r>
                      <a:endParaRPr lang="en-GB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</a:rPr>
                        <a:t>0.228%</a:t>
                      </a:r>
                      <a:endParaRPr lang="en-GB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</a:rPr>
                        <a:t>3.701%</a:t>
                      </a:r>
                      <a:endParaRPr lang="en-GB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56658630"/>
                  </a:ext>
                </a:extLst>
              </a:tr>
              <a:tr h="36656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</a:rPr>
                        <a:t>32</a:t>
                      </a:r>
                      <a:endParaRPr lang="en-GB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</a:rPr>
                        <a:t>1.25</a:t>
                      </a:r>
                      <a:endParaRPr lang="en-GB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</a:rPr>
                        <a:t>0.080%</a:t>
                      </a:r>
                      <a:endParaRPr lang="en-GB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</a:rPr>
                        <a:t>6.812%</a:t>
                      </a:r>
                      <a:endParaRPr lang="en-GB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</a:rPr>
                        <a:t>0.493%</a:t>
                      </a:r>
                      <a:endParaRPr lang="en-GB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</a:rPr>
                        <a:t>11.046%</a:t>
                      </a:r>
                      <a:endParaRPr lang="en-GB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491141511"/>
                  </a:ext>
                </a:extLst>
              </a:tr>
              <a:tr h="36656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</a:rPr>
                        <a:t>24</a:t>
                      </a:r>
                      <a:endParaRPr lang="en-GB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</a:rPr>
                        <a:t>1.33</a:t>
                      </a:r>
                      <a:endParaRPr lang="en-GB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</a:rPr>
                        <a:t>0.000%</a:t>
                      </a:r>
                      <a:endParaRPr lang="en-GB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</a:rPr>
                        <a:t>0.000%</a:t>
                      </a:r>
                      <a:endParaRPr lang="en-GB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</a:rPr>
                        <a:t>0.009%</a:t>
                      </a:r>
                      <a:endParaRPr lang="en-GB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</a:rPr>
                        <a:t>0.288%</a:t>
                      </a:r>
                      <a:endParaRPr lang="en-GB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627911877"/>
                  </a:ext>
                </a:extLst>
              </a:tr>
              <a:tr h="36656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</a:rPr>
                        <a:t>24</a:t>
                      </a:r>
                      <a:endParaRPr lang="en-GB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</a:rPr>
                        <a:t>1.25</a:t>
                      </a:r>
                      <a:endParaRPr lang="en-GB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</a:rPr>
                        <a:t>0.000%</a:t>
                      </a:r>
                      <a:endParaRPr lang="en-GB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</a:rPr>
                        <a:t>0.298%</a:t>
                      </a:r>
                      <a:endParaRPr lang="en-GB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</a:rPr>
                        <a:t>0.103%</a:t>
                      </a:r>
                      <a:endParaRPr lang="en-GB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</a:rPr>
                        <a:t>2.794%</a:t>
                      </a:r>
                      <a:endParaRPr lang="en-GB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925475008"/>
                  </a:ext>
                </a:extLst>
              </a:tr>
              <a:tr h="36656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</a:rPr>
                        <a:t>64 / 3</a:t>
                      </a:r>
                      <a:endParaRPr lang="en-GB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</a:rPr>
                        <a:t>1.33</a:t>
                      </a:r>
                      <a:endParaRPr lang="en-GB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</a:rPr>
                        <a:t>0.000%</a:t>
                      </a:r>
                      <a:endParaRPr lang="en-GB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</a:rPr>
                        <a:t>0.000%</a:t>
                      </a:r>
                      <a:endParaRPr lang="en-GB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</a:rPr>
                        <a:t>0.000%</a:t>
                      </a:r>
                      <a:endParaRPr lang="en-GB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</a:rPr>
                        <a:t>0.009%</a:t>
                      </a:r>
                      <a:endParaRPr lang="en-GB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169533956"/>
                  </a:ext>
                </a:extLst>
              </a:tr>
              <a:tr h="36656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</a:rPr>
                        <a:t>64 / 3</a:t>
                      </a:r>
                      <a:endParaRPr lang="en-GB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</a:rPr>
                        <a:t>1.25</a:t>
                      </a:r>
                      <a:endParaRPr lang="en-GB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</a:rPr>
                        <a:t>0.000%</a:t>
                      </a:r>
                      <a:endParaRPr lang="en-GB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</a:rPr>
                        <a:t>0.000%</a:t>
                      </a:r>
                      <a:endParaRPr lang="en-GB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</a:rPr>
                        <a:t>0.018%</a:t>
                      </a:r>
                      <a:endParaRPr lang="en-GB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</a:rPr>
                        <a:t>0.774%</a:t>
                      </a:r>
                      <a:endParaRPr lang="en-GB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804022390"/>
                  </a:ext>
                </a:extLst>
              </a:tr>
              <a:tr h="36656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</a:rPr>
                        <a:t>16</a:t>
                      </a:r>
                      <a:endParaRPr lang="en-GB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</a:rPr>
                        <a:t>1.33</a:t>
                      </a:r>
                      <a:endParaRPr lang="en-GB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</a:rPr>
                        <a:t>0.000%</a:t>
                      </a:r>
                      <a:endParaRPr lang="en-GB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</a:rPr>
                        <a:t>0.000%</a:t>
                      </a:r>
                      <a:endParaRPr lang="en-GB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</a:rPr>
                        <a:t>0.000%</a:t>
                      </a:r>
                      <a:endParaRPr lang="en-GB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</a:rPr>
                        <a:t>0.000%</a:t>
                      </a:r>
                      <a:endParaRPr lang="en-GB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883873677"/>
                  </a:ext>
                </a:extLst>
              </a:tr>
              <a:tr h="36656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</a:rPr>
                        <a:t>16</a:t>
                      </a:r>
                      <a:endParaRPr lang="en-GB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</a:rPr>
                        <a:t>1.25</a:t>
                      </a:r>
                      <a:endParaRPr lang="en-GB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</a:rPr>
                        <a:t>0.000%</a:t>
                      </a:r>
                      <a:endParaRPr lang="en-GB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</a:rPr>
                        <a:t>0.000%</a:t>
                      </a:r>
                      <a:endParaRPr lang="en-GB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</a:rPr>
                        <a:t>0.000%</a:t>
                      </a:r>
                      <a:endParaRPr lang="en-GB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</a:rPr>
                        <a:t>0.000%</a:t>
                      </a:r>
                      <a:endParaRPr lang="en-GB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689329019"/>
                  </a:ext>
                </a:extLst>
              </a:tr>
            </a:tbl>
          </a:graphicData>
        </a:graphic>
      </p:graphicFrame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61B2ABD-F689-43E3-AAD7-77C0291CFE7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/>
              <a:t>JVET-P0395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E5AC43C-524F-462E-B057-1D8C66F1945A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2019/10/7</a:t>
            </a:fld>
            <a:endParaRPr lang="en-US" altLang="ja-JP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B09A64B-D57B-4503-89BE-D9D8C633900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37</a:t>
            </a:fld>
            <a:endParaRPr lang="en-US" altLang="ja-JP" dirty="0"/>
          </a:p>
        </p:txBody>
      </p:sp>
      <p:sp>
        <p:nvSpPr>
          <p:cNvPr id="8" name="Rectangle 1">
            <a:extLst>
              <a:ext uri="{FF2B5EF4-FFF2-40B4-BE49-F238E27FC236}">
                <a16:creationId xmlns:a16="http://schemas.microsoft.com/office/drawing/2014/main" id="{E68684F8-40A0-4DD1-8F5C-05C8CBC513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11325" y="2906713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5471614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962545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Study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Studied the following configurations:</a:t>
            </a:r>
          </a:p>
          <a:p>
            <a:pPr lvl="1">
              <a:spcBef>
                <a:spcPts val="600"/>
              </a:spcBef>
              <a:spcAft>
                <a:spcPts val="1200"/>
              </a:spcAft>
            </a:pPr>
            <a:r>
              <a:rPr lang="en-GB" dirty="0"/>
              <a:t>VTM 6.1</a:t>
            </a:r>
          </a:p>
          <a:p>
            <a:pPr lvl="1">
              <a:spcBef>
                <a:spcPts val="600"/>
              </a:spcBef>
              <a:spcAft>
                <a:spcPts val="1200"/>
              </a:spcAft>
            </a:pPr>
            <a:r>
              <a:rPr lang="en-GB" dirty="0"/>
              <a:t>HM 16.20 as reference</a:t>
            </a:r>
          </a:p>
          <a:p>
            <a:pPr lvl="1">
              <a:spcBef>
                <a:spcPts val="600"/>
              </a:spcBef>
            </a:pPr>
            <a:r>
              <a:rPr lang="en-GB" dirty="0"/>
              <a:t>VTM 6.1 without trellis / dependent quantization</a:t>
            </a:r>
          </a:p>
          <a:p>
            <a:pPr lvl="2">
              <a:spcBef>
                <a:spcPts val="0"/>
              </a:spcBef>
            </a:pPr>
            <a:r>
              <a:rPr lang="en-GB" dirty="0"/>
              <a:t>Previously highlighted as having a significant impact on bin / bit ratio</a:t>
            </a:r>
          </a:p>
          <a:p>
            <a:pPr lvl="1">
              <a:spcBef>
                <a:spcPts val="1200"/>
              </a:spcBef>
            </a:pPr>
            <a:r>
              <a:rPr lang="en-GB" dirty="0"/>
              <a:t>VTM 6.1 without bin limits for coefficient coding</a:t>
            </a:r>
          </a:p>
          <a:p>
            <a:pPr lvl="2">
              <a:spcBef>
                <a:spcPts val="0"/>
              </a:spcBef>
            </a:pPr>
            <a:r>
              <a:rPr lang="en-GB" dirty="0"/>
              <a:t>To understand effect of these limits on bin / bit ratio and CABAC zero words</a:t>
            </a:r>
          </a:p>
          <a:p>
            <a:pPr lvl="3">
              <a:spcBef>
                <a:spcPts val="0"/>
              </a:spcBef>
            </a:pPr>
            <a:r>
              <a:rPr lang="en-GB" dirty="0"/>
              <a:t>JVET-N0280 and JVET-O0052</a:t>
            </a:r>
          </a:p>
          <a:p>
            <a:pPr lvl="1">
              <a:spcBef>
                <a:spcPts val="1200"/>
              </a:spcBef>
            </a:pPr>
            <a:r>
              <a:rPr lang="en-GB" dirty="0"/>
              <a:t>VTM 6.1 without trellis / dependent quantization and without bin limits</a:t>
            </a:r>
          </a:p>
          <a:p>
            <a:endParaRPr lang="en-GB" dirty="0"/>
          </a:p>
          <a:p>
            <a:r>
              <a:rPr lang="en-GB" dirty="0"/>
              <a:t>Produced results for CTC and low QP for each configuration </a:t>
            </a:r>
          </a:p>
          <a:p>
            <a:pPr lvl="1"/>
            <a:r>
              <a:rPr lang="en-GB" dirty="0"/>
              <a:t>AI, RA, LDB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/>
              <a:t>JVET-P0395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2019/10/7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4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5257435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Results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/>
              <a:t>JVET-P0395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2019/10/7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5</a:t>
            </a:fld>
            <a:endParaRPr lang="en-US" altLang="ja-JP" dirty="0"/>
          </a:p>
        </p:txBody>
      </p:sp>
      <p:graphicFrame>
        <p:nvGraphicFramePr>
          <p:cNvPr id="8" name="Table 7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1770399226"/>
              </p:ext>
            </p:extLst>
          </p:nvPr>
        </p:nvGraphicFramePr>
        <p:xfrm>
          <a:off x="107504" y="1699200"/>
          <a:ext cx="4445635" cy="2055495"/>
        </p:xfrm>
        <a:graphic>
          <a:graphicData uri="http://schemas.openxmlformats.org/drawingml/2006/table">
            <a:tbl>
              <a:tblPr firstRow="1" firstCol="1" bandRow="1"/>
              <a:tblGrid>
                <a:gridCol w="1041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1183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GB" sz="1000" dirty="0"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AI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GB" sz="1000" dirty="0"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Over VTM6.1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GB" sz="1000" dirty="0"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Y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U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V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EncT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DecT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A1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Times New Roman"/>
                        </a:rPr>
                        <a:t>3.33%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0.29%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0.43%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98%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104%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A2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Times New Roman"/>
                        </a:rPr>
                        <a:t>4.36%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-0.24%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-0.27%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94%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104%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B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2.54%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0.11%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-0.02%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93%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103%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C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2.00%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1.17%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0.92%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88%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104%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E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1.84%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0.59%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0.35%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93%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100%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Overall 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2.74%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0.40%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0.29%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93%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103%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D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2.04%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1.10%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0.77%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87%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103%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F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1.13%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0.62%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0.63%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93%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102%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TGM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0.78%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0.19%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0.31%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89%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100%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2447425"/>
              </p:ext>
            </p:extLst>
          </p:nvPr>
        </p:nvGraphicFramePr>
        <p:xfrm>
          <a:off x="4644008" y="1699200"/>
          <a:ext cx="4445635" cy="2055495"/>
        </p:xfrm>
        <a:graphic>
          <a:graphicData uri="http://schemas.openxmlformats.org/drawingml/2006/table">
            <a:tbl>
              <a:tblPr firstRow="1" firstCol="1" bandRow="1"/>
              <a:tblGrid>
                <a:gridCol w="1041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1183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GB" sz="1000" dirty="0"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RA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GB" sz="1000" dirty="0"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Over VTM6.1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GB" sz="1000" dirty="0"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Y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U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V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EncT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DecT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A1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2.61%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0.76%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-0.27%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102%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102%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A2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2.50%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0.50%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0.50%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99%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102%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B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2.52%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0.08%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-0.04%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99%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102%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C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1.81%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1.48%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1.13%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96%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101%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E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0" dirty="0"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0" dirty="0"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Overall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2.34%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0.67%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0.34%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99%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102%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D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1.80%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1.12%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1.33%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96%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101%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F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1.03%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1.42%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1.53%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97%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101%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TGM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0.34%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1.07%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1.05%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92%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101%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7541760"/>
              </p:ext>
            </p:extLst>
          </p:nvPr>
        </p:nvGraphicFramePr>
        <p:xfrm>
          <a:off x="107504" y="4005064"/>
          <a:ext cx="4445635" cy="2167890"/>
        </p:xfrm>
        <a:graphic>
          <a:graphicData uri="http://schemas.openxmlformats.org/drawingml/2006/table">
            <a:tbl>
              <a:tblPr firstRow="1" firstCol="1" bandRow="1"/>
              <a:tblGrid>
                <a:gridCol w="1041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1183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GB" sz="1000" dirty="0"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AI (low QP)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GB" sz="1000" dirty="0"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Over VTM6.1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GB" sz="1000" dirty="0"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Y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U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V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EncT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DecT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A1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1.33%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Times New Roman"/>
                        </a:rPr>
                        <a:t>3.72%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Times New Roman"/>
                        </a:rPr>
                        <a:t>3.69%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80%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109%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A2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2.88%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Times New Roman"/>
                        </a:rPr>
                        <a:t>4.83%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Times New Roman"/>
                        </a:rPr>
                        <a:t>4.90%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78%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109%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B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2.78%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Times New Roman"/>
                        </a:rPr>
                        <a:t>4.12%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Times New Roman"/>
                        </a:rPr>
                        <a:t>4.21%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83%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109%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C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1.88%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Times New Roman"/>
                        </a:rPr>
                        <a:t>4.34%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Times New Roman"/>
                        </a:rPr>
                        <a:t>4.28%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77%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104%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E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2.94%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Times New Roman"/>
                        </a:rPr>
                        <a:t>4.77%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Times New Roman"/>
                        </a:rPr>
                        <a:t>4.81%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82%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110%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Overall 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2.38%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Times New Roman"/>
                        </a:rPr>
                        <a:t>4.33%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Times New Roman"/>
                        </a:rPr>
                        <a:t>4.35%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80%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108%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D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1.84%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Times New Roman"/>
                        </a:rPr>
                        <a:t>3.92%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Times New Roman"/>
                        </a:rPr>
                        <a:t>3.88%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80%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104%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F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1.41%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Times New Roman"/>
                        </a:rPr>
                        <a:t>3.15%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Times New Roman"/>
                        </a:rPr>
                        <a:t>3.01%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84%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98%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TGM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0.91%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1.92%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2.02%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88%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99%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12198534"/>
              </p:ext>
            </p:extLst>
          </p:nvPr>
        </p:nvGraphicFramePr>
        <p:xfrm>
          <a:off x="4644008" y="4005064"/>
          <a:ext cx="4445635" cy="2167890"/>
        </p:xfrm>
        <a:graphic>
          <a:graphicData uri="http://schemas.openxmlformats.org/drawingml/2006/table">
            <a:tbl>
              <a:tblPr firstRow="1" firstCol="1" bandRow="1"/>
              <a:tblGrid>
                <a:gridCol w="1041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1183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GB" sz="1000" dirty="0"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RA (low QP)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GB" sz="1000" dirty="0"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Over VTM6.1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GB" sz="1000" dirty="0"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Y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U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V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EncT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DecT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A1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Times New Roman"/>
                        </a:rPr>
                        <a:t>3.37%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Times New Roman"/>
                        </a:rPr>
                        <a:t>4.83%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Times New Roman"/>
                        </a:rPr>
                        <a:t>4.07%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81%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115%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A2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Times New Roman"/>
                        </a:rPr>
                        <a:t>3.99%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Times New Roman"/>
                        </a:rPr>
                        <a:t>5.59%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Times New Roman"/>
                        </a:rPr>
                        <a:t>5.68%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81%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109%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B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Times New Roman"/>
                        </a:rPr>
                        <a:t>3.72%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Times New Roman"/>
                        </a:rPr>
                        <a:t>5.21%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Times New Roman"/>
                        </a:rPr>
                        <a:t>4.49%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85%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105%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C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Times New Roman"/>
                        </a:rPr>
                        <a:t>4.18%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Times New Roman"/>
                        </a:rPr>
                        <a:t>6.68%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Times New Roman"/>
                        </a:rPr>
                        <a:t>5.48%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83%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102%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E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0" dirty="0"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0" dirty="0"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Overall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Times New Roman"/>
                        </a:rPr>
                        <a:t>3.83%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Times New Roman"/>
                        </a:rPr>
                        <a:t>5.60%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Times New Roman"/>
                        </a:rPr>
                        <a:t>4.91%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83%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107%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D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Times New Roman"/>
                        </a:rPr>
                        <a:t>3.60%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Times New Roman"/>
                        </a:rPr>
                        <a:t>6.57%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Times New Roman"/>
                        </a:rPr>
                        <a:t>5.78%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84%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99%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F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1.39%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Times New Roman"/>
                        </a:rPr>
                        <a:t>4.56%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Times New Roman"/>
                        </a:rPr>
                        <a:t>4.12%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88%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100%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TGM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0.31%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Times New Roman"/>
                        </a:rPr>
                        <a:t>3.81%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Times New Roman"/>
                        </a:rPr>
                        <a:t>4.13%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87%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99%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  <p:sp>
        <p:nvSpPr>
          <p:cNvPr id="3" name="Rectangle 2"/>
          <p:cNvSpPr/>
          <p:nvPr/>
        </p:nvSpPr>
        <p:spPr>
          <a:xfrm>
            <a:off x="75600" y="1195200"/>
            <a:ext cx="842493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800" dirty="0"/>
              <a:t>VTM 6.1 without dependent quantization versus VTM 6.1</a:t>
            </a:r>
          </a:p>
        </p:txBody>
      </p:sp>
    </p:spTree>
    <p:extLst>
      <p:ext uri="{BB962C8B-B14F-4D97-AF65-F5344CB8AC3E}">
        <p14:creationId xmlns:p14="http://schemas.microsoft.com/office/powerpoint/2010/main" val="20791366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Results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/>
              <a:t>JVET-P0395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2019/10/7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6</a:t>
            </a:fld>
            <a:endParaRPr lang="en-US" altLang="ja-JP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8212442"/>
              </p:ext>
            </p:extLst>
          </p:nvPr>
        </p:nvGraphicFramePr>
        <p:xfrm>
          <a:off x="107504" y="1699200"/>
          <a:ext cx="4445635" cy="2055495"/>
        </p:xfrm>
        <a:graphic>
          <a:graphicData uri="http://schemas.openxmlformats.org/drawingml/2006/table">
            <a:tbl>
              <a:tblPr firstRow="1" firstCol="1" bandRow="1"/>
              <a:tblGrid>
                <a:gridCol w="1041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1183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GB" sz="1000" dirty="0"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AI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GB" sz="1000" dirty="0"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Over VTM6.1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GB" sz="1000" dirty="0"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Y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U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V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EncT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DecT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A1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-0.01%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-0.02%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-0.01%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102%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102%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A2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0.00%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-0.01%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0.03%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98%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98%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B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0.01%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0.03%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-0.02%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100%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100%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C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-0.05%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-0.20%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-0.09%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100%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102%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E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0.01%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0.05%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0.04%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99%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98%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Overall 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-0.01%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-0.03%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-0.02%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100%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100%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D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-0.04%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-0.08%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-0.24%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101%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101%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F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-0.18%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-0.34%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-0.23%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99%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99%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TGM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-0.43%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-0.41%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-0.38%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100%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99%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70551146"/>
              </p:ext>
            </p:extLst>
          </p:nvPr>
        </p:nvGraphicFramePr>
        <p:xfrm>
          <a:off x="4644008" y="1699200"/>
          <a:ext cx="4445635" cy="2055495"/>
        </p:xfrm>
        <a:graphic>
          <a:graphicData uri="http://schemas.openxmlformats.org/drawingml/2006/table">
            <a:tbl>
              <a:tblPr firstRow="1" firstCol="1" bandRow="1"/>
              <a:tblGrid>
                <a:gridCol w="1041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1183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GB" sz="1000" dirty="0"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RA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GB" sz="1000" dirty="0"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Over VTM6.1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GB" sz="1000" dirty="0"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Y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U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V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EncT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DecT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A1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-0.02%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0.06%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0.07%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100%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100%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A2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0.03%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0.11%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-0.02%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101%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101%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B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-0.01%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0.19%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0.09%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100%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100%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C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-0.02%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0.03%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-0.04%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99%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100%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E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0" dirty="0"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0" dirty="0"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Overall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0.00%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0.10%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0.03%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100%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100%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D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-0.05%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-0.41%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-0.14%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100%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100%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F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-0.21%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-0.35%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-0.14%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100%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101%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TGM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-0.38%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-0.33%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-0.35%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101%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101%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  <p:graphicFrame>
        <p:nvGraphicFramePr>
          <p:cNvPr id="13" name="Table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1747385"/>
              </p:ext>
            </p:extLst>
          </p:nvPr>
        </p:nvGraphicFramePr>
        <p:xfrm>
          <a:off x="107504" y="4005064"/>
          <a:ext cx="4445635" cy="2167890"/>
        </p:xfrm>
        <a:graphic>
          <a:graphicData uri="http://schemas.openxmlformats.org/drawingml/2006/table">
            <a:tbl>
              <a:tblPr firstRow="1" firstCol="1" bandRow="1"/>
              <a:tblGrid>
                <a:gridCol w="1041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1183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GB" sz="1000" dirty="0"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AI (low QP)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GB" sz="1000" dirty="0"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Over VTM6.1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GB" sz="1000" dirty="0"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Y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U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V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EncT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DecT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A1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-0.40%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-0.47%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-0.49%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100%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103%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A2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-0.34%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-0.53%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-0.54%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100%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103%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B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-0.06%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-0.07%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-0.11%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102%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105%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C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-0.03%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-0.10%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-0.09%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102%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106%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E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-0.10%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-0.26%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-0.21%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100%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103%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Overall 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-0.16%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-0.25%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-0.26%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101%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104%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D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-0.04%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-0.13%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-0.11%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103%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105%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F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-1.69%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-0.83%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-0.85%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100%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101%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TGM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-2.24%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-1.83%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-1.81%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102%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102%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  <p:graphicFrame>
        <p:nvGraphicFramePr>
          <p:cNvPr id="14" name="Tab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9857548"/>
              </p:ext>
            </p:extLst>
          </p:nvPr>
        </p:nvGraphicFramePr>
        <p:xfrm>
          <a:off x="4644008" y="4005064"/>
          <a:ext cx="4445635" cy="2167890"/>
        </p:xfrm>
        <a:graphic>
          <a:graphicData uri="http://schemas.openxmlformats.org/drawingml/2006/table">
            <a:tbl>
              <a:tblPr firstRow="1" firstCol="1" bandRow="1"/>
              <a:tblGrid>
                <a:gridCol w="1041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1183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GB" sz="1000" dirty="0"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RA (low QP)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GB" sz="1000" dirty="0"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Over VTM6.1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GB" sz="1000" dirty="0"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Y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U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V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EncT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DecT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A1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-0.36%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-0.40%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-0.46%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100%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102%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A2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-0.57%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-0.85%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-0.85%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101%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103%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B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-0.29%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-0.34%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-0.40%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101%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102%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C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-0.20%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-0.36%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-0.41%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101%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103%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E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0" dirty="0"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0" dirty="0"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Overall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-0.33%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-0.46%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-0.50%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101%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102%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D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-0.23%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-0.43%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-0.40%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101%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103%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F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-2.46%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-0.86%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-0.74%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101%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101%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TGM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-2.49%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-1.65%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-1.66%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102%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100%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75600" y="1195200"/>
            <a:ext cx="63360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800" dirty="0"/>
              <a:t>VTM 6.1 without coefficient coding bin limits versus VTM 6.1</a:t>
            </a:r>
          </a:p>
        </p:txBody>
      </p:sp>
    </p:spTree>
    <p:extLst>
      <p:ext uri="{BB962C8B-B14F-4D97-AF65-F5344CB8AC3E}">
        <p14:creationId xmlns:p14="http://schemas.microsoft.com/office/powerpoint/2010/main" val="122253454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Results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/>
              <a:t>JVET-P0395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2019/10/7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7</a:t>
            </a:fld>
            <a:endParaRPr lang="en-US" altLang="ja-JP" dirty="0"/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0964643"/>
              </p:ext>
            </p:extLst>
          </p:nvPr>
        </p:nvGraphicFramePr>
        <p:xfrm>
          <a:off x="251520" y="1699200"/>
          <a:ext cx="4320480" cy="2055495"/>
        </p:xfrm>
        <a:graphic>
          <a:graphicData uri="http://schemas.openxmlformats.org/drawingml/2006/table">
            <a:tbl>
              <a:tblPr firstRow="1" firstCol="1" bandRow="1"/>
              <a:tblGrid>
                <a:gridCol w="8640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480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20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3610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008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3204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GB" sz="1000" dirty="0"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AI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GB" sz="1000" dirty="0"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Over VTM6.1</a:t>
                      </a:r>
                      <a:r>
                        <a:rPr lang="en-GB" sz="900" b="1" baseline="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NoDepQuant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GB" sz="1000" dirty="0"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Y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U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V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EncT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DecT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A1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-0.01%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0.01%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0.02%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101%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101%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A2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0.00%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0.01%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0.01%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101%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101%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B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0.01%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-0.01%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0.00%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101%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102%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C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-0.07%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-0.08%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0.08%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101%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100%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E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0.00%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-0.13%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-0.01%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100%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100%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Overall 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-0.01%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-0.04%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0.02%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101%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101%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D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-0.06%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-0.13%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0.02%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100%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99%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F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-0.23%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-0.06%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-0.17%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99%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99%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TGM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-0.45%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-0.38%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-0.41%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100%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100%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7566711"/>
              </p:ext>
            </p:extLst>
          </p:nvPr>
        </p:nvGraphicFramePr>
        <p:xfrm>
          <a:off x="4644008" y="1699200"/>
          <a:ext cx="4392488" cy="2055495"/>
        </p:xfrm>
        <a:graphic>
          <a:graphicData uri="http://schemas.openxmlformats.org/drawingml/2006/table">
            <a:tbl>
              <a:tblPr firstRow="1" firstCol="1" bandRow="1"/>
              <a:tblGrid>
                <a:gridCol w="8640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200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4807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409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4807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4807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GB" sz="1000" dirty="0"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RA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GB" sz="1000" dirty="0"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Over VTM6.1</a:t>
                      </a:r>
                      <a:r>
                        <a:rPr lang="en-GB" sz="900" b="1" baseline="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NoDepQuant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GB" sz="1000" dirty="0"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Y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U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V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EncT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DecT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A1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0.00%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-0.01%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-0.04%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99%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99%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A2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-0.01%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0.05%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-0.07%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99%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99%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B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0.00%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0.04%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0.07%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100%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100%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C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-0.04%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0.16%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0.07%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100%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100%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E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0" dirty="0"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0" dirty="0"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Overall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-0.01%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0.06%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0.02%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100%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100%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D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0.01%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-0.03%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-0.46%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99%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100%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F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-0.19%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-0.23%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-0.15%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100%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99%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TGM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-0.31%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-0.25%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-0.22%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100%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100%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25890175"/>
              </p:ext>
            </p:extLst>
          </p:nvPr>
        </p:nvGraphicFramePr>
        <p:xfrm>
          <a:off x="251520" y="4005064"/>
          <a:ext cx="4320480" cy="2055495"/>
        </p:xfrm>
        <a:graphic>
          <a:graphicData uri="http://schemas.openxmlformats.org/drawingml/2006/table">
            <a:tbl>
              <a:tblPr firstRow="1" firstCol="1" bandRow="1"/>
              <a:tblGrid>
                <a:gridCol w="8640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200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4807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3610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4807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0405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GB" sz="1000" dirty="0"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AI (low QP)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GB" sz="1000" dirty="0"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Over VTM6.1</a:t>
                      </a:r>
                      <a:r>
                        <a:rPr lang="en-GB" sz="900" b="1" baseline="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NoDepQuant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GB" sz="1000" dirty="0"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Y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U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V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EncT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DecT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A1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-0.37%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-0.42%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-0.41%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102%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103%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A2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-0.32%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-0.35%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-0.35%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103%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105%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B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-0.15%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-0.09%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-0.10%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101%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104%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C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-0.17%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-0.20%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-0.22%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102%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105%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E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-0.17%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-0.16%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-0.23%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100%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101%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Overall 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-0.22%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-0.23%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-0.24%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101%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104%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D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-0.20%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-0.25%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-0.24%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100%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103%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F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-1.77%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-0.94%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-1.01%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104%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106%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TGM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-2.28%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-1.98%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-2.00%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101%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102%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0120847"/>
              </p:ext>
            </p:extLst>
          </p:nvPr>
        </p:nvGraphicFramePr>
        <p:xfrm>
          <a:off x="4644008" y="4005064"/>
          <a:ext cx="4392488" cy="2055495"/>
        </p:xfrm>
        <a:graphic>
          <a:graphicData uri="http://schemas.openxmlformats.org/drawingml/2006/table">
            <a:tbl>
              <a:tblPr firstRow="1" firstCol="1" bandRow="1"/>
              <a:tblGrid>
                <a:gridCol w="8501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0846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3761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001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8767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0846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GB" sz="1000" dirty="0"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RA (low QP)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GB" sz="1000" dirty="0"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Over VTM6.1</a:t>
                      </a:r>
                      <a:r>
                        <a:rPr lang="en-GB" sz="900" b="1" baseline="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NoDepQuant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GB" sz="1000" dirty="0"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Y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U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V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EncT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DecT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A1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-0.28%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-0.29%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-0.30%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101%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101%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A2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-0.36%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-0.44%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-0.45%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102%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102%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B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-0.21%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-0.19%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-0.21%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101%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103%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C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-0.18%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-0.21%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-0.25%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101%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102%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E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0" dirty="0"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0" dirty="0"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Overall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-0.24%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-0.27%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-0.29%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101%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102%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D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-0.16%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-0.33%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-0.21%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101%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103%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F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-2.23%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-0.77%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-0.80%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101%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101%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TGM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-2.52%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-1.74%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-1.77%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103%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101%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76453" y="1196752"/>
            <a:ext cx="90675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800" dirty="0"/>
              <a:t>VTM 6.1 without coefficient limits versus VTM 6.1 (both without dependent quantization)</a:t>
            </a:r>
          </a:p>
        </p:txBody>
      </p:sp>
    </p:spTree>
    <p:extLst>
      <p:ext uri="{BB962C8B-B14F-4D97-AF65-F5344CB8AC3E}">
        <p14:creationId xmlns:p14="http://schemas.microsoft.com/office/powerpoint/2010/main" val="217195953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Method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Initially studied frame-based results</a:t>
            </a:r>
          </a:p>
          <a:p>
            <a:r>
              <a:rPr lang="en-GB" dirty="0"/>
              <a:t>Then studied CTU-based results</a:t>
            </a:r>
          </a:p>
          <a:p>
            <a:pPr lvl="1"/>
            <a:r>
              <a:rPr lang="en-GB" dirty="0"/>
              <a:t>Number of square CTUs &gt; 100 * number of frames</a:t>
            </a:r>
          </a:p>
          <a:p>
            <a:pPr lvl="2"/>
            <a:r>
              <a:rPr lang="en-GB" dirty="0"/>
              <a:t>More than 13 million CTUs examined for VTM</a:t>
            </a:r>
          </a:p>
          <a:p>
            <a:pPr lvl="2"/>
            <a:r>
              <a:rPr lang="en-GB" dirty="0"/>
              <a:t>Diversity of data points analysed increased</a:t>
            </a:r>
          </a:p>
          <a:p>
            <a:pPr lvl="1"/>
            <a:r>
              <a:rPr lang="en-GB" dirty="0"/>
              <a:t>Areas in pictures with different bin / bit characteristics can be analysed</a:t>
            </a:r>
          </a:p>
          <a:p>
            <a:pPr lvl="1"/>
            <a:r>
              <a:rPr lang="en-GB" dirty="0"/>
              <a:t>Classes can be compared as each data point is the same size</a:t>
            </a:r>
          </a:p>
          <a:p>
            <a:pPr lvl="1"/>
            <a:r>
              <a:rPr lang="en-GB" dirty="0"/>
              <a:t>It is not safe to rely on the averaging effect over a large image</a:t>
            </a:r>
          </a:p>
          <a:p>
            <a:pPr lvl="2"/>
            <a:r>
              <a:rPr lang="en-GB" dirty="0"/>
              <a:t>Likely that the initial tuning of CABAC increases the bin-to-bit ratio</a:t>
            </a:r>
          </a:p>
          <a:p>
            <a:pPr lvl="3"/>
            <a:r>
              <a:rPr lang="en-GB" dirty="0"/>
              <a:t>As observed, bin-to-bit ratio issues are more prevalent in larger formats</a:t>
            </a:r>
          </a:p>
          <a:p>
            <a:pPr lvl="1"/>
            <a:r>
              <a:rPr lang="en-GB" dirty="0"/>
              <a:t>Results on a per CTU basis can be scaled up to pictures</a:t>
            </a:r>
          </a:p>
          <a:p>
            <a:pPr lvl="2"/>
            <a:r>
              <a:rPr lang="en-GB" dirty="0"/>
              <a:t>Picture and CTU trends are closely aligned </a:t>
            </a:r>
          </a:p>
          <a:p>
            <a:pPr lvl="2"/>
            <a:r>
              <a:rPr lang="en-GB" dirty="0"/>
              <a:t>A constraint which is suitable for all CTUs in an image must also be applicable to the picture made up of these CTUs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/>
              <a:t>JVET-P0395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2019/10/7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8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3672469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Frame-based results</a:t>
            </a:r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03497815"/>
              </p:ext>
            </p:extLst>
          </p:nvPr>
        </p:nvGraphicFramePr>
        <p:xfrm>
          <a:off x="1243588" y="2520433"/>
          <a:ext cx="6080760" cy="1280160"/>
        </p:xfrm>
        <a:graphic>
          <a:graphicData uri="http://schemas.openxmlformats.org/drawingml/2006/table">
            <a:tbl>
              <a:tblPr firstRow="1" firstCol="1" bandRow="1"/>
              <a:tblGrid>
                <a:gridCol w="10134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134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134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134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1346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1346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0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CA" sz="1200" dirty="0">
                          <a:effectLst/>
                          <a:latin typeface="Times New Roman"/>
                          <a:ea typeface="Times New Roman"/>
                        </a:rPr>
                        <a:t>QPs under test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CA" sz="1200" dirty="0">
                          <a:effectLst/>
                          <a:latin typeface="Times New Roman"/>
                          <a:ea typeface="Times New Roman"/>
                        </a:rPr>
                        <a:t>Percent of frames over </a:t>
                      </a:r>
                      <a:r>
                        <a:rPr lang="en-CA" sz="1200" dirty="0" err="1">
                          <a:effectLst/>
                          <a:latin typeface="Times New Roman"/>
                          <a:ea typeface="Times New Roman"/>
                        </a:rPr>
                        <a:t>cabac_zero_word_threshold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CA" sz="1200" dirty="0">
                          <a:effectLst/>
                          <a:latin typeface="Times New Roman"/>
                          <a:ea typeface="Times New Roman"/>
                        </a:rPr>
                        <a:t>VTM 6.1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CA" sz="1200" dirty="0">
                          <a:effectLst/>
                          <a:latin typeface="Times New Roman"/>
                          <a:ea typeface="Times New Roman"/>
                        </a:rPr>
                        <a:t>HM 16.20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CA" sz="1200" dirty="0">
                          <a:effectLst/>
                          <a:latin typeface="Times New Roman"/>
                          <a:ea typeface="Times New Roman"/>
                        </a:rPr>
                        <a:t>VTM 6.1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CA" sz="1200" dirty="0">
                          <a:effectLst/>
                          <a:latin typeface="Times New Roman"/>
                          <a:ea typeface="Times New Roman"/>
                        </a:rPr>
                        <a:t>without dependent quantization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CA" sz="1200" dirty="0">
                          <a:effectLst/>
                          <a:latin typeface="Times New Roman"/>
                          <a:ea typeface="Times New Roman"/>
                        </a:rPr>
                        <a:t>VTM 6.1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CA" sz="1200" dirty="0">
                          <a:effectLst/>
                          <a:latin typeface="Times New Roman"/>
                          <a:ea typeface="Times New Roman"/>
                        </a:rPr>
                        <a:t>without coefficient bin limits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CA" sz="1200" dirty="0">
                          <a:effectLst/>
                          <a:latin typeface="Times New Roman"/>
                          <a:ea typeface="Times New Roman"/>
                        </a:rPr>
                        <a:t>VTM 6.1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Times New Roman"/>
                          <a:ea typeface="Times New Roman"/>
                        </a:rPr>
                        <a:t>without both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CA" sz="1200" dirty="0">
                          <a:effectLst/>
                          <a:latin typeface="Times New Roman"/>
                          <a:ea typeface="Times New Roman"/>
                        </a:rPr>
                        <a:t>22, 27, 32,37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CA" sz="1200" dirty="0">
                          <a:effectLst/>
                          <a:latin typeface="Times New Roman"/>
                          <a:ea typeface="Times New Roman"/>
                        </a:rPr>
                        <a:t>     0.001%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CA" sz="1200" dirty="0">
                          <a:effectLst/>
                          <a:latin typeface="Times New Roman"/>
                          <a:ea typeface="Times New Roman"/>
                        </a:rPr>
                        <a:t>     0.000%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CA" sz="1200" dirty="0">
                          <a:effectLst/>
                          <a:latin typeface="Times New Roman"/>
                          <a:ea typeface="Times New Roman"/>
                        </a:rPr>
                        <a:t>     0.000%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CA" sz="1200" dirty="0">
                          <a:effectLst/>
                          <a:latin typeface="Times New Roman"/>
                          <a:ea typeface="Times New Roman"/>
                        </a:rPr>
                        <a:t>     0.003%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CA" sz="1200" dirty="0">
                          <a:effectLst/>
                          <a:latin typeface="Times New Roman"/>
                          <a:ea typeface="Times New Roman"/>
                        </a:rPr>
                        <a:t>     0.000%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CA" sz="1200" dirty="0">
                          <a:effectLst/>
                          <a:latin typeface="Times New Roman"/>
                          <a:ea typeface="Times New Roman"/>
                        </a:rPr>
                        <a:t>2, 7, 12, 17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CA" sz="1200" dirty="0">
                          <a:effectLst/>
                          <a:latin typeface="Times New Roman"/>
                          <a:ea typeface="Times New Roman"/>
                        </a:rPr>
                        <a:t>     0.713%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CA" sz="1200" dirty="0">
                          <a:effectLst/>
                          <a:latin typeface="Times New Roman"/>
                          <a:ea typeface="Times New Roman"/>
                        </a:rPr>
                        <a:t>     0.000%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CA" sz="1200" dirty="0">
                          <a:effectLst/>
                          <a:latin typeface="Times New Roman"/>
                          <a:ea typeface="Times New Roman"/>
                        </a:rPr>
                        <a:t>     0.000%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CA" sz="1200" dirty="0">
                          <a:effectLst/>
                          <a:latin typeface="Times New Roman"/>
                          <a:ea typeface="Times New Roman"/>
                        </a:rPr>
                        <a:t>     1.196%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CA" sz="1200" dirty="0">
                          <a:effectLst/>
                          <a:latin typeface="Times New Roman"/>
                          <a:ea typeface="Times New Roman"/>
                        </a:rPr>
                        <a:t>     0.000%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/>
              <a:t>JVET-P0395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2019/10/7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9</a:t>
            </a:fld>
            <a:endParaRPr lang="en-US" altLang="ja-JP" dirty="0"/>
          </a:p>
        </p:txBody>
      </p:sp>
      <p:cxnSp>
        <p:nvCxnSpPr>
          <p:cNvPr id="10" name="Straight Arrow Connector 9"/>
          <p:cNvCxnSpPr/>
          <p:nvPr/>
        </p:nvCxnSpPr>
        <p:spPr>
          <a:xfrm flipV="1">
            <a:off x="1243588" y="3528545"/>
            <a:ext cx="1224136" cy="991653"/>
          </a:xfrm>
          <a:prstGeom prst="straightConnector1">
            <a:avLst/>
          </a:prstGeom>
          <a:ln w="25400">
            <a:solidFill>
              <a:srgbClr val="C0000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 flipV="1">
            <a:off x="1387604" y="3728110"/>
            <a:ext cx="1080120" cy="792088"/>
          </a:xfrm>
          <a:prstGeom prst="straightConnector1">
            <a:avLst/>
          </a:prstGeom>
          <a:ln w="25400">
            <a:solidFill>
              <a:srgbClr val="C0000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235476" y="4520198"/>
            <a:ext cx="23923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>
                <a:solidFill>
                  <a:srgbClr val="C00000"/>
                </a:solidFill>
              </a:rPr>
              <a:t>Many more frames over cabac_zero_word threshold in low QP</a:t>
            </a:r>
          </a:p>
        </p:txBody>
      </p:sp>
      <p:cxnSp>
        <p:nvCxnSpPr>
          <p:cNvPr id="20" name="Straight Arrow Connector 19"/>
          <p:cNvCxnSpPr/>
          <p:nvPr/>
        </p:nvCxnSpPr>
        <p:spPr>
          <a:xfrm flipH="1" flipV="1">
            <a:off x="3703196" y="3759343"/>
            <a:ext cx="276696" cy="792088"/>
          </a:xfrm>
          <a:prstGeom prst="straightConnector1">
            <a:avLst/>
          </a:prstGeom>
          <a:ln w="25400">
            <a:solidFill>
              <a:srgbClr val="00B05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 flipV="1">
            <a:off x="4267924" y="3771009"/>
            <a:ext cx="432048" cy="780422"/>
          </a:xfrm>
          <a:prstGeom prst="straightConnector1">
            <a:avLst/>
          </a:prstGeom>
          <a:ln w="25400">
            <a:solidFill>
              <a:srgbClr val="00B05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2971780" y="4551431"/>
            <a:ext cx="23923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>
                <a:solidFill>
                  <a:srgbClr val="00B050"/>
                </a:solidFill>
              </a:rPr>
              <a:t>VTM without dependent quantization performs similarly to HM</a:t>
            </a:r>
          </a:p>
        </p:txBody>
      </p:sp>
      <p:cxnSp>
        <p:nvCxnSpPr>
          <p:cNvPr id="29" name="Straight Arrow Connector 28"/>
          <p:cNvCxnSpPr/>
          <p:nvPr/>
        </p:nvCxnSpPr>
        <p:spPr>
          <a:xfrm flipH="1">
            <a:off x="3059832" y="2060848"/>
            <a:ext cx="504056" cy="1512168"/>
          </a:xfrm>
          <a:prstGeom prst="straightConnector1">
            <a:avLst/>
          </a:prstGeom>
          <a:ln w="25400">
            <a:solidFill>
              <a:srgbClr val="0070C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/>
          <p:cNvCxnSpPr/>
          <p:nvPr/>
        </p:nvCxnSpPr>
        <p:spPr>
          <a:xfrm>
            <a:off x="3841544" y="2060848"/>
            <a:ext cx="642404" cy="1512168"/>
          </a:xfrm>
          <a:prstGeom prst="straightConnector1">
            <a:avLst/>
          </a:prstGeom>
          <a:ln w="25400">
            <a:solidFill>
              <a:srgbClr val="0070C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/>
          <p:cNvSpPr txBox="1"/>
          <p:nvPr/>
        </p:nvSpPr>
        <p:spPr>
          <a:xfrm>
            <a:off x="2678560" y="1263366"/>
            <a:ext cx="26135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>
                <a:solidFill>
                  <a:srgbClr val="0070C0"/>
                </a:solidFill>
              </a:rPr>
              <a:t>cabac_zero_words only required when dependent quantization enabled</a:t>
            </a:r>
          </a:p>
        </p:txBody>
      </p:sp>
      <p:cxnSp>
        <p:nvCxnSpPr>
          <p:cNvPr id="37" name="Straight Arrow Connector 36"/>
          <p:cNvCxnSpPr/>
          <p:nvPr/>
        </p:nvCxnSpPr>
        <p:spPr>
          <a:xfrm flipH="1" flipV="1">
            <a:off x="5796136" y="3759343"/>
            <a:ext cx="720080" cy="792088"/>
          </a:xfrm>
          <a:prstGeom prst="straightConnector1">
            <a:avLst/>
          </a:prstGeom>
          <a:ln w="25400">
            <a:solidFill>
              <a:srgbClr val="7030A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Arrow Connector 37"/>
          <p:cNvCxnSpPr/>
          <p:nvPr/>
        </p:nvCxnSpPr>
        <p:spPr>
          <a:xfrm flipH="1" flipV="1">
            <a:off x="6804248" y="3759343"/>
            <a:ext cx="72008" cy="760855"/>
          </a:xfrm>
          <a:prstGeom prst="straightConnector1">
            <a:avLst/>
          </a:prstGeom>
          <a:ln w="25400">
            <a:solidFill>
              <a:srgbClr val="7030A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/>
          <p:cNvSpPr txBox="1"/>
          <p:nvPr/>
        </p:nvSpPr>
        <p:spPr>
          <a:xfrm>
            <a:off x="5508104" y="4519949"/>
            <a:ext cx="338437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>
                <a:solidFill>
                  <a:srgbClr val="7030A0"/>
                </a:solidFill>
              </a:rPr>
              <a:t>Even with coefficient bin limits removed, disabling dependent quantization prevents cabac_zero_word usage</a:t>
            </a:r>
          </a:p>
        </p:txBody>
      </p:sp>
    </p:spTree>
    <p:extLst>
      <p:ext uri="{BB962C8B-B14F-4D97-AF65-F5344CB8AC3E}">
        <p14:creationId xmlns:p14="http://schemas.microsoft.com/office/powerpoint/2010/main" val="1359314295"/>
      </p:ext>
    </p:extLst>
  </p:cSld>
  <p:clrMapOvr>
    <a:masterClrMapping/>
  </p:clrMapOvr>
</p:sld>
</file>

<file path=ppt/theme/theme1.xml><?xml version="1.0" encoding="utf-8"?>
<a:theme xmlns:a="http://schemas.openxmlformats.org/drawingml/2006/main" name="GBM_Master">
  <a:themeElements>
    <a:clrScheme name="標準デザイン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Arial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/>
      </a:spPr>
      <a:bodyPr rtlCol="0" anchor="ctr"/>
      <a:lstStyle>
        <a:defPPr algn="ctr">
          <a:defRPr kumimoji="1" sz="1600" dirty="0" err="1" smtClean="0"/>
        </a:defPPr>
      </a:lstStyle>
      <a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a:style>
    </a:spDef>
  </a:objectDefaults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4111</Words>
  <Application>Microsoft Office PowerPoint</Application>
  <PresentationFormat>On-screen Show (4:3)</PresentationFormat>
  <Paragraphs>1455</Paragraphs>
  <Slides>38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38</vt:i4>
      </vt:variant>
    </vt:vector>
  </HeadingPairs>
  <TitlesOfParts>
    <vt:vector size="44" baseType="lpstr">
      <vt:lpstr>HGP創英角ｺﾞｼｯｸUB</vt:lpstr>
      <vt:lpstr>Arial</vt:lpstr>
      <vt:lpstr>Calibri</vt:lpstr>
      <vt:lpstr>Lucida Sans</vt:lpstr>
      <vt:lpstr>Times New Roman</vt:lpstr>
      <vt:lpstr>GBM_Master</vt:lpstr>
      <vt:lpstr>CABAC zero word thresholds</vt:lpstr>
      <vt:lpstr>Introduction</vt:lpstr>
      <vt:lpstr>Introduction</vt:lpstr>
      <vt:lpstr>Study</vt:lpstr>
      <vt:lpstr>Results</vt:lpstr>
      <vt:lpstr>Results</vt:lpstr>
      <vt:lpstr>Results</vt:lpstr>
      <vt:lpstr>Method</vt:lpstr>
      <vt:lpstr>Frame-based results</vt:lpstr>
      <vt:lpstr>CTU-based results</vt:lpstr>
      <vt:lpstr>Scatter graph results</vt:lpstr>
      <vt:lpstr>Scatter graph results</vt:lpstr>
      <vt:lpstr>Scatter graph results</vt:lpstr>
      <vt:lpstr>Summary of scatter graphs</vt:lpstr>
      <vt:lpstr>Alternative graphical representation</vt:lpstr>
      <vt:lpstr>Alternative graph</vt:lpstr>
      <vt:lpstr>Alternative graph</vt:lpstr>
      <vt:lpstr>Alternative graph</vt:lpstr>
      <vt:lpstr>Summary of results 1</vt:lpstr>
      <vt:lpstr>Ratio graph</vt:lpstr>
      <vt:lpstr>Ratio graph</vt:lpstr>
      <vt:lpstr>Ratio graph</vt:lpstr>
      <vt:lpstr>Summary of results 2</vt:lpstr>
      <vt:lpstr>Impact of coefficient coding limits</vt:lpstr>
      <vt:lpstr>Impact of coefficient coding limits</vt:lpstr>
      <vt:lpstr>Impact of coefficient coding limits</vt:lpstr>
      <vt:lpstr>Impact of coefficient coding limits</vt:lpstr>
      <vt:lpstr>Impact of coefficient coding limits</vt:lpstr>
      <vt:lpstr>Impact of coefficient coding limits</vt:lpstr>
      <vt:lpstr>Impact of coefficient coding limits</vt:lpstr>
      <vt:lpstr>Bugfix for HM and VTM</vt:lpstr>
      <vt:lpstr>Conclusion 1/2</vt:lpstr>
      <vt:lpstr>Conclusion 2/2</vt:lpstr>
      <vt:lpstr>Addendum</vt:lpstr>
      <vt:lpstr>Addendum</vt:lpstr>
      <vt:lpstr>Addendum</vt:lpstr>
      <vt:lpstr>Additional results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2013-10-18T14:36:38Z</dcterms:created>
  <dcterms:modified xsi:type="dcterms:W3CDTF">2019-10-07T13:57:29Z</dcterms:modified>
</cp:coreProperties>
</file>