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031" r:id="rId1"/>
  </p:sldMasterIdLst>
  <p:notesMasterIdLst>
    <p:notesMasterId r:id="rId36"/>
  </p:notesMasterIdLst>
  <p:handoutMasterIdLst>
    <p:handoutMasterId r:id="rId37"/>
  </p:handoutMasterIdLst>
  <p:sldIdLst>
    <p:sldId id="315" r:id="rId2"/>
    <p:sldId id="321" r:id="rId3"/>
    <p:sldId id="358" r:id="rId4"/>
    <p:sldId id="327" r:id="rId5"/>
    <p:sldId id="328" r:id="rId6"/>
    <p:sldId id="329" r:id="rId7"/>
    <p:sldId id="331" r:id="rId8"/>
    <p:sldId id="330" r:id="rId9"/>
    <p:sldId id="332" r:id="rId10"/>
    <p:sldId id="333" r:id="rId11"/>
    <p:sldId id="335" r:id="rId12"/>
    <p:sldId id="334" r:id="rId13"/>
    <p:sldId id="336" r:id="rId14"/>
    <p:sldId id="337" r:id="rId15"/>
    <p:sldId id="338" r:id="rId16"/>
    <p:sldId id="340" r:id="rId17"/>
    <p:sldId id="339" r:id="rId18"/>
    <p:sldId id="341" r:id="rId19"/>
    <p:sldId id="342" r:id="rId20"/>
    <p:sldId id="344" r:id="rId21"/>
    <p:sldId id="343" r:id="rId22"/>
    <p:sldId id="345" r:id="rId23"/>
    <p:sldId id="347" r:id="rId24"/>
    <p:sldId id="348" r:id="rId25"/>
    <p:sldId id="349" r:id="rId26"/>
    <p:sldId id="350" r:id="rId27"/>
    <p:sldId id="351" r:id="rId28"/>
    <p:sldId id="352" r:id="rId29"/>
    <p:sldId id="353" r:id="rId30"/>
    <p:sldId id="354" r:id="rId31"/>
    <p:sldId id="355" r:id="rId32"/>
    <p:sldId id="346" r:id="rId33"/>
    <p:sldId id="356" r:id="rId34"/>
    <p:sldId id="320" r:id="rId35"/>
  </p:sldIdLst>
  <p:sldSz cx="9144000" cy="6858000" type="screen4x3"/>
  <p:notesSz cx="6805613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>
          <p15:clr>
            <a:srgbClr val="A4A3A4"/>
          </p15:clr>
        </p15:guide>
        <p15:guide id="2" orient="horz" pos="4046">
          <p15:clr>
            <a:srgbClr val="A4A3A4"/>
          </p15:clr>
        </p15:guide>
        <p15:guide id="3" orient="horz" pos="2159">
          <p15:clr>
            <a:srgbClr val="A4A3A4"/>
          </p15:clr>
        </p15:guide>
        <p15:guide id="4" orient="horz" pos="119">
          <p15:clr>
            <a:srgbClr val="A4A3A4"/>
          </p15:clr>
        </p15:guide>
        <p15:guide id="5" pos="274">
          <p15:clr>
            <a:srgbClr val="A4A3A4"/>
          </p15:clr>
        </p15:guide>
        <p15:guide id="6" pos="2879">
          <p15:clr>
            <a:srgbClr val="A4A3A4"/>
          </p15:clr>
        </p15:guide>
        <p15:guide id="7" pos="5621">
          <p15:clr>
            <a:srgbClr val="A4A3A4"/>
          </p15:clr>
        </p15:guide>
        <p15:guide id="8" pos="366">
          <p15:clr>
            <a:srgbClr val="A4A3A4"/>
          </p15:clr>
        </p15:guide>
        <p15:guide id="9" pos="44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EB9"/>
    <a:srgbClr val="66CCFF"/>
    <a:srgbClr val="FF9999"/>
    <a:srgbClr val="F3F3FB"/>
    <a:srgbClr val="E7F4F5"/>
    <a:srgbClr val="C9E7E9"/>
    <a:srgbClr val="FFDD71"/>
    <a:srgbClr val="FFE5E5"/>
    <a:srgbClr val="FFB9B9"/>
    <a:srgbClr val="DEF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07" autoAdjust="0"/>
    <p:restoredTop sz="96574" autoAdjust="0"/>
  </p:normalViewPr>
  <p:slideViewPr>
    <p:cSldViewPr>
      <p:cViewPr varScale="1">
        <p:scale>
          <a:sx n="114" d="100"/>
          <a:sy n="114" d="100"/>
        </p:scale>
        <p:origin x="1938" y="102"/>
      </p:cViewPr>
      <p:guideLst>
        <p:guide orient="horz" pos="232"/>
        <p:guide orient="horz" pos="4046"/>
        <p:guide orient="horz" pos="2159"/>
        <p:guide orient="horz" pos="119"/>
        <p:guide pos="274"/>
        <p:guide pos="2879"/>
        <p:guide pos="5621"/>
        <p:guide pos="366"/>
        <p:guide pos="4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0CA118E9-B086-42CD-921F-F42FE8E0173F}" type="datetime1">
              <a:rPr lang="ja-JP" altLang="en-US"/>
              <a:pPr>
                <a:defRPr/>
              </a:pPr>
              <a:t>2019/10/5</a:t>
            </a:fld>
            <a:endParaRPr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B55CAF1-C374-45EC-AA18-A0CBCF202F93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538148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57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0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660235A-EEE4-4233-821A-3370407A8DE7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93394982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227EB4-4E75-4FB9-9FF8-43F5EE0AD496}" type="slidenum">
              <a:rPr lang="en-US" altLang="ja-JP" smtClean="0">
                <a:ea typeface="ＭＳ Ｐゴシック" pitchFamily="50" charset="-128"/>
              </a:rPr>
              <a:pPr/>
              <a:t>1</a:t>
            </a:fld>
            <a:endParaRPr lang="en-US" altLang="ja-JP" dirty="0">
              <a:ea typeface="ＭＳ Ｐゴシック" pitchFamily="50" charset="-128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ja-JP" altLang="en-US" dirty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269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 noChangeArrowheads="1"/>
          </p:cNvSpPr>
          <p:nvPr>
            <p:ph type="ctrTitle"/>
          </p:nvPr>
        </p:nvSpPr>
        <p:spPr>
          <a:xfrm>
            <a:off x="720000" y="2340000"/>
            <a:ext cx="7704000" cy="502629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200" baseline="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720000" y="3059999"/>
            <a:ext cx="7704000" cy="43200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>
              <a:buFontTx/>
              <a:buNone/>
              <a:defRPr sz="200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サブタイトルの書式設定</a:t>
            </a:r>
            <a:endParaRPr lang="en-US" altLang="ja-JP" dirty="0"/>
          </a:p>
        </p:txBody>
      </p:sp>
      <p:sp>
        <p:nvSpPr>
          <p:cNvPr id="8" name="テキスト プレースホルダ 9"/>
          <p:cNvSpPr>
            <a:spLocks noGrp="1"/>
          </p:cNvSpPr>
          <p:nvPr>
            <p:ph type="body" sz="quarter" idx="10"/>
          </p:nvPr>
        </p:nvSpPr>
        <p:spPr>
          <a:xfrm>
            <a:off x="720000" y="4320000"/>
            <a:ext cx="7704000" cy="432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spcAft>
                <a:spcPts val="0"/>
              </a:spcAft>
              <a:buFontTx/>
              <a:buNone/>
              <a:defRPr sz="1400">
                <a:solidFill>
                  <a:srgbClr val="FFFFFF"/>
                </a:solidFill>
                <a:latin typeface="+mn-lt"/>
                <a:ea typeface="HGPｺﾞｼｯｸE" pitchFamily="50" charset="-128"/>
              </a:defRPr>
            </a:lvl1pPr>
            <a:lvl2pPr algn="ctr">
              <a:spcAft>
                <a:spcPts val="0"/>
              </a:spcAft>
              <a:buFontTx/>
              <a:buNone/>
              <a:defRPr sz="12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ja-JP" altLang="en-US" dirty="0"/>
              <a:t>マスタ 部署名の書式設定</a:t>
            </a:r>
          </a:p>
        </p:txBody>
      </p:sp>
      <p:sp>
        <p:nvSpPr>
          <p:cNvPr id="9" name="テキスト プレースホルダ 11"/>
          <p:cNvSpPr>
            <a:spLocks noGrp="1"/>
          </p:cNvSpPr>
          <p:nvPr>
            <p:ph type="body" sz="quarter" idx="11"/>
          </p:nvPr>
        </p:nvSpPr>
        <p:spPr>
          <a:xfrm>
            <a:off x="720000" y="6048000"/>
            <a:ext cx="7704000" cy="360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buFontTx/>
              <a:buNone/>
              <a:defRPr sz="1000" baseline="0">
                <a:solidFill>
                  <a:srgbClr val="FFFFFF"/>
                </a:solidFill>
                <a:latin typeface="+mn-lt"/>
                <a:ea typeface="メイリオ"/>
                <a:cs typeface="メイリオ"/>
              </a:defRPr>
            </a:lvl1pPr>
          </a:lstStyle>
          <a:p>
            <a:pPr lvl="0"/>
            <a:r>
              <a:rPr lang="ja-JP" altLang="en-US" dirty="0"/>
              <a:t>マスタ ライツ表記の書式設定</a:t>
            </a:r>
          </a:p>
        </p:txBody>
      </p:sp>
      <p:pic>
        <p:nvPicPr>
          <p:cNvPr id="12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000" y="358775"/>
            <a:ext cx="127000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 userDrawn="1"/>
        </p:nvSpPr>
        <p:spPr>
          <a:xfrm>
            <a:off x="432000" y="618332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0" y="0"/>
            <a:ext cx="9142413" cy="642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1" name="Rectangle 13"/>
          <p:cNvSpPr>
            <a:spLocks noChangeArrowheads="1"/>
          </p:cNvSpPr>
          <p:nvPr userDrawn="1"/>
        </p:nvSpPr>
        <p:spPr bwMode="auto">
          <a:xfrm>
            <a:off x="0" y="6426198"/>
            <a:ext cx="9140313" cy="432000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="1" baseline="0">
                <a:solidFill>
                  <a:srgbClr val="003366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 hasCustomPrompt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20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18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2pPr>
            <a:lvl3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600" baseline="0">
                <a:latin typeface="+mn-lt"/>
                <a:cs typeface="Arial" pitchFamily="34" charset="0"/>
              </a:defRPr>
            </a:lvl3pPr>
            <a:lvl4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400" baseline="0"/>
            </a:lvl4pPr>
            <a:lvl5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200" baseline="0"/>
            </a:lvl5pPr>
            <a:lvl6pPr>
              <a:lnSpc>
                <a:spcPct val="100000"/>
              </a:lnSpc>
              <a:spcAft>
                <a:spcPts val="600"/>
              </a:spcAft>
              <a:defRPr sz="1400" baseline="0"/>
            </a:lvl6pPr>
            <a:lvl7pPr>
              <a:lnSpc>
                <a:spcPct val="100000"/>
              </a:lnSpc>
              <a:spcAft>
                <a:spcPts val="600"/>
              </a:spcAft>
              <a:defRPr sz="1050" baseline="0"/>
            </a:lvl7pPr>
            <a:lvl8pPr>
              <a:lnSpc>
                <a:spcPct val="100000"/>
              </a:lnSpc>
              <a:spcAft>
                <a:spcPts val="600"/>
              </a:spcAft>
              <a:defRPr sz="900"/>
            </a:lvl8pPr>
            <a:lvl9pPr>
              <a:lnSpc>
                <a:spcPct val="100000"/>
              </a:lnSpc>
              <a:spcAft>
                <a:spcPts val="600"/>
              </a:spcAft>
              <a:defRPr sz="900" baseline="0"/>
            </a:lvl9pPr>
          </a:lstStyle>
          <a:p>
            <a:pPr lvl="0"/>
            <a:r>
              <a:rPr lang="en-GB" altLang="ja-JP" dirty="0"/>
              <a:t>24pnt level</a:t>
            </a:r>
            <a:endParaRPr lang="ja-JP" altLang="en-US" dirty="0"/>
          </a:p>
          <a:p>
            <a:pPr lvl="1"/>
            <a:r>
              <a:rPr lang="en-GB" altLang="ja-JP" dirty="0"/>
              <a:t>20pnt level</a:t>
            </a:r>
          </a:p>
          <a:p>
            <a:pPr lvl="2"/>
            <a:r>
              <a:rPr lang="en-GB" altLang="ja-JP" dirty="0"/>
              <a:t>18pnt level</a:t>
            </a:r>
          </a:p>
          <a:p>
            <a:pPr lvl="3"/>
            <a:r>
              <a:rPr lang="en-GB" altLang="ja-JP" dirty="0"/>
              <a:t>16pnt level</a:t>
            </a:r>
          </a:p>
          <a:p>
            <a:pPr lvl="4"/>
            <a:r>
              <a:rPr lang="en-GB" altLang="ja-JP" dirty="0"/>
              <a:t>14pnt level</a:t>
            </a:r>
          </a:p>
          <a:p>
            <a:pPr lvl="5"/>
            <a:r>
              <a:rPr lang="en-GB" altLang="ja-JP" sz="1200" dirty="0"/>
              <a:t>12pnt level</a:t>
            </a:r>
          </a:p>
          <a:p>
            <a:pPr lvl="6"/>
            <a:r>
              <a:rPr lang="en-GB" altLang="ja-JP" sz="1000" dirty="0"/>
              <a:t>10pnt level</a:t>
            </a:r>
          </a:p>
          <a:p>
            <a:pPr lvl="7"/>
            <a:r>
              <a:rPr lang="en-GB" altLang="ja-JP" sz="800" dirty="0"/>
              <a:t>8pnt level</a:t>
            </a:r>
          </a:p>
          <a:p>
            <a:pPr lvl="8"/>
            <a:r>
              <a:rPr lang="en-GB" altLang="ja-JP" sz="600" dirty="0"/>
              <a:t>6 </a:t>
            </a:r>
            <a:r>
              <a:rPr lang="en-GB" altLang="ja-JP" sz="600" dirty="0" err="1"/>
              <a:t>pnt</a:t>
            </a:r>
            <a:r>
              <a:rPr lang="en-GB" altLang="ja-JP" sz="600" dirty="0"/>
              <a:t> level</a:t>
            </a:r>
            <a:endParaRPr lang="en-GB" altLang="ja-JP" sz="800" dirty="0"/>
          </a:p>
          <a:p>
            <a:pPr lvl="8"/>
            <a:endParaRPr lang="en-GB" altLang="ja-JP" dirty="0"/>
          </a:p>
          <a:p>
            <a:pPr lvl="8"/>
            <a:endParaRPr lang="ja-JP" altLang="en-US" dirty="0"/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/>
              <a:t>JCTVC-O0066</a:t>
            </a:r>
          </a:p>
        </p:txBody>
      </p:sp>
      <p:sp>
        <p:nvSpPr>
          <p:cNvPr id="16" name="Rectangle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行書体" pitchFamily="66" charset="-128"/>
                <a:cs typeface="Arial" pitchFamily="34" charset="0"/>
              </a:defRPr>
            </a:lvl1pPr>
          </a:lstStyle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2019/10/5</a:t>
            </a:fld>
            <a:endParaRPr lang="en-US" altLang="ja-JP" dirty="0"/>
          </a:p>
        </p:txBody>
      </p:sp>
      <p:sp>
        <p:nvSpPr>
          <p:cNvPr id="17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26" name="直線コネクタ 25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2_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aseline="0">
                <a:solidFill>
                  <a:srgbClr val="FFFFFF"/>
                </a:solidFill>
                <a:latin typeface="+mj-lt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6" name="コンテンツ プレースホルダ 2"/>
          <p:cNvSpPr>
            <a:spLocks noGrp="1"/>
          </p:cNvSpPr>
          <p:nvPr>
            <p:ph idx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2pPr>
            <a:lvl3pPr>
              <a:buFont typeface="Arial" pitchFamily="34" charset="0"/>
              <a:buChar char="•"/>
              <a:defRPr/>
            </a:lvl3pPr>
            <a:lvl4pPr>
              <a:buFont typeface="Arial" pitchFamily="34" charset="0"/>
              <a:buChar char="•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</p:txBody>
      </p:sp>
      <p:sp>
        <p:nvSpPr>
          <p:cNvPr id="16" name="Rectangle 13"/>
          <p:cNvSpPr>
            <a:spLocks noChangeArrowheads="1"/>
          </p:cNvSpPr>
          <p:nvPr userDrawn="1"/>
        </p:nvSpPr>
        <p:spPr bwMode="auto">
          <a:xfrm>
            <a:off x="0" y="6426199"/>
            <a:ext cx="9144000" cy="431801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10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/>
              <a:t>JCTVC-O0066</a:t>
            </a:r>
          </a:p>
        </p:txBody>
      </p:sp>
      <p:sp>
        <p:nvSpPr>
          <p:cNvPr id="11" name="Date Placeholder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創英角ｺﾞｼｯｸUB" pitchFamily="50" charset="-128"/>
                <a:cs typeface="Arial"/>
              </a:defRPr>
            </a:lvl1pPr>
          </a:lstStyle>
          <a:p>
            <a:pPr>
              <a:defRPr/>
            </a:pPr>
            <a:fld id="{FECD3C8C-7A17-4828-B6C3-C609AC02B6B8}" type="datetime1">
              <a:rPr lang="ja-JP" altLang="en-US" smtClean="0"/>
              <a:pPr>
                <a:defRPr/>
              </a:pPr>
              <a:t>2019/10/5</a:t>
            </a:fld>
            <a:endParaRPr lang="en-US" altLang="ja-JP" dirty="0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19" name="直線コネクタ 18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63" descr="english_naka_confidential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8963" y="6462713"/>
            <a:ext cx="935037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 userDrawn="1"/>
        </p:nvSpPr>
        <p:spPr>
          <a:xfrm>
            <a:off x="7814140" y="406847"/>
            <a:ext cx="119922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pic>
        <p:nvPicPr>
          <p:cNvPr id="5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 userDrawn="1"/>
        </p:nvSpPr>
        <p:spPr>
          <a:xfrm>
            <a:off x="7812360" y="406847"/>
            <a:ext cx="1128440" cy="2880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0" name="図 9" descr="mblogo_w.pd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600000" y="3114000"/>
            <a:ext cx="1944000" cy="659449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 userDrawn="1"/>
        </p:nvSpPr>
        <p:spPr bwMode="white">
          <a:xfrm>
            <a:off x="359999" y="6011999"/>
            <a:ext cx="8424000" cy="68578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“SONY” is a registered trademark and/or trademark of Sony Corporation.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Other company names and product names are the registered trademarks and/or trademarks of the respective companies.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3600000" y="3527153"/>
            <a:ext cx="1944000" cy="2880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en-GB" sz="1600" dirty="0" err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14325" y="417513"/>
            <a:ext cx="8372475" cy="798512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581775" y="6542088"/>
            <a:ext cx="213360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3A7D8E13-587F-4043-AD86-D4716C173C01}" type="datetime1">
              <a:rPr lang="ja-JP" altLang="en-US" smtClean="0"/>
              <a:pPr>
                <a:defRPr/>
              </a:pPr>
              <a:t>2019/10/5</a:t>
            </a:fld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4325" y="6540500"/>
            <a:ext cx="62674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 altLang="ja-JP" dirty="0"/>
              <a:t>JCTVC-O0066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358188" y="6542088"/>
            <a:ext cx="6413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93FB7ED-E398-470A-A047-E362B4515958}" type="slidenum">
              <a:rPr lang="ja-JP" altLang="en-US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23" descr="GBM_top_4-3.jpg"/>
          <p:cNvPicPr>
            <a:picLocks noChangeAspect="1"/>
          </p:cNvPicPr>
          <p:nvPr userDrawn="1"/>
        </p:nvPicPr>
        <p:blipFill>
          <a:blip r:embed="rId9" cstate="print">
            <a:lum/>
          </a:blip>
          <a:srcRect r="287" b="377"/>
          <a:stretch>
            <a:fillRect/>
          </a:stretch>
        </p:blipFill>
        <p:spPr bwMode="auto">
          <a:xfrm>
            <a:off x="-6350" y="0"/>
            <a:ext cx="9153525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35" r:id="rId6"/>
    <p:sldLayoutId id="2147484055" r:id="rId7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+mj-lt"/>
          <a:ea typeface="+mj-ea"/>
          <a:cs typeface="HGP創英角ｺﾞｼｯｸUB" pitchFamily="5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8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9"/>
          <p:cNvSpPr>
            <a:spLocks noGrp="1"/>
          </p:cNvSpPr>
          <p:nvPr>
            <p:ph type="ctrTitle"/>
          </p:nvPr>
        </p:nvSpPr>
        <p:spPr>
          <a:xfrm>
            <a:off x="720000" y="1427018"/>
            <a:ext cx="7963142" cy="1415612"/>
          </a:xfrm>
        </p:spPr>
        <p:txBody>
          <a:bodyPr/>
          <a:lstStyle/>
          <a:p>
            <a:pPr algn="ctr">
              <a:tabLst>
                <a:tab pos="1433513" algn="l"/>
              </a:tabLst>
            </a:pPr>
            <a:r>
              <a:rPr lang="en-GB" sz="2800" b="1" dirty="0"/>
              <a:t>CABAC zero word thresholds</a:t>
            </a:r>
            <a:endParaRPr lang="ja-JP" altLang="en-US" sz="2400" dirty="0"/>
          </a:p>
        </p:txBody>
      </p:sp>
      <p:sp>
        <p:nvSpPr>
          <p:cNvPr id="6" name="サブタイトル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JVET-P0395</a:t>
            </a:r>
            <a:endParaRPr kumimoji="1" lang="ja-JP" altLang="en-US" dirty="0"/>
          </a:p>
        </p:txBody>
      </p:sp>
      <p:sp>
        <p:nvSpPr>
          <p:cNvPr id="12" name="テキスト プレースホルダ 11"/>
          <p:cNvSpPr>
            <a:spLocks noGrp="1"/>
          </p:cNvSpPr>
          <p:nvPr>
            <p:ph type="body" sz="quarter" idx="10"/>
          </p:nvPr>
        </p:nvSpPr>
        <p:spPr>
          <a:xfrm>
            <a:off x="720000" y="4319999"/>
            <a:ext cx="7704000" cy="966375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Advanced Technology Team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European Professional Engineering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Sony Europe BV.</a:t>
            </a:r>
          </a:p>
          <a:p>
            <a:pPr>
              <a:spcAft>
                <a:spcPct val="0"/>
              </a:spcAft>
            </a:pPr>
            <a:r>
              <a:rPr lang="en-US" altLang="ja-JP" dirty="0">
                <a:latin typeface="Arial" charset="0"/>
              </a:rPr>
              <a:t>Adrian Browne / Steve Keating / Karl Sharman</a:t>
            </a:r>
          </a:p>
        </p:txBody>
      </p:sp>
      <p:sp>
        <p:nvSpPr>
          <p:cNvPr id="13" name="テキスト プレースホルダ 1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ja-JP" dirty="0">
                <a:latin typeface="Arial" charset="0"/>
              </a:rPr>
              <a:t>Sony Corp.</a:t>
            </a:r>
          </a:p>
        </p:txBody>
      </p:sp>
    </p:spTree>
    <p:extLst>
      <p:ext uri="{BB962C8B-B14F-4D97-AF65-F5344CB8AC3E}">
        <p14:creationId xmlns:p14="http://schemas.microsoft.com/office/powerpoint/2010/main" val="6599257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CTU-based results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97237625"/>
              </p:ext>
            </p:extLst>
          </p:nvPr>
        </p:nvGraphicFramePr>
        <p:xfrm>
          <a:off x="1243588" y="2520433"/>
          <a:ext cx="6080760" cy="1280160"/>
        </p:xfrm>
        <a:graphic>
          <a:graphicData uri="http://schemas.openxmlformats.org/drawingml/2006/table">
            <a:tbl>
              <a:tblPr firstRow="1" firstCol="1" bandRow="1"/>
              <a:tblGrid>
                <a:gridCol w="10134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34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4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34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4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34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QPs under test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Percent of CTUs over </a:t>
                      </a:r>
                      <a:r>
                        <a:rPr lang="en-CA" sz="1200" dirty="0" err="1">
                          <a:effectLst/>
                          <a:latin typeface="Times New Roman"/>
                          <a:ea typeface="Times New Roman"/>
                        </a:rPr>
                        <a:t>cabac_zero_word_threshold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/>
                          <a:ea typeface="Times New Roman"/>
                        </a:rPr>
                        <a:t>VTM 6.1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/>
                          <a:ea typeface="Times New Roman"/>
                        </a:rPr>
                        <a:t>HM 16.20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VTM 6.1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without dependent quantization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VTM 6.1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without coefficient bin limits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VTM 6.1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/>
                          <a:ea typeface="Times New Roman"/>
                        </a:rPr>
                        <a:t>without both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22, 27, 32,37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/>
                          <a:ea typeface="Times New Roman"/>
                        </a:rPr>
                        <a:t>     0.226%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/>
                          <a:ea typeface="Times New Roman"/>
                        </a:rPr>
                        <a:t>   &lt;0.001%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/>
                          <a:ea typeface="Times New Roman"/>
                        </a:rPr>
                        <a:t>     0.000%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/>
                          <a:ea typeface="Times New Roman"/>
                        </a:rPr>
                        <a:t>     0.229%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/>
                          <a:ea typeface="Times New Roman"/>
                        </a:rPr>
                        <a:t>     0.000%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/>
                          <a:ea typeface="Times New Roman"/>
                        </a:rPr>
                        <a:t>2, 7, 12, 17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/>
                          <a:ea typeface="Times New Roman"/>
                        </a:rPr>
                        <a:t>     3.701%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/>
                          <a:ea typeface="Times New Roman"/>
                        </a:rPr>
                        <a:t>     0.001%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/>
                          <a:ea typeface="Times New Roman"/>
                        </a:rPr>
                        <a:t>     0.001%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/>
                          <a:ea typeface="Times New Roman"/>
                        </a:rPr>
                        <a:t>     4.091%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     0.002%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10</a:t>
            </a:fld>
            <a:endParaRPr lang="en-US" altLang="ja-JP" dirty="0"/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1243588" y="3528545"/>
            <a:ext cx="1224136" cy="991653"/>
          </a:xfrm>
          <a:prstGeom prst="straightConnector1">
            <a:avLst/>
          </a:prstGeom>
          <a:ln w="25400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1387604" y="3728110"/>
            <a:ext cx="1080120" cy="792088"/>
          </a:xfrm>
          <a:prstGeom prst="straightConnector1">
            <a:avLst/>
          </a:prstGeom>
          <a:ln w="25400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35476" y="4520198"/>
            <a:ext cx="22322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C00000"/>
                </a:solidFill>
              </a:rPr>
              <a:t>Many more CTUs over </a:t>
            </a:r>
            <a:r>
              <a:rPr lang="en-GB" sz="1600" dirty="0" err="1">
                <a:solidFill>
                  <a:srgbClr val="C00000"/>
                </a:solidFill>
              </a:rPr>
              <a:t>cabac_zero_word</a:t>
            </a:r>
            <a:r>
              <a:rPr lang="en-GB" sz="1600" dirty="0">
                <a:solidFill>
                  <a:srgbClr val="C00000"/>
                </a:solidFill>
              </a:rPr>
              <a:t> threshold in low QP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 flipH="1" flipV="1">
            <a:off x="3703196" y="3759343"/>
            <a:ext cx="276696" cy="792088"/>
          </a:xfrm>
          <a:prstGeom prst="straightConnector1">
            <a:avLst/>
          </a:prstGeom>
          <a:ln w="25400">
            <a:solidFill>
              <a:srgbClr val="00B05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4267924" y="3771009"/>
            <a:ext cx="432048" cy="780422"/>
          </a:xfrm>
          <a:prstGeom prst="straightConnector1">
            <a:avLst/>
          </a:prstGeom>
          <a:ln w="25400">
            <a:solidFill>
              <a:srgbClr val="00B05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2971780" y="4551431"/>
            <a:ext cx="23923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00B050"/>
                </a:solidFill>
              </a:rPr>
              <a:t>VTM without dependent quantization performs similarly to HM</a:t>
            </a:r>
          </a:p>
        </p:txBody>
      </p:sp>
      <p:cxnSp>
        <p:nvCxnSpPr>
          <p:cNvPr id="29" name="Straight Arrow Connector 28"/>
          <p:cNvCxnSpPr/>
          <p:nvPr/>
        </p:nvCxnSpPr>
        <p:spPr>
          <a:xfrm flipH="1">
            <a:off x="3059832" y="2060848"/>
            <a:ext cx="504056" cy="1512168"/>
          </a:xfrm>
          <a:prstGeom prst="straightConnector1">
            <a:avLst/>
          </a:prstGeom>
          <a:ln w="25400">
            <a:solidFill>
              <a:srgbClr val="0070C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3841544" y="2060848"/>
            <a:ext cx="642404" cy="1512168"/>
          </a:xfrm>
          <a:prstGeom prst="straightConnector1">
            <a:avLst/>
          </a:prstGeom>
          <a:ln w="25400">
            <a:solidFill>
              <a:srgbClr val="0070C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2678560" y="1263366"/>
            <a:ext cx="29015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err="1">
                <a:solidFill>
                  <a:srgbClr val="0070C0"/>
                </a:solidFill>
              </a:rPr>
              <a:t>cabac_zero_words</a:t>
            </a:r>
            <a:r>
              <a:rPr lang="en-GB" sz="1600" dirty="0">
                <a:solidFill>
                  <a:srgbClr val="0070C0"/>
                </a:solidFill>
              </a:rPr>
              <a:t> very rarely required when dependent quantization disabled</a:t>
            </a:r>
          </a:p>
        </p:txBody>
      </p:sp>
      <p:cxnSp>
        <p:nvCxnSpPr>
          <p:cNvPr id="37" name="Straight Arrow Connector 36"/>
          <p:cNvCxnSpPr/>
          <p:nvPr/>
        </p:nvCxnSpPr>
        <p:spPr>
          <a:xfrm flipH="1" flipV="1">
            <a:off x="5796136" y="3759343"/>
            <a:ext cx="720080" cy="792088"/>
          </a:xfrm>
          <a:prstGeom prst="straightConnector1">
            <a:avLst/>
          </a:prstGeom>
          <a:ln w="25400">
            <a:solidFill>
              <a:srgbClr val="7030A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H="1" flipV="1">
            <a:off x="6804248" y="3759343"/>
            <a:ext cx="72008" cy="760855"/>
          </a:xfrm>
          <a:prstGeom prst="straightConnector1">
            <a:avLst/>
          </a:prstGeom>
          <a:ln w="25400">
            <a:solidFill>
              <a:srgbClr val="7030A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5508104" y="4519949"/>
            <a:ext cx="33843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7030A0"/>
                </a:solidFill>
              </a:rPr>
              <a:t>Even with coefficient bin limits removed, disabling dependent quantization almost completely removes </a:t>
            </a:r>
            <a:r>
              <a:rPr lang="en-GB" sz="1600" dirty="0" err="1">
                <a:solidFill>
                  <a:srgbClr val="7030A0"/>
                </a:solidFill>
              </a:rPr>
              <a:t>cabac_zero_word</a:t>
            </a:r>
            <a:r>
              <a:rPr lang="en-GB" sz="1600" dirty="0">
                <a:solidFill>
                  <a:srgbClr val="7030A0"/>
                </a:solidFill>
              </a:rPr>
              <a:t> usage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9552" y="6021288"/>
            <a:ext cx="80072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Percentages are higher for CTUs than frames due to the averaging effect of many CTUs in a frame</a:t>
            </a:r>
          </a:p>
        </p:txBody>
      </p:sp>
    </p:spTree>
    <p:extLst>
      <p:ext uri="{BB962C8B-B14F-4D97-AF65-F5344CB8AC3E}">
        <p14:creationId xmlns:p14="http://schemas.microsoft.com/office/powerpoint/2010/main" val="34477200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Curie_HVC\VTM_Instrumented\Analysis\CabacInstrumentation\HEVC_Test\scatter_32.0_1.3333334\Al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00" y="1440000"/>
            <a:ext cx="4548188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Scatter graph results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11</a:t>
            </a:fld>
            <a:endParaRPr lang="en-US" altLang="ja-JP" dirty="0"/>
          </a:p>
        </p:txBody>
      </p:sp>
      <p:sp>
        <p:nvSpPr>
          <p:cNvPr id="9" name="TextBox 8"/>
          <p:cNvSpPr txBox="1"/>
          <p:nvPr/>
        </p:nvSpPr>
        <p:spPr>
          <a:xfrm>
            <a:off x="5076056" y="1486800"/>
            <a:ext cx="1519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HM 16.20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76056" y="3030051"/>
            <a:ext cx="40046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/>
              <a:t>Hue indicates dominant QP</a:t>
            </a:r>
          </a:p>
          <a:p>
            <a:r>
              <a:rPr lang="en-GB" sz="1600" dirty="0"/>
              <a:t>Brightness indicates number of </a:t>
            </a:r>
            <a:r>
              <a:rPr lang="en-GB" sz="1600" dirty="0" err="1"/>
              <a:t>datapoints</a:t>
            </a:r>
            <a:endParaRPr lang="en-GB" sz="1600" dirty="0"/>
          </a:p>
        </p:txBody>
      </p:sp>
      <p:sp>
        <p:nvSpPr>
          <p:cNvPr id="12" name="TextBox 11"/>
          <p:cNvSpPr txBox="1"/>
          <p:nvPr/>
        </p:nvSpPr>
        <p:spPr>
          <a:xfrm>
            <a:off x="5076056" y="2395855"/>
            <a:ext cx="3888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Graph of bins </a:t>
            </a:r>
            <a:r>
              <a:rPr lang="en-GB" sz="1600" dirty="0" err="1"/>
              <a:t>vs</a:t>
            </a:r>
            <a:r>
              <a:rPr lang="en-GB" sz="1600" dirty="0"/>
              <a:t> bits in encoded stream for all square CTUs in CTC and low QP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76057" y="4146910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Red line represents existing </a:t>
            </a:r>
            <a:r>
              <a:rPr lang="en-GB" sz="1600" dirty="0" err="1"/>
              <a:t>cabac_zero_word</a:t>
            </a:r>
            <a:r>
              <a:rPr lang="en-GB" sz="1600" dirty="0"/>
              <a:t> threshold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076057" y="5097141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Very few points in red region representing CTUs above this threshold</a:t>
            </a:r>
          </a:p>
        </p:txBody>
      </p:sp>
      <p:cxnSp>
        <p:nvCxnSpPr>
          <p:cNvPr id="28" name="Straight Arrow Connector 27"/>
          <p:cNvCxnSpPr>
            <a:stCxn id="14" idx="1"/>
          </p:cNvCxnSpPr>
          <p:nvPr/>
        </p:nvCxnSpPr>
        <p:spPr>
          <a:xfrm flipH="1" flipV="1">
            <a:off x="3203848" y="2395855"/>
            <a:ext cx="1872209" cy="2043443"/>
          </a:xfrm>
          <a:prstGeom prst="straightConnector1">
            <a:avLst/>
          </a:prstGeom>
          <a:ln w="25400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stCxn id="27" idx="1"/>
          </p:cNvCxnSpPr>
          <p:nvPr/>
        </p:nvCxnSpPr>
        <p:spPr>
          <a:xfrm flipH="1" flipV="1">
            <a:off x="1259632" y="4949326"/>
            <a:ext cx="3816425" cy="440203"/>
          </a:xfrm>
          <a:prstGeom prst="straightConnector1">
            <a:avLst/>
          </a:prstGeom>
          <a:ln w="25400">
            <a:solidFill>
              <a:srgbClr val="FFC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37438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Scatter graph results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12</a:t>
            </a:fld>
            <a:endParaRPr lang="en-US" altLang="ja-JP" dirty="0"/>
          </a:p>
        </p:txBody>
      </p:sp>
      <p:sp>
        <p:nvSpPr>
          <p:cNvPr id="9" name="TextBox 8"/>
          <p:cNvSpPr txBox="1"/>
          <p:nvPr/>
        </p:nvSpPr>
        <p:spPr>
          <a:xfrm>
            <a:off x="5076056" y="1486800"/>
            <a:ext cx="13468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VTM 6.1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76056" y="3030051"/>
            <a:ext cx="400462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/>
              <a:t>Hue indicates dominant QP</a:t>
            </a:r>
          </a:p>
          <a:p>
            <a:r>
              <a:rPr lang="en-GB" sz="1600" dirty="0"/>
              <a:t>Brightness indicates number of </a:t>
            </a:r>
            <a:r>
              <a:rPr lang="en-GB" sz="1600" dirty="0" err="1"/>
              <a:t>datapoints</a:t>
            </a:r>
            <a:endParaRPr lang="en-GB" sz="1600" dirty="0"/>
          </a:p>
          <a:p>
            <a:endParaRPr lang="en-GB" sz="1600" dirty="0"/>
          </a:p>
        </p:txBody>
      </p:sp>
      <p:sp>
        <p:nvSpPr>
          <p:cNvPr id="12" name="TextBox 11"/>
          <p:cNvSpPr txBox="1"/>
          <p:nvPr/>
        </p:nvSpPr>
        <p:spPr>
          <a:xfrm>
            <a:off x="5076056" y="2395855"/>
            <a:ext cx="3888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Graph of bins </a:t>
            </a:r>
            <a:r>
              <a:rPr lang="en-GB" sz="1600" dirty="0" err="1"/>
              <a:t>vs</a:t>
            </a:r>
            <a:r>
              <a:rPr lang="en-GB" sz="1600" dirty="0"/>
              <a:t> bits in encoded stream for all square CTUs in CTC and low QP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76057" y="4146910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Red line represents existing </a:t>
            </a:r>
            <a:r>
              <a:rPr lang="en-GB" sz="1600" dirty="0" err="1"/>
              <a:t>cabac_zero_word</a:t>
            </a:r>
            <a:r>
              <a:rPr lang="en-GB" sz="1600" dirty="0"/>
              <a:t> threshold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076057" y="5097141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Points in red region represent CTUs above this threshold</a:t>
            </a:r>
          </a:p>
        </p:txBody>
      </p:sp>
      <p:pic>
        <p:nvPicPr>
          <p:cNvPr id="1027" name="Picture 3" descr="E:\Curie_HVC\VTM_Instrumented\Analysis\CabacInstrumentation\VTM6.1\scatter_32.0_1.3333334\Al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00" y="1440000"/>
            <a:ext cx="4548188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8" name="Straight Arrow Connector 27"/>
          <p:cNvCxnSpPr>
            <a:stCxn id="14" idx="1"/>
          </p:cNvCxnSpPr>
          <p:nvPr/>
        </p:nvCxnSpPr>
        <p:spPr>
          <a:xfrm flipH="1" flipV="1">
            <a:off x="3203848" y="2395855"/>
            <a:ext cx="1872209" cy="2043443"/>
          </a:xfrm>
          <a:prstGeom prst="straightConnector1">
            <a:avLst/>
          </a:prstGeom>
          <a:ln w="25400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stCxn id="27" idx="1"/>
          </p:cNvCxnSpPr>
          <p:nvPr/>
        </p:nvCxnSpPr>
        <p:spPr>
          <a:xfrm flipH="1" flipV="1">
            <a:off x="1547664" y="4509120"/>
            <a:ext cx="3528393" cy="880409"/>
          </a:xfrm>
          <a:prstGeom prst="straightConnector1">
            <a:avLst/>
          </a:prstGeom>
          <a:ln w="25400">
            <a:solidFill>
              <a:srgbClr val="FFC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99826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Curie_HVC\VTM_Instrumented\Analysis\CabacInstrumentation\VTM6.1_NoDepQuant\scatter_32.0_1.3333334\Al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00" y="1440000"/>
            <a:ext cx="4548188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Scatter graph results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13</a:t>
            </a:fld>
            <a:endParaRPr lang="en-US" altLang="ja-JP" dirty="0"/>
          </a:p>
        </p:txBody>
      </p:sp>
      <p:sp>
        <p:nvSpPr>
          <p:cNvPr id="9" name="TextBox 8"/>
          <p:cNvSpPr txBox="1"/>
          <p:nvPr/>
        </p:nvSpPr>
        <p:spPr>
          <a:xfrm>
            <a:off x="5076056" y="1486800"/>
            <a:ext cx="3888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VTM 6.1 without dependent quantization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76056" y="3030051"/>
            <a:ext cx="40046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/>
              <a:t>Hue indicates dominant QP</a:t>
            </a:r>
          </a:p>
          <a:p>
            <a:r>
              <a:rPr lang="en-GB" sz="1600" dirty="0"/>
              <a:t>Brightness indicates number of </a:t>
            </a:r>
            <a:r>
              <a:rPr lang="en-GB" sz="1600" dirty="0" err="1"/>
              <a:t>datapoints</a:t>
            </a:r>
            <a:endParaRPr lang="en-GB" sz="1600" dirty="0"/>
          </a:p>
        </p:txBody>
      </p:sp>
      <p:sp>
        <p:nvSpPr>
          <p:cNvPr id="12" name="TextBox 11"/>
          <p:cNvSpPr txBox="1"/>
          <p:nvPr/>
        </p:nvSpPr>
        <p:spPr>
          <a:xfrm>
            <a:off x="5076056" y="2395855"/>
            <a:ext cx="3888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Graph of bins </a:t>
            </a:r>
            <a:r>
              <a:rPr lang="en-GB" sz="1600" dirty="0" err="1"/>
              <a:t>vs</a:t>
            </a:r>
            <a:r>
              <a:rPr lang="en-GB" sz="1600" dirty="0"/>
              <a:t> bits in encoded stream for all square CTUs in CTC and low QP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76057" y="4146910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Red line represents existing </a:t>
            </a:r>
            <a:r>
              <a:rPr lang="en-GB" sz="1600" dirty="0" err="1"/>
              <a:t>cabac_zero_word</a:t>
            </a:r>
            <a:r>
              <a:rPr lang="en-GB" sz="1600" dirty="0"/>
              <a:t> threshold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076057" y="5097141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Almost no points in red region representing CTUs above this threshold</a:t>
            </a:r>
          </a:p>
        </p:txBody>
      </p:sp>
      <p:cxnSp>
        <p:nvCxnSpPr>
          <p:cNvPr id="28" name="Straight Arrow Connector 27"/>
          <p:cNvCxnSpPr>
            <a:stCxn id="14" idx="1"/>
          </p:cNvCxnSpPr>
          <p:nvPr/>
        </p:nvCxnSpPr>
        <p:spPr>
          <a:xfrm flipH="1" flipV="1">
            <a:off x="3203848" y="2395855"/>
            <a:ext cx="1872209" cy="2043443"/>
          </a:xfrm>
          <a:prstGeom prst="straightConnector1">
            <a:avLst/>
          </a:prstGeom>
          <a:ln w="25400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H="1" flipV="1">
            <a:off x="1259632" y="4949325"/>
            <a:ext cx="3888434" cy="440205"/>
          </a:xfrm>
          <a:prstGeom prst="straightConnector1">
            <a:avLst/>
          </a:prstGeom>
          <a:ln w="25400">
            <a:solidFill>
              <a:srgbClr val="FFC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75231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308368" cy="720725"/>
          </a:xfrm>
        </p:spPr>
        <p:txBody>
          <a:bodyPr/>
          <a:lstStyle/>
          <a:p>
            <a:r>
              <a:rPr lang="en-GB" dirty="0"/>
              <a:t>Summary of scatter graphs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r>
              <a:rPr lang="en-GB" dirty="0"/>
              <a:t>Clear from the scatter graphs that CTUs coded using VTM 6.1</a:t>
            </a:r>
          </a:p>
          <a:p>
            <a:endParaRPr lang="en-GB" dirty="0"/>
          </a:p>
          <a:p>
            <a:pPr lvl="1"/>
            <a:r>
              <a:rPr lang="en-GB" dirty="0"/>
              <a:t>can exceed the </a:t>
            </a:r>
            <a:r>
              <a:rPr lang="en-GB" dirty="0" err="1"/>
              <a:t>cabac_zero_word</a:t>
            </a:r>
            <a:r>
              <a:rPr lang="en-GB" dirty="0"/>
              <a:t> threshold for CTUs coded at slice QP 16-23 </a:t>
            </a:r>
          </a:p>
          <a:p>
            <a:pPr lvl="2"/>
            <a:r>
              <a:rPr lang="en-GB" dirty="0"/>
              <a:t>86% of square CTUs that exceed the limit are in this range</a:t>
            </a:r>
          </a:p>
          <a:p>
            <a:pPr lvl="1"/>
            <a:endParaRPr lang="en-GB" dirty="0"/>
          </a:p>
          <a:p>
            <a:pPr lvl="1"/>
            <a:r>
              <a:rPr lang="en-GB" dirty="0"/>
              <a:t>rarely exceed the limit for CTUs otherwise</a:t>
            </a:r>
          </a:p>
          <a:p>
            <a:pPr lvl="1"/>
            <a:endParaRPr lang="en-GB" dirty="0"/>
          </a:p>
          <a:p>
            <a:pPr lvl="1"/>
            <a:r>
              <a:rPr lang="en-GB" dirty="0"/>
              <a:t>very rarely exceed the limit if dependent quantization is disabled.</a:t>
            </a:r>
          </a:p>
          <a:p>
            <a:pPr lvl="1"/>
            <a:endParaRPr lang="en-GB" dirty="0"/>
          </a:p>
          <a:p>
            <a:pPr lvl="1"/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14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883813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308368" cy="720725"/>
          </a:xfrm>
        </p:spPr>
        <p:txBody>
          <a:bodyPr/>
          <a:lstStyle/>
          <a:p>
            <a:r>
              <a:rPr lang="en-GB" dirty="0"/>
              <a:t>Alternative graphical representation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Scatter graphs presented so far plot bins (</a:t>
            </a:r>
            <a:r>
              <a:rPr lang="en-GB" i="1" dirty="0"/>
              <a:t>n</a:t>
            </a:r>
            <a:r>
              <a:rPr lang="en-GB" dirty="0"/>
              <a:t>) versus bits (</a:t>
            </a:r>
            <a:r>
              <a:rPr lang="en-GB" i="1" dirty="0"/>
              <a:t>b</a:t>
            </a:r>
            <a:r>
              <a:rPr lang="en-GB" dirty="0"/>
              <a:t>)</a:t>
            </a:r>
          </a:p>
          <a:p>
            <a:endParaRPr lang="en-GB" dirty="0"/>
          </a:p>
          <a:p>
            <a:r>
              <a:rPr lang="en-GB" dirty="0"/>
              <a:t>Red threshold from previous graphs represents </a:t>
            </a:r>
            <a:r>
              <a:rPr lang="en-CA" i="1" dirty="0"/>
              <a:t>n = </a:t>
            </a:r>
            <a:r>
              <a:rPr lang="el-GR" i="1" dirty="0"/>
              <a:t>β</a:t>
            </a:r>
            <a:r>
              <a:rPr lang="en-GB" i="1" dirty="0"/>
              <a:t> * b + c</a:t>
            </a:r>
            <a:r>
              <a:rPr lang="en-CA" dirty="0"/>
              <a:t> ÷ </a:t>
            </a:r>
            <a:r>
              <a:rPr lang="el-GR" i="1" dirty="0"/>
              <a:t>α</a:t>
            </a:r>
            <a:endParaRPr lang="en-GB" i="1" dirty="0"/>
          </a:p>
          <a:p>
            <a:pPr lvl="1"/>
            <a:r>
              <a:rPr lang="el-GR" i="1" dirty="0"/>
              <a:t>α </a:t>
            </a:r>
            <a:r>
              <a:rPr lang="en-GB" i="1" dirty="0"/>
              <a:t>= 32</a:t>
            </a:r>
          </a:p>
          <a:p>
            <a:pPr lvl="1"/>
            <a:r>
              <a:rPr lang="el-GR" i="1" dirty="0"/>
              <a:t>β </a:t>
            </a:r>
            <a:r>
              <a:rPr lang="en-GB" dirty="0"/>
              <a:t>= 4 </a:t>
            </a:r>
            <a:r>
              <a:rPr lang="en-CA" dirty="0"/>
              <a:t>÷</a:t>
            </a:r>
            <a:r>
              <a:rPr lang="en-CA" i="1" dirty="0"/>
              <a:t> </a:t>
            </a:r>
            <a:r>
              <a:rPr lang="en-GB" dirty="0"/>
              <a:t>3</a:t>
            </a:r>
          </a:p>
          <a:p>
            <a:pPr lvl="1"/>
            <a:endParaRPr lang="en-GB" dirty="0"/>
          </a:p>
          <a:p>
            <a:r>
              <a:rPr lang="en-GB" dirty="0"/>
              <a:t>To determine alternative </a:t>
            </a:r>
            <a:r>
              <a:rPr lang="el-GR" i="1" dirty="0"/>
              <a:t>α</a:t>
            </a:r>
            <a:endParaRPr lang="en-GB" dirty="0"/>
          </a:p>
          <a:p>
            <a:pPr lvl="1"/>
            <a:r>
              <a:rPr lang="en-GB" dirty="0"/>
              <a:t>Need to compute </a:t>
            </a:r>
            <a:r>
              <a:rPr lang="en-GB" i="1" dirty="0"/>
              <a:t>n</a:t>
            </a:r>
            <a:r>
              <a:rPr lang="en-GB" dirty="0"/>
              <a:t> – </a:t>
            </a:r>
            <a:r>
              <a:rPr lang="el-GR" i="1" dirty="0"/>
              <a:t>β</a:t>
            </a:r>
            <a:r>
              <a:rPr lang="en-GB" i="1" dirty="0"/>
              <a:t> * b for each CTU</a:t>
            </a:r>
          </a:p>
          <a:p>
            <a:pPr lvl="1"/>
            <a:r>
              <a:rPr lang="en-GB" dirty="0"/>
              <a:t>Generate scatter plot of this computed value versus bits</a:t>
            </a:r>
          </a:p>
          <a:p>
            <a:pPr lvl="1"/>
            <a:endParaRPr lang="en-GB" dirty="0"/>
          </a:p>
          <a:p>
            <a:r>
              <a:rPr lang="en-GB" dirty="0"/>
              <a:t>New scatter plots indicate three threshold values of </a:t>
            </a:r>
            <a:r>
              <a:rPr lang="el-GR" i="1" dirty="0"/>
              <a:t>α</a:t>
            </a:r>
            <a:endParaRPr lang="en-GB" dirty="0"/>
          </a:p>
          <a:p>
            <a:pPr lvl="1"/>
            <a:r>
              <a:rPr lang="en-GB" dirty="0"/>
              <a:t>32 (current value)</a:t>
            </a:r>
          </a:p>
          <a:p>
            <a:pPr lvl="1"/>
            <a:r>
              <a:rPr lang="en-GB" dirty="0"/>
              <a:t>64 </a:t>
            </a:r>
            <a:r>
              <a:rPr lang="en-CA" dirty="0"/>
              <a:t>÷</a:t>
            </a:r>
            <a:r>
              <a:rPr lang="en-GB" dirty="0"/>
              <a:t> 3</a:t>
            </a:r>
          </a:p>
          <a:p>
            <a:pPr lvl="1"/>
            <a:r>
              <a:rPr lang="en-GB" dirty="0"/>
              <a:t>16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15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9054160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E:\Curie_HVC\VTM_Instrumented\Analysis\CabacInstrumentation\HEVC_Test\threshold_32.0_1.3333334\Al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6" y="1800000"/>
            <a:ext cx="5796153" cy="392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Alternative graph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16</a:t>
            </a:fld>
            <a:endParaRPr lang="en-US" altLang="ja-JP" dirty="0"/>
          </a:p>
        </p:txBody>
      </p:sp>
      <p:sp>
        <p:nvSpPr>
          <p:cNvPr id="9" name="TextBox 8"/>
          <p:cNvSpPr txBox="1"/>
          <p:nvPr/>
        </p:nvSpPr>
        <p:spPr>
          <a:xfrm>
            <a:off x="539552" y="1239087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HM 16.20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12160" y="1700751"/>
            <a:ext cx="2880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Graph of required bin offset </a:t>
            </a:r>
            <a:r>
              <a:rPr lang="en-GB" sz="1600" dirty="0" err="1"/>
              <a:t>vs</a:t>
            </a:r>
            <a:r>
              <a:rPr lang="en-GB" sz="1600" dirty="0"/>
              <a:t> bits in encoded stream </a:t>
            </a:r>
          </a:p>
          <a:p>
            <a:r>
              <a:rPr lang="el-GR" sz="1600" i="1" dirty="0"/>
              <a:t>β</a:t>
            </a:r>
            <a:r>
              <a:rPr lang="en-GB" sz="1600" i="1" dirty="0"/>
              <a:t> </a:t>
            </a:r>
            <a:r>
              <a:rPr lang="en-GB" sz="1600" dirty="0"/>
              <a:t>= 4 </a:t>
            </a:r>
            <a:r>
              <a:rPr lang="en-CA" sz="1600" dirty="0"/>
              <a:t>÷</a:t>
            </a:r>
            <a:r>
              <a:rPr lang="en-CA" sz="1600" i="1" dirty="0"/>
              <a:t> </a:t>
            </a:r>
            <a:r>
              <a:rPr lang="en-GB" sz="1600" dirty="0"/>
              <a:t>3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17895" y="3517557"/>
            <a:ext cx="29192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1 (CTC) and 90 (low QP)  points in red region represent CTUs above the </a:t>
            </a:r>
            <a:r>
              <a:rPr lang="el-GR" sz="1600" i="1" dirty="0"/>
              <a:t>α </a:t>
            </a:r>
            <a:r>
              <a:rPr lang="en-GB" sz="1600" dirty="0"/>
              <a:t>= 32 threshold</a:t>
            </a:r>
          </a:p>
        </p:txBody>
      </p:sp>
      <p:cxnSp>
        <p:nvCxnSpPr>
          <p:cNvPr id="28" name="Straight Arrow Connector 27"/>
          <p:cNvCxnSpPr>
            <a:stCxn id="27" idx="1"/>
          </p:cNvCxnSpPr>
          <p:nvPr/>
        </p:nvCxnSpPr>
        <p:spPr>
          <a:xfrm flipH="1" flipV="1">
            <a:off x="1115617" y="2911334"/>
            <a:ext cx="4902278" cy="1144832"/>
          </a:xfrm>
          <a:prstGeom prst="straightConnector1">
            <a:avLst/>
          </a:prstGeom>
          <a:ln w="25400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36853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Curie_HVC\VTM_Instrumented\Analysis\CabacInstrumentation\VTM6.1\threshold_32.0_1.3333334\Al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6" y="1800000"/>
            <a:ext cx="5796153" cy="392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Alternative graph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17</a:t>
            </a:fld>
            <a:endParaRPr lang="en-US" altLang="ja-JP" dirty="0"/>
          </a:p>
        </p:txBody>
      </p:sp>
      <p:sp>
        <p:nvSpPr>
          <p:cNvPr id="9" name="TextBox 8"/>
          <p:cNvSpPr txBox="1"/>
          <p:nvPr/>
        </p:nvSpPr>
        <p:spPr>
          <a:xfrm>
            <a:off x="539552" y="1239087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VTM 6.1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12160" y="1700751"/>
            <a:ext cx="2880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Graph of required bin offset </a:t>
            </a:r>
            <a:r>
              <a:rPr lang="en-GB" sz="1600" dirty="0" err="1"/>
              <a:t>vs</a:t>
            </a:r>
            <a:r>
              <a:rPr lang="en-GB" sz="1600" dirty="0"/>
              <a:t> bits in encoded stream </a:t>
            </a:r>
          </a:p>
          <a:p>
            <a:r>
              <a:rPr lang="el-GR" sz="1600" i="1" dirty="0"/>
              <a:t>β </a:t>
            </a:r>
            <a:r>
              <a:rPr lang="en-GB" sz="1600" dirty="0"/>
              <a:t>= 4 </a:t>
            </a:r>
            <a:r>
              <a:rPr lang="en-CA" sz="1600" dirty="0"/>
              <a:t>÷</a:t>
            </a:r>
            <a:r>
              <a:rPr lang="en-CA" sz="1600" i="1" dirty="0"/>
              <a:t> </a:t>
            </a:r>
            <a:r>
              <a:rPr lang="en-GB" sz="1600" dirty="0"/>
              <a:t>3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17895" y="3517557"/>
            <a:ext cx="2919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Points in red region represent CTUs above the </a:t>
            </a:r>
            <a:r>
              <a:rPr lang="el-GR" sz="1600" i="1" dirty="0"/>
              <a:t>α </a:t>
            </a:r>
            <a:r>
              <a:rPr lang="en-GB" sz="1600" dirty="0"/>
              <a:t>= 32 threshold</a:t>
            </a:r>
          </a:p>
        </p:txBody>
      </p:sp>
      <p:cxnSp>
        <p:nvCxnSpPr>
          <p:cNvPr id="28" name="Straight Arrow Connector 27"/>
          <p:cNvCxnSpPr>
            <a:stCxn id="27" idx="1"/>
          </p:cNvCxnSpPr>
          <p:nvPr/>
        </p:nvCxnSpPr>
        <p:spPr>
          <a:xfrm flipH="1" flipV="1">
            <a:off x="1700331" y="2911335"/>
            <a:ext cx="4317564" cy="1021721"/>
          </a:xfrm>
          <a:prstGeom prst="straightConnector1">
            <a:avLst/>
          </a:prstGeom>
          <a:ln w="25400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H="1" flipV="1">
            <a:off x="1619672" y="2599696"/>
            <a:ext cx="4398223" cy="434734"/>
          </a:xfrm>
          <a:prstGeom prst="straightConnector1">
            <a:avLst/>
          </a:prstGeom>
          <a:ln w="25400">
            <a:solidFill>
              <a:srgbClr val="7030A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992700" y="2599696"/>
            <a:ext cx="2919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Some points exist in purple region representing CTUs above </a:t>
            </a:r>
            <a:r>
              <a:rPr lang="el-GR" sz="1600" i="1" dirty="0"/>
              <a:t>α </a:t>
            </a:r>
            <a:r>
              <a:rPr lang="en-GB" sz="1600" i="1" dirty="0"/>
              <a:t>= </a:t>
            </a:r>
            <a:r>
              <a:rPr lang="en-GB" sz="1600" dirty="0"/>
              <a:t>64 </a:t>
            </a:r>
            <a:r>
              <a:rPr lang="en-CA" sz="1600" dirty="0"/>
              <a:t>÷</a:t>
            </a:r>
            <a:r>
              <a:rPr lang="en-GB" sz="1600" dirty="0"/>
              <a:t> 3 threshold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017895" y="4725144"/>
            <a:ext cx="2919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Negative gradient implies current bin-to-bit ratio (</a:t>
            </a:r>
            <a:r>
              <a:rPr lang="el-GR" sz="1600" i="1" dirty="0"/>
              <a:t>β</a:t>
            </a:r>
            <a:r>
              <a:rPr lang="en-GB" sz="1600" dirty="0"/>
              <a:t>) is too high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 flipH="1" flipV="1">
            <a:off x="4427984" y="4725144"/>
            <a:ext cx="1589912" cy="415498"/>
          </a:xfrm>
          <a:prstGeom prst="straightConnector1">
            <a:avLst/>
          </a:prstGeom>
          <a:ln w="25400">
            <a:solidFill>
              <a:srgbClr val="00B05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99022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E:\Curie_HVC\VTM_Instrumented\Analysis\CabacInstrumentation\VTM6.1_NoDepQuant\threshold_32.0_1.3333334\Al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76" y="1800000"/>
            <a:ext cx="5796153" cy="392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Alternative graph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18</a:t>
            </a:fld>
            <a:endParaRPr lang="en-US" altLang="ja-JP" dirty="0"/>
          </a:p>
        </p:txBody>
      </p:sp>
      <p:sp>
        <p:nvSpPr>
          <p:cNvPr id="9" name="TextBox 8"/>
          <p:cNvSpPr txBox="1"/>
          <p:nvPr/>
        </p:nvSpPr>
        <p:spPr>
          <a:xfrm>
            <a:off x="539552" y="1239087"/>
            <a:ext cx="6264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VTM 6.1 without dependent quantization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12160" y="1700751"/>
            <a:ext cx="2880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Graph of required bin offset </a:t>
            </a:r>
            <a:r>
              <a:rPr lang="en-GB" sz="1600" dirty="0" err="1"/>
              <a:t>vs</a:t>
            </a:r>
            <a:r>
              <a:rPr lang="en-GB" sz="1600" dirty="0"/>
              <a:t> bits in encoded stream </a:t>
            </a:r>
          </a:p>
          <a:p>
            <a:r>
              <a:rPr lang="el-GR" sz="1600" i="1" dirty="0"/>
              <a:t>β </a:t>
            </a:r>
            <a:r>
              <a:rPr lang="en-GB" sz="1600" dirty="0"/>
              <a:t>= 4 </a:t>
            </a:r>
            <a:r>
              <a:rPr lang="en-CA" sz="1600" dirty="0"/>
              <a:t>÷</a:t>
            </a:r>
            <a:r>
              <a:rPr lang="en-CA" sz="1600" i="1" dirty="0"/>
              <a:t> </a:t>
            </a:r>
            <a:r>
              <a:rPr lang="en-GB" sz="1600" dirty="0"/>
              <a:t>3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17895" y="3517557"/>
            <a:ext cx="2919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No points in red region representing CTUs above the </a:t>
            </a:r>
            <a:r>
              <a:rPr lang="el-GR" sz="1600" i="1" dirty="0"/>
              <a:t>α </a:t>
            </a:r>
            <a:r>
              <a:rPr lang="en-GB" sz="1600" dirty="0"/>
              <a:t>= 32 threshold</a:t>
            </a:r>
          </a:p>
        </p:txBody>
      </p:sp>
      <p:cxnSp>
        <p:nvCxnSpPr>
          <p:cNvPr id="28" name="Straight Arrow Connector 27"/>
          <p:cNvCxnSpPr>
            <a:stCxn id="27" idx="1"/>
          </p:cNvCxnSpPr>
          <p:nvPr/>
        </p:nvCxnSpPr>
        <p:spPr>
          <a:xfrm flipH="1" flipV="1">
            <a:off x="1115616" y="2911334"/>
            <a:ext cx="4902279" cy="1021722"/>
          </a:xfrm>
          <a:prstGeom prst="straightConnector1">
            <a:avLst/>
          </a:prstGeom>
          <a:ln w="25400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11166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308368" cy="720725"/>
          </a:xfrm>
        </p:spPr>
        <p:txBody>
          <a:bodyPr/>
          <a:lstStyle/>
          <a:p>
            <a:r>
              <a:rPr lang="en-GB" dirty="0"/>
              <a:t>Summary of results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For VTM 6.1 without dependent quantization</a:t>
            </a:r>
          </a:p>
          <a:p>
            <a:pPr lvl="1"/>
            <a:r>
              <a:rPr lang="en-GB" dirty="0"/>
              <a:t>Graph is very similar to HM 16.20</a:t>
            </a:r>
          </a:p>
          <a:p>
            <a:pPr lvl="2"/>
            <a:r>
              <a:rPr lang="el-GR" i="1" dirty="0"/>
              <a:t>α</a:t>
            </a:r>
            <a:r>
              <a:rPr lang="en-GB" i="1" dirty="0"/>
              <a:t> </a:t>
            </a:r>
            <a:r>
              <a:rPr lang="en-GB" dirty="0"/>
              <a:t>and</a:t>
            </a:r>
            <a:r>
              <a:rPr lang="en-GB" i="1" dirty="0"/>
              <a:t> </a:t>
            </a:r>
            <a:r>
              <a:rPr lang="el-GR" i="1" dirty="0"/>
              <a:t>β</a:t>
            </a:r>
            <a:r>
              <a:rPr lang="en-GB" i="1" dirty="0"/>
              <a:t> </a:t>
            </a:r>
            <a:r>
              <a:rPr lang="en-GB" dirty="0"/>
              <a:t>do not need to be changed</a:t>
            </a:r>
          </a:p>
          <a:p>
            <a:endParaRPr lang="en-GB" dirty="0"/>
          </a:p>
          <a:p>
            <a:r>
              <a:rPr lang="en-GB" dirty="0"/>
              <a:t>For VTM 6.1 with dependent quantization</a:t>
            </a:r>
          </a:p>
          <a:p>
            <a:pPr lvl="1"/>
            <a:r>
              <a:rPr lang="el-GR" i="1" dirty="0"/>
              <a:t>α </a:t>
            </a:r>
            <a:r>
              <a:rPr lang="en-GB" dirty="0"/>
              <a:t>needs to be decreased – we selected </a:t>
            </a:r>
            <a:r>
              <a:rPr lang="el-GR" i="1" dirty="0"/>
              <a:t>α </a:t>
            </a:r>
            <a:r>
              <a:rPr lang="en-GB" i="1" dirty="0"/>
              <a:t>= </a:t>
            </a:r>
            <a:r>
              <a:rPr lang="en-GB" dirty="0"/>
              <a:t>16</a:t>
            </a:r>
          </a:p>
          <a:p>
            <a:pPr lvl="1"/>
            <a:r>
              <a:rPr lang="el-GR" i="1" dirty="0"/>
              <a:t>β</a:t>
            </a:r>
            <a:r>
              <a:rPr lang="en-GB" dirty="0"/>
              <a:t> (currently 4</a:t>
            </a:r>
            <a:r>
              <a:rPr lang="en-CA" dirty="0"/>
              <a:t> ÷ 3</a:t>
            </a:r>
            <a:r>
              <a:rPr lang="en-GB" dirty="0"/>
              <a:t>) may be too high</a:t>
            </a:r>
          </a:p>
          <a:p>
            <a:endParaRPr lang="en-GB" dirty="0"/>
          </a:p>
          <a:p>
            <a:r>
              <a:rPr lang="en-GB" dirty="0"/>
              <a:t>Can plot further scatter graphs which plot bin-to-bit ratio against bits in data stream to determine </a:t>
            </a:r>
            <a:r>
              <a:rPr lang="el-GR" i="1" dirty="0"/>
              <a:t>β</a:t>
            </a:r>
            <a:endParaRPr lang="en-GB" dirty="0"/>
          </a:p>
          <a:p>
            <a:pPr lvl="1"/>
            <a:r>
              <a:rPr lang="en-GB" dirty="0"/>
              <a:t>computed value for y axis becomes </a:t>
            </a:r>
            <a:r>
              <a:rPr lang="en-GB" i="1" dirty="0"/>
              <a:t>(n – c </a:t>
            </a:r>
            <a:r>
              <a:rPr lang="en-CA" i="1" dirty="0"/>
              <a:t>÷ </a:t>
            </a:r>
            <a:r>
              <a:rPr lang="el-GR" i="1" dirty="0"/>
              <a:t>α</a:t>
            </a:r>
            <a:r>
              <a:rPr lang="en-GB" i="1" dirty="0"/>
              <a:t>) </a:t>
            </a:r>
            <a:r>
              <a:rPr lang="en-CA" i="1" dirty="0"/>
              <a:t>÷ b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19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0845632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800" dirty="0"/>
          </a:p>
          <a:p>
            <a:r>
              <a:rPr lang="en-GB" sz="1800" dirty="0"/>
              <a:t>The bit stream is defined in terms of a bit rate (bits/second)</a:t>
            </a:r>
          </a:p>
          <a:p>
            <a:endParaRPr lang="en-GB" sz="800" dirty="0"/>
          </a:p>
          <a:p>
            <a:r>
              <a:rPr lang="en-GB" sz="1800" dirty="0"/>
              <a:t>CABAC zero words limit the bit / bin ratio by adding padding bits</a:t>
            </a:r>
          </a:p>
          <a:p>
            <a:pPr lvl="1"/>
            <a:r>
              <a:rPr lang="en-GB" sz="1600" dirty="0"/>
              <a:t>Effectively defines the bin/second rate</a:t>
            </a:r>
          </a:p>
          <a:p>
            <a:pPr lvl="1"/>
            <a:r>
              <a:rPr lang="en-GB" sz="1600" dirty="0"/>
              <a:t>Limit is important aspect in hardware design </a:t>
            </a:r>
          </a:p>
          <a:p>
            <a:endParaRPr lang="en-GB" sz="800" dirty="0"/>
          </a:p>
          <a:p>
            <a:r>
              <a:rPr lang="en-CA" sz="1800" dirty="0"/>
              <a:t>From the specification, the formula for the number of bins is given as: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CA" sz="1400" dirty="0"/>
              <a:t>	n = ( 32 ÷ 3 ) * </a:t>
            </a:r>
            <a:r>
              <a:rPr lang="en-CA" sz="1400" dirty="0" err="1"/>
              <a:t>NumBytesInVclNalUnits</a:t>
            </a:r>
            <a:r>
              <a:rPr lang="en-CA" sz="1400" dirty="0"/>
              <a:t> + ( </a:t>
            </a:r>
            <a:r>
              <a:rPr lang="en-CA" sz="1400" dirty="0" err="1"/>
              <a:t>RawMinCuBits</a:t>
            </a:r>
            <a:r>
              <a:rPr lang="en-CA" sz="1400" dirty="0"/>
              <a:t> * </a:t>
            </a:r>
            <a:r>
              <a:rPr lang="en-CA" sz="1400" dirty="0" err="1"/>
              <a:t>PicSizeInMinCbsY</a:t>
            </a:r>
            <a:r>
              <a:rPr lang="en-CA" sz="1400" dirty="0"/>
              <a:t> ) </a:t>
            </a:r>
            <a:r>
              <a:rPr lang="en-CA" sz="1400" dirty="0">
                <a:sym typeface="Symbol"/>
              </a:rPr>
              <a:t></a:t>
            </a:r>
            <a:r>
              <a:rPr lang="en-CA" sz="1400" dirty="0"/>
              <a:t> 32</a:t>
            </a:r>
          </a:p>
          <a:p>
            <a:pPr marL="0" indent="0">
              <a:spcBef>
                <a:spcPts val="600"/>
              </a:spcBef>
              <a:spcAft>
                <a:spcPts val="2400"/>
              </a:spcAft>
              <a:buNone/>
            </a:pPr>
            <a:r>
              <a:rPr lang="en-CA" sz="1400" dirty="0"/>
              <a:t>or	n = ( 32 ÷ 3 ÷ 8 ) * </a:t>
            </a:r>
            <a:r>
              <a:rPr lang="en-CA" sz="1400" dirty="0" err="1"/>
              <a:t>NumBitsInVclNalUnits</a:t>
            </a:r>
            <a:r>
              <a:rPr lang="en-CA" sz="1400" dirty="0"/>
              <a:t> + ( </a:t>
            </a:r>
            <a:r>
              <a:rPr lang="en-CA" sz="1400" dirty="0" err="1"/>
              <a:t>RawMinCuBits</a:t>
            </a:r>
            <a:r>
              <a:rPr lang="en-CA" sz="1400" dirty="0"/>
              <a:t> * </a:t>
            </a:r>
            <a:r>
              <a:rPr lang="en-CA" sz="1400" dirty="0" err="1"/>
              <a:t>PicSizeInMinCbsY</a:t>
            </a:r>
            <a:r>
              <a:rPr lang="en-CA" sz="1400" dirty="0"/>
              <a:t> ) </a:t>
            </a:r>
            <a:r>
              <a:rPr lang="en-CA" sz="1400" dirty="0">
                <a:sym typeface="Symbol"/>
              </a:rPr>
              <a:t></a:t>
            </a:r>
            <a:r>
              <a:rPr lang="en-CA" sz="1400" dirty="0"/>
              <a:t> 32</a:t>
            </a:r>
          </a:p>
          <a:p>
            <a:r>
              <a:rPr lang="en-CA" sz="1800" dirty="0"/>
              <a:t>For the purposes of this presentation we are rewriting this as:</a:t>
            </a: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CA" sz="1800" dirty="0"/>
              <a:t>	</a:t>
            </a:r>
            <a:r>
              <a:rPr lang="en-CA" sz="1800" i="1" dirty="0"/>
              <a:t>n = </a:t>
            </a:r>
            <a:r>
              <a:rPr lang="el-GR" sz="1800" i="1" dirty="0"/>
              <a:t>β</a:t>
            </a:r>
            <a:r>
              <a:rPr lang="en-GB" sz="1800" i="1" dirty="0"/>
              <a:t> * b + c</a:t>
            </a:r>
            <a:r>
              <a:rPr lang="en-CA" sz="1800" dirty="0"/>
              <a:t> ÷ </a:t>
            </a:r>
            <a:r>
              <a:rPr lang="el-GR" sz="1800" i="1" dirty="0"/>
              <a:t>α</a:t>
            </a:r>
            <a:endParaRPr lang="en-GB" sz="1800" i="1" dirty="0"/>
          </a:p>
          <a:p>
            <a:pPr lvl="2">
              <a:spcAft>
                <a:spcPts val="0"/>
              </a:spcAft>
            </a:pPr>
            <a:r>
              <a:rPr lang="en-GB" sz="1400" dirty="0"/>
              <a:t>n is the number of bins allowed in the stream</a:t>
            </a:r>
          </a:p>
          <a:p>
            <a:pPr lvl="2">
              <a:spcAft>
                <a:spcPts val="0"/>
              </a:spcAft>
            </a:pPr>
            <a:r>
              <a:rPr lang="en-GB" sz="1400" dirty="0"/>
              <a:t>b is the number of bits in the stream</a:t>
            </a:r>
          </a:p>
          <a:p>
            <a:pPr lvl="2">
              <a:spcAft>
                <a:spcPts val="0"/>
              </a:spcAft>
            </a:pPr>
            <a:r>
              <a:rPr lang="en-GB" sz="1400" dirty="0"/>
              <a:t>c is the number of bits in the image or image region</a:t>
            </a:r>
          </a:p>
          <a:p>
            <a:pPr lvl="2">
              <a:spcAft>
                <a:spcPts val="0"/>
              </a:spcAft>
            </a:pPr>
            <a:r>
              <a:rPr lang="el-GR" sz="1400" dirty="0"/>
              <a:t>α</a:t>
            </a:r>
            <a:r>
              <a:rPr lang="en-GB" sz="1400" dirty="0"/>
              <a:t> and </a:t>
            </a:r>
            <a:r>
              <a:rPr lang="el-GR" sz="1400" dirty="0"/>
              <a:t>β</a:t>
            </a:r>
            <a:r>
              <a:rPr lang="en-GB" sz="1400" dirty="0"/>
              <a:t> are two constants with default values of 32 and 4</a:t>
            </a:r>
            <a:r>
              <a:rPr lang="en-CA" sz="1400" dirty="0"/>
              <a:t> ÷ </a:t>
            </a:r>
            <a:r>
              <a:rPr lang="en-GB" sz="1400" dirty="0"/>
              <a:t>3 respectively</a:t>
            </a:r>
          </a:p>
          <a:p>
            <a:pPr marL="0" indent="0">
              <a:buNone/>
            </a:pPr>
            <a:r>
              <a:rPr lang="en-GB" sz="1800" dirty="0"/>
              <a:t>	</a:t>
            </a:r>
            <a:endParaRPr lang="en-GB" sz="1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JVET-O0517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5077114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:\Curie_HVC\VTM_Instrumented\Analysis\CabacInstrumentation\HEVC_Test\ratio_32.0_1.3333334\Al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00" y="1800000"/>
            <a:ext cx="5934456" cy="392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Ratio graph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20</a:t>
            </a:fld>
            <a:endParaRPr lang="en-US" altLang="ja-JP" dirty="0"/>
          </a:p>
        </p:txBody>
      </p:sp>
      <p:sp>
        <p:nvSpPr>
          <p:cNvPr id="9" name="TextBox 8"/>
          <p:cNvSpPr txBox="1"/>
          <p:nvPr/>
        </p:nvSpPr>
        <p:spPr>
          <a:xfrm>
            <a:off x="539552" y="1239087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HM 16.20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12160" y="1700751"/>
            <a:ext cx="2880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Graph of bin-to-bit ratio </a:t>
            </a:r>
            <a:r>
              <a:rPr lang="en-GB" sz="1600" dirty="0" err="1"/>
              <a:t>vs</a:t>
            </a:r>
            <a:r>
              <a:rPr lang="en-GB" sz="1600" dirty="0"/>
              <a:t> bits in encoded stream </a:t>
            </a:r>
          </a:p>
          <a:p>
            <a:r>
              <a:rPr lang="el-GR" sz="1600" i="1" dirty="0"/>
              <a:t>α </a:t>
            </a:r>
            <a:r>
              <a:rPr lang="en-GB" sz="1600" dirty="0"/>
              <a:t>= 32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17895" y="3517557"/>
            <a:ext cx="2919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Some points exceed and others very close to </a:t>
            </a:r>
            <a:r>
              <a:rPr lang="el-GR" sz="1600" i="1" dirty="0"/>
              <a:t>β </a:t>
            </a:r>
            <a:r>
              <a:rPr lang="en-GB" sz="1600" i="1" dirty="0"/>
              <a:t>= </a:t>
            </a:r>
            <a:r>
              <a:rPr lang="en-GB" sz="1600" dirty="0"/>
              <a:t>4 </a:t>
            </a:r>
            <a:r>
              <a:rPr lang="en-CA" sz="1600" dirty="0"/>
              <a:t>÷</a:t>
            </a:r>
            <a:r>
              <a:rPr lang="en-CA" sz="1600" i="1" dirty="0"/>
              <a:t> </a:t>
            </a:r>
            <a:r>
              <a:rPr lang="en-GB" sz="1600" dirty="0"/>
              <a:t>3</a:t>
            </a:r>
          </a:p>
        </p:txBody>
      </p:sp>
      <p:cxnSp>
        <p:nvCxnSpPr>
          <p:cNvPr id="28" name="Straight Arrow Connector 27"/>
          <p:cNvCxnSpPr>
            <a:stCxn id="27" idx="1"/>
          </p:cNvCxnSpPr>
          <p:nvPr/>
        </p:nvCxnSpPr>
        <p:spPr>
          <a:xfrm flipH="1" flipV="1">
            <a:off x="1259633" y="3212980"/>
            <a:ext cx="4758262" cy="596965"/>
          </a:xfrm>
          <a:prstGeom prst="straightConnector1">
            <a:avLst/>
          </a:prstGeom>
          <a:ln w="25400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41677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Curie_HVC\VTM_Instrumented\Analysis\CabacInstrumentation\VTM6.1\ratio_16.0_1.25\Al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00" y="1800000"/>
            <a:ext cx="5934456" cy="392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Ratio graph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21</a:t>
            </a:fld>
            <a:endParaRPr lang="en-US" altLang="ja-JP" dirty="0"/>
          </a:p>
        </p:txBody>
      </p:sp>
      <p:sp>
        <p:nvSpPr>
          <p:cNvPr id="9" name="TextBox 8"/>
          <p:cNvSpPr txBox="1"/>
          <p:nvPr/>
        </p:nvSpPr>
        <p:spPr>
          <a:xfrm>
            <a:off x="539552" y="1239087"/>
            <a:ext cx="3888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VTM 6.1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12160" y="1700751"/>
            <a:ext cx="2880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Graph of bin-to-bit ratio </a:t>
            </a:r>
            <a:r>
              <a:rPr lang="en-GB" sz="1600" dirty="0" err="1"/>
              <a:t>vs</a:t>
            </a:r>
            <a:r>
              <a:rPr lang="en-GB" sz="1600" dirty="0"/>
              <a:t> bits in encoded stream </a:t>
            </a:r>
          </a:p>
          <a:p>
            <a:r>
              <a:rPr lang="el-GR" sz="1600" i="1" dirty="0"/>
              <a:t>α </a:t>
            </a:r>
            <a:r>
              <a:rPr lang="en-GB" sz="1600" dirty="0"/>
              <a:t>= 16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992700" y="2599696"/>
            <a:ext cx="2919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No points close to </a:t>
            </a:r>
            <a:r>
              <a:rPr lang="el-GR" sz="1600" i="1" dirty="0"/>
              <a:t>β </a:t>
            </a:r>
            <a:r>
              <a:rPr lang="en-GB" sz="1600" i="1" dirty="0"/>
              <a:t> = </a:t>
            </a:r>
            <a:r>
              <a:rPr lang="en-GB" sz="1600" dirty="0"/>
              <a:t>4 </a:t>
            </a:r>
            <a:r>
              <a:rPr lang="en-CA" sz="1600" dirty="0"/>
              <a:t>÷</a:t>
            </a:r>
            <a:r>
              <a:rPr lang="en-CA" sz="1600" i="1" dirty="0"/>
              <a:t> </a:t>
            </a:r>
            <a:r>
              <a:rPr lang="en-GB" sz="1600" dirty="0"/>
              <a:t>3. </a:t>
            </a:r>
            <a:r>
              <a:rPr lang="el-GR" sz="1600" i="1" dirty="0"/>
              <a:t>β</a:t>
            </a:r>
            <a:r>
              <a:rPr lang="en-GB" sz="1600" dirty="0"/>
              <a:t> can be reduced to 5 </a:t>
            </a:r>
            <a:r>
              <a:rPr lang="en-CA" sz="1600" dirty="0"/>
              <a:t>÷</a:t>
            </a:r>
            <a:r>
              <a:rPr lang="en-CA" sz="1600" i="1" dirty="0"/>
              <a:t> </a:t>
            </a:r>
            <a:r>
              <a:rPr lang="en-GB" sz="1600" dirty="0"/>
              <a:t>4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017895" y="4725144"/>
            <a:ext cx="2919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Ratio almost flat as encoded stream length increases.</a:t>
            </a:r>
          </a:p>
        </p:txBody>
      </p:sp>
      <p:cxnSp>
        <p:nvCxnSpPr>
          <p:cNvPr id="20" name="Straight Arrow Connector 19"/>
          <p:cNvCxnSpPr>
            <a:stCxn id="19" idx="1"/>
          </p:cNvCxnSpPr>
          <p:nvPr/>
        </p:nvCxnSpPr>
        <p:spPr>
          <a:xfrm flipH="1" flipV="1">
            <a:off x="4932040" y="3517557"/>
            <a:ext cx="1085855" cy="1499975"/>
          </a:xfrm>
          <a:prstGeom prst="straightConnector1">
            <a:avLst/>
          </a:prstGeom>
          <a:ln w="25400">
            <a:solidFill>
              <a:srgbClr val="00B05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17" idx="1"/>
          </p:cNvCxnSpPr>
          <p:nvPr/>
        </p:nvCxnSpPr>
        <p:spPr>
          <a:xfrm flipH="1">
            <a:off x="1763690" y="2892084"/>
            <a:ext cx="4229010" cy="248884"/>
          </a:xfrm>
          <a:prstGeom prst="straightConnector1">
            <a:avLst/>
          </a:prstGeom>
          <a:ln w="25400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33171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E:\Curie_HVC\VTM_Instrumented\Analysis\CabacInstrumentation\VTM6.1_NoDepQuant\ratio_32.0_1.3333334\Al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00" y="1800000"/>
            <a:ext cx="5934456" cy="3922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Ratio graph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22</a:t>
            </a:fld>
            <a:endParaRPr lang="en-US" altLang="ja-JP" dirty="0"/>
          </a:p>
        </p:txBody>
      </p:sp>
      <p:sp>
        <p:nvSpPr>
          <p:cNvPr id="9" name="TextBox 8"/>
          <p:cNvSpPr txBox="1"/>
          <p:nvPr/>
        </p:nvSpPr>
        <p:spPr>
          <a:xfrm>
            <a:off x="539552" y="1239087"/>
            <a:ext cx="6264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VTM 6.1 without dependent quantization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12160" y="1700751"/>
            <a:ext cx="2880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Graph of bin-to-bit ratio </a:t>
            </a:r>
            <a:r>
              <a:rPr lang="en-GB" sz="1600" dirty="0" err="1"/>
              <a:t>vs</a:t>
            </a:r>
            <a:r>
              <a:rPr lang="en-GB" sz="1600" dirty="0"/>
              <a:t> bits in encoded stream </a:t>
            </a:r>
          </a:p>
          <a:p>
            <a:r>
              <a:rPr lang="el-GR" sz="1600" i="1" dirty="0"/>
              <a:t>α </a:t>
            </a:r>
            <a:r>
              <a:rPr lang="en-GB" sz="1600" dirty="0"/>
              <a:t>= 32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017895" y="3517557"/>
            <a:ext cx="2919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Some points very close to </a:t>
            </a:r>
          </a:p>
          <a:p>
            <a:r>
              <a:rPr lang="el-GR" sz="1600" i="1" dirty="0"/>
              <a:t>β </a:t>
            </a:r>
            <a:r>
              <a:rPr lang="en-GB" sz="1600" i="1" dirty="0"/>
              <a:t> = </a:t>
            </a:r>
            <a:r>
              <a:rPr lang="en-GB" sz="1600" dirty="0"/>
              <a:t>4 </a:t>
            </a:r>
            <a:r>
              <a:rPr lang="en-CA" sz="1600" dirty="0"/>
              <a:t>÷</a:t>
            </a:r>
            <a:r>
              <a:rPr lang="en-CA" sz="1600" i="1" dirty="0"/>
              <a:t> </a:t>
            </a:r>
            <a:r>
              <a:rPr lang="en-GB" sz="1600" dirty="0"/>
              <a:t>3</a:t>
            </a:r>
          </a:p>
        </p:txBody>
      </p:sp>
      <p:cxnSp>
        <p:nvCxnSpPr>
          <p:cNvPr id="28" name="Straight Arrow Connector 27"/>
          <p:cNvCxnSpPr>
            <a:stCxn id="27" idx="1"/>
          </p:cNvCxnSpPr>
          <p:nvPr/>
        </p:nvCxnSpPr>
        <p:spPr>
          <a:xfrm flipH="1" flipV="1">
            <a:off x="1259633" y="3212978"/>
            <a:ext cx="4758262" cy="596967"/>
          </a:xfrm>
          <a:prstGeom prst="straightConnector1">
            <a:avLst/>
          </a:prstGeom>
          <a:ln w="25400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36689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308368" cy="720725"/>
          </a:xfrm>
        </p:spPr>
        <p:txBody>
          <a:bodyPr/>
          <a:lstStyle/>
          <a:p>
            <a:r>
              <a:rPr lang="en-GB" dirty="0"/>
              <a:t>Summary of results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For VTM 6.1 without dependent quantization</a:t>
            </a:r>
          </a:p>
          <a:p>
            <a:pPr lvl="1"/>
            <a:r>
              <a:rPr lang="en-GB" dirty="0"/>
              <a:t>Ratio graph is very similar to HM 16.20</a:t>
            </a:r>
          </a:p>
          <a:p>
            <a:pPr lvl="2"/>
            <a:r>
              <a:rPr lang="en-GB" dirty="0"/>
              <a:t>No need to change formula</a:t>
            </a:r>
          </a:p>
          <a:p>
            <a:pPr lvl="3"/>
            <a:r>
              <a:rPr lang="el-GR" i="1" dirty="0"/>
              <a:t>α</a:t>
            </a:r>
            <a:r>
              <a:rPr lang="en-GB" i="1" dirty="0"/>
              <a:t> = </a:t>
            </a:r>
            <a:r>
              <a:rPr lang="en-GB" dirty="0"/>
              <a:t>32</a:t>
            </a:r>
            <a:endParaRPr lang="en-GB" i="1" dirty="0"/>
          </a:p>
          <a:p>
            <a:pPr lvl="3"/>
            <a:r>
              <a:rPr lang="el-GR" i="1" dirty="0"/>
              <a:t>β </a:t>
            </a:r>
            <a:r>
              <a:rPr lang="en-GB" i="1" dirty="0"/>
              <a:t>=</a:t>
            </a:r>
            <a:r>
              <a:rPr lang="en-GB" dirty="0"/>
              <a:t> 4</a:t>
            </a:r>
            <a:r>
              <a:rPr lang="en-CA" dirty="0"/>
              <a:t> ÷ 3</a:t>
            </a:r>
            <a:endParaRPr lang="en-GB" dirty="0"/>
          </a:p>
          <a:p>
            <a:endParaRPr lang="en-GB" sz="800" dirty="0"/>
          </a:p>
          <a:p>
            <a:r>
              <a:rPr lang="en-GB" dirty="0"/>
              <a:t>For VTM 6.1 with dependent quantisation</a:t>
            </a:r>
          </a:p>
          <a:p>
            <a:pPr lvl="1"/>
            <a:r>
              <a:rPr lang="en-GB" dirty="0"/>
              <a:t>Change suggested</a:t>
            </a:r>
          </a:p>
          <a:p>
            <a:pPr lvl="2"/>
            <a:r>
              <a:rPr lang="el-GR" i="1" dirty="0"/>
              <a:t>α </a:t>
            </a:r>
            <a:r>
              <a:rPr lang="en-GB" i="1" dirty="0"/>
              <a:t>= 16</a:t>
            </a:r>
            <a:endParaRPr lang="en-GB" dirty="0"/>
          </a:p>
          <a:p>
            <a:pPr lvl="2"/>
            <a:r>
              <a:rPr lang="el-GR" i="1" dirty="0"/>
              <a:t>β </a:t>
            </a:r>
            <a:r>
              <a:rPr lang="en-GB" i="1" dirty="0"/>
              <a:t>=</a:t>
            </a:r>
            <a:r>
              <a:rPr lang="en-GB" dirty="0"/>
              <a:t> 5</a:t>
            </a:r>
            <a:r>
              <a:rPr lang="en-CA" dirty="0"/>
              <a:t> ÷ 4</a:t>
            </a:r>
            <a:endParaRPr lang="en-GB" dirty="0"/>
          </a:p>
          <a:p>
            <a:endParaRPr lang="en-GB" sz="800" dirty="0"/>
          </a:p>
          <a:p>
            <a:r>
              <a:rPr lang="en-GB" dirty="0"/>
              <a:t>It is proposed that two different formulae are used</a:t>
            </a:r>
          </a:p>
          <a:p>
            <a:pPr lvl="1"/>
            <a:r>
              <a:rPr lang="en-GB" dirty="0"/>
              <a:t>One when dependent quantization is available</a:t>
            </a:r>
          </a:p>
          <a:p>
            <a:pPr lvl="1"/>
            <a:r>
              <a:rPr lang="en-GB" dirty="0"/>
              <a:t>One when dependent quantization is unavailable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23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9694637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308368" cy="720725"/>
          </a:xfrm>
        </p:spPr>
        <p:txBody>
          <a:bodyPr/>
          <a:lstStyle/>
          <a:p>
            <a:r>
              <a:rPr lang="en-GB" dirty="0"/>
              <a:t>Impact of coefficient coding limits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r>
              <a:rPr lang="en-GB" dirty="0"/>
              <a:t>Slide 6/7 gave results which indicated that removing the coefficient coding limits in JVET-N0480 and JVET-O052 gave coding gains.</a:t>
            </a:r>
          </a:p>
          <a:p>
            <a:pPr lvl="1"/>
            <a:endParaRPr lang="en-GB" dirty="0"/>
          </a:p>
          <a:p>
            <a:pPr lvl="1"/>
            <a:r>
              <a:rPr lang="en-GB" dirty="0"/>
              <a:t>For screen content across CTC (-0.38% RA) and low QP (-2.49% RA).</a:t>
            </a:r>
          </a:p>
          <a:p>
            <a:pPr lvl="1"/>
            <a:r>
              <a:rPr lang="en-GB" dirty="0"/>
              <a:t>For all classes in low QP (-0.33% for RA overall)</a:t>
            </a:r>
          </a:p>
          <a:p>
            <a:pPr lvl="1"/>
            <a:r>
              <a:rPr lang="en-GB" dirty="0"/>
              <a:t>Similar gains were achieved with dependent quantization disabled (slide 6)</a:t>
            </a:r>
          </a:p>
          <a:p>
            <a:pPr lvl="1"/>
            <a:endParaRPr lang="en-GB" dirty="0"/>
          </a:p>
          <a:p>
            <a:pPr lvl="1"/>
            <a:endParaRPr lang="en-GB" dirty="0"/>
          </a:p>
          <a:p>
            <a:r>
              <a:rPr lang="en-GB" dirty="0"/>
              <a:t>Study assessed the effect of removing these limits on the </a:t>
            </a:r>
            <a:r>
              <a:rPr lang="en-GB" dirty="0" err="1"/>
              <a:t>cabac_zero_word</a:t>
            </a:r>
            <a:r>
              <a:rPr lang="en-GB" dirty="0"/>
              <a:t> threshold.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24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3367446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Impact of coefficient coding limits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25</a:t>
            </a:fld>
            <a:endParaRPr lang="en-US" altLang="ja-JP" dirty="0"/>
          </a:p>
        </p:txBody>
      </p:sp>
      <p:sp>
        <p:nvSpPr>
          <p:cNvPr id="9" name="TextBox 8"/>
          <p:cNvSpPr txBox="1"/>
          <p:nvPr/>
        </p:nvSpPr>
        <p:spPr>
          <a:xfrm>
            <a:off x="5076056" y="1486800"/>
            <a:ext cx="372890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VTM 6.1</a:t>
            </a:r>
          </a:p>
          <a:p>
            <a:r>
              <a:rPr lang="en-GB" dirty="0"/>
              <a:t>Existing threshold formula</a:t>
            </a:r>
          </a:p>
          <a:p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5076056" y="3030051"/>
            <a:ext cx="40046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/>
              <a:t>Hue indicates dominant QP</a:t>
            </a:r>
          </a:p>
          <a:p>
            <a:r>
              <a:rPr lang="en-GB" sz="1600" dirty="0"/>
              <a:t>Brightness indicates number of </a:t>
            </a:r>
            <a:r>
              <a:rPr lang="en-GB" sz="1600" dirty="0" err="1"/>
              <a:t>datapoints</a:t>
            </a:r>
            <a:endParaRPr lang="en-GB" sz="1600" dirty="0"/>
          </a:p>
        </p:txBody>
      </p:sp>
      <p:sp>
        <p:nvSpPr>
          <p:cNvPr id="12" name="TextBox 11"/>
          <p:cNvSpPr txBox="1"/>
          <p:nvPr/>
        </p:nvSpPr>
        <p:spPr>
          <a:xfrm>
            <a:off x="5076056" y="2395855"/>
            <a:ext cx="3888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Graph of bins </a:t>
            </a:r>
            <a:r>
              <a:rPr lang="en-GB" sz="1600" dirty="0" err="1"/>
              <a:t>vs</a:t>
            </a:r>
            <a:r>
              <a:rPr lang="en-GB" sz="1600" dirty="0"/>
              <a:t> bits in encoded stream for all square CTUs in CTC and low QP</a:t>
            </a:r>
          </a:p>
        </p:txBody>
      </p:sp>
      <p:pic>
        <p:nvPicPr>
          <p:cNvPr id="10242" name="Picture 2" descr="E:\Curie_HVC\VTM_Instrumented\Analysis\CabacInstrumentation\VTM6.1\scatter_32.0_1.3333334\Al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00" y="1440000"/>
            <a:ext cx="4548188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36704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E:\Curie_HVC\VTM_Instrumented\Analysis\CabacInstrumentation\VTM6.1_NoLimits\scatter_32.0_1.3333334\Al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00" y="1440000"/>
            <a:ext cx="4548188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Impact of coefficient coding limits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26</a:t>
            </a:fld>
            <a:endParaRPr lang="en-US" altLang="ja-JP" dirty="0"/>
          </a:p>
        </p:txBody>
      </p:sp>
      <p:sp>
        <p:nvSpPr>
          <p:cNvPr id="9" name="TextBox 8"/>
          <p:cNvSpPr txBox="1"/>
          <p:nvPr/>
        </p:nvSpPr>
        <p:spPr>
          <a:xfrm>
            <a:off x="5076056" y="1486800"/>
            <a:ext cx="37289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VTM 6.1 without limits</a:t>
            </a:r>
          </a:p>
          <a:p>
            <a:r>
              <a:rPr lang="en-GB" dirty="0"/>
              <a:t>Existing threshold formula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76056" y="3030051"/>
            <a:ext cx="40046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/>
              <a:t>Hue indicates dominant QP</a:t>
            </a:r>
          </a:p>
          <a:p>
            <a:r>
              <a:rPr lang="en-GB" sz="1600" dirty="0"/>
              <a:t>Brightness indicates number of </a:t>
            </a:r>
            <a:r>
              <a:rPr lang="en-GB" sz="1600" dirty="0" err="1"/>
              <a:t>datapoints</a:t>
            </a:r>
            <a:endParaRPr lang="en-GB" sz="1600" dirty="0"/>
          </a:p>
        </p:txBody>
      </p:sp>
      <p:sp>
        <p:nvSpPr>
          <p:cNvPr id="12" name="TextBox 11"/>
          <p:cNvSpPr txBox="1"/>
          <p:nvPr/>
        </p:nvSpPr>
        <p:spPr>
          <a:xfrm>
            <a:off x="5076056" y="2395855"/>
            <a:ext cx="3888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Graph of bins </a:t>
            </a:r>
            <a:r>
              <a:rPr lang="en-GB" sz="1600" dirty="0" err="1"/>
              <a:t>vs</a:t>
            </a:r>
            <a:r>
              <a:rPr lang="en-GB" sz="1600" dirty="0"/>
              <a:t> bits in encoded stream for all square CTUs in CTC and low QP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76057" y="4146910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Effect noticeable for longer bit streams</a:t>
            </a:r>
          </a:p>
          <a:p>
            <a:r>
              <a:rPr lang="en-GB" sz="1600" dirty="0"/>
              <a:t>Not close to threshold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076057" y="5097141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Much less effect for moderate length bit streams near threshold</a:t>
            </a:r>
          </a:p>
        </p:txBody>
      </p:sp>
      <p:cxnSp>
        <p:nvCxnSpPr>
          <p:cNvPr id="31" name="Straight Arrow Connector 30"/>
          <p:cNvCxnSpPr>
            <a:stCxn id="27" idx="1"/>
          </p:cNvCxnSpPr>
          <p:nvPr/>
        </p:nvCxnSpPr>
        <p:spPr>
          <a:xfrm flipH="1" flipV="1">
            <a:off x="1691680" y="4439298"/>
            <a:ext cx="3384377" cy="950231"/>
          </a:xfrm>
          <a:prstGeom prst="straightConnector1">
            <a:avLst/>
          </a:prstGeom>
          <a:ln w="25400">
            <a:solidFill>
              <a:srgbClr val="FFC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14" idx="1"/>
          </p:cNvCxnSpPr>
          <p:nvPr/>
        </p:nvCxnSpPr>
        <p:spPr>
          <a:xfrm flipH="1" flipV="1">
            <a:off x="3203849" y="2636912"/>
            <a:ext cx="1872208" cy="1802386"/>
          </a:xfrm>
          <a:prstGeom prst="straightConnector1">
            <a:avLst/>
          </a:prstGeom>
          <a:ln w="25400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564442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Impact of coefficient coding limits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27</a:t>
            </a:fld>
            <a:endParaRPr lang="en-US" altLang="ja-JP" dirty="0"/>
          </a:p>
        </p:txBody>
      </p:sp>
      <p:sp>
        <p:nvSpPr>
          <p:cNvPr id="9" name="TextBox 8"/>
          <p:cNvSpPr txBox="1"/>
          <p:nvPr/>
        </p:nvSpPr>
        <p:spPr>
          <a:xfrm>
            <a:off x="5076056" y="1486800"/>
            <a:ext cx="396935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VTM 6.1</a:t>
            </a:r>
          </a:p>
          <a:p>
            <a:r>
              <a:rPr lang="en-GB" dirty="0"/>
              <a:t>Proposed threshold formula</a:t>
            </a:r>
          </a:p>
          <a:p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5076056" y="3030051"/>
            <a:ext cx="40046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/>
              <a:t>Hue indicates dominant QP</a:t>
            </a:r>
          </a:p>
          <a:p>
            <a:r>
              <a:rPr lang="en-GB" sz="1600" dirty="0"/>
              <a:t>Brightness indicates number of </a:t>
            </a:r>
            <a:r>
              <a:rPr lang="en-GB" sz="1600" dirty="0" err="1"/>
              <a:t>datapoints</a:t>
            </a:r>
            <a:endParaRPr lang="en-GB" sz="1600" dirty="0"/>
          </a:p>
        </p:txBody>
      </p:sp>
      <p:sp>
        <p:nvSpPr>
          <p:cNvPr id="12" name="TextBox 11"/>
          <p:cNvSpPr txBox="1"/>
          <p:nvPr/>
        </p:nvSpPr>
        <p:spPr>
          <a:xfrm>
            <a:off x="5076056" y="2395855"/>
            <a:ext cx="3888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Graph of bins </a:t>
            </a:r>
            <a:r>
              <a:rPr lang="en-GB" sz="1600" dirty="0" err="1"/>
              <a:t>vs</a:t>
            </a:r>
            <a:r>
              <a:rPr lang="en-GB" sz="1600" dirty="0"/>
              <a:t> bits in encoded stream for all square CTUs in CTC and low QP</a:t>
            </a:r>
          </a:p>
        </p:txBody>
      </p:sp>
      <p:pic>
        <p:nvPicPr>
          <p:cNvPr id="12290" name="Picture 2" descr="E:\Curie_HVC\VTM_Instrumented\Analysis\CabacInstrumentation\VTM6.1\scatter_16.0_1.25\Al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00" y="1440000"/>
            <a:ext cx="4548188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88583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E:\Curie_HVC\VTM_Instrumented\Analysis\CabacInstrumentation\VTM6.1_NoLimits\scatter_16.0_1.25\Al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00" y="1440000"/>
            <a:ext cx="4548188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Impact of coefficient coding limits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28</a:t>
            </a:fld>
            <a:endParaRPr lang="en-US" altLang="ja-JP" dirty="0"/>
          </a:p>
        </p:txBody>
      </p:sp>
      <p:sp>
        <p:nvSpPr>
          <p:cNvPr id="9" name="TextBox 8"/>
          <p:cNvSpPr txBox="1"/>
          <p:nvPr/>
        </p:nvSpPr>
        <p:spPr>
          <a:xfrm>
            <a:off x="5076056" y="1486800"/>
            <a:ext cx="396935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VTM 6.1 without limits</a:t>
            </a:r>
          </a:p>
          <a:p>
            <a:r>
              <a:rPr lang="en-GB" dirty="0"/>
              <a:t>Proposed threshold formula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76056" y="3030051"/>
            <a:ext cx="40046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/>
              <a:t>Hue indicates dominant QP</a:t>
            </a:r>
          </a:p>
          <a:p>
            <a:r>
              <a:rPr lang="en-GB" sz="1600" dirty="0"/>
              <a:t>Brightness indicates number of </a:t>
            </a:r>
            <a:r>
              <a:rPr lang="en-GB" sz="1600" dirty="0" err="1"/>
              <a:t>datapoints</a:t>
            </a:r>
            <a:endParaRPr lang="en-GB" sz="1600" dirty="0"/>
          </a:p>
        </p:txBody>
      </p:sp>
      <p:sp>
        <p:nvSpPr>
          <p:cNvPr id="12" name="TextBox 11"/>
          <p:cNvSpPr txBox="1"/>
          <p:nvPr/>
        </p:nvSpPr>
        <p:spPr>
          <a:xfrm>
            <a:off x="5076056" y="2395855"/>
            <a:ext cx="3888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Graph of bins </a:t>
            </a:r>
            <a:r>
              <a:rPr lang="en-GB" sz="1600" dirty="0" err="1"/>
              <a:t>vs</a:t>
            </a:r>
            <a:r>
              <a:rPr lang="en-GB" sz="1600" dirty="0"/>
              <a:t> bits in encoded stream for all square CTUs in CTC and low QP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76057" y="4146910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Effect noticeable for longer bit streams</a:t>
            </a:r>
          </a:p>
          <a:p>
            <a:r>
              <a:rPr lang="en-GB" sz="1600" dirty="0"/>
              <a:t>Not close to threshold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076057" y="5097141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Less effect for moderate length bit streams.  None exceed threshold</a:t>
            </a:r>
          </a:p>
        </p:txBody>
      </p:sp>
      <p:cxnSp>
        <p:nvCxnSpPr>
          <p:cNvPr id="28" name="Straight Arrow Connector 27"/>
          <p:cNvCxnSpPr>
            <a:stCxn id="14" idx="1"/>
          </p:cNvCxnSpPr>
          <p:nvPr/>
        </p:nvCxnSpPr>
        <p:spPr>
          <a:xfrm flipH="1" flipV="1">
            <a:off x="3203849" y="2636912"/>
            <a:ext cx="1872208" cy="1802386"/>
          </a:xfrm>
          <a:prstGeom prst="straightConnector1">
            <a:avLst/>
          </a:prstGeom>
          <a:ln w="25400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stCxn id="27" idx="1"/>
          </p:cNvCxnSpPr>
          <p:nvPr/>
        </p:nvCxnSpPr>
        <p:spPr>
          <a:xfrm flipH="1" flipV="1">
            <a:off x="1691680" y="4439298"/>
            <a:ext cx="3384377" cy="950231"/>
          </a:xfrm>
          <a:prstGeom prst="straightConnector1">
            <a:avLst/>
          </a:prstGeom>
          <a:ln w="25400">
            <a:solidFill>
              <a:srgbClr val="FFC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69898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Impact of coefficient coding limits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29</a:t>
            </a:fld>
            <a:endParaRPr lang="en-US" altLang="ja-JP" dirty="0"/>
          </a:p>
        </p:txBody>
      </p:sp>
      <p:sp>
        <p:nvSpPr>
          <p:cNvPr id="9" name="TextBox 8"/>
          <p:cNvSpPr txBox="1"/>
          <p:nvPr/>
        </p:nvSpPr>
        <p:spPr>
          <a:xfrm>
            <a:off x="5076056" y="1486800"/>
            <a:ext cx="36724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VTM 6.1 without dependent quantization</a:t>
            </a:r>
          </a:p>
          <a:p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5076056" y="3030051"/>
            <a:ext cx="40046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/>
              <a:t>Hue indicates dominant QP</a:t>
            </a:r>
          </a:p>
          <a:p>
            <a:r>
              <a:rPr lang="en-GB" sz="1600" dirty="0"/>
              <a:t>Brightness indicates number of </a:t>
            </a:r>
            <a:r>
              <a:rPr lang="en-GB" sz="1600" dirty="0" err="1"/>
              <a:t>datapoints</a:t>
            </a:r>
            <a:endParaRPr lang="en-GB" sz="1600" dirty="0"/>
          </a:p>
        </p:txBody>
      </p:sp>
      <p:sp>
        <p:nvSpPr>
          <p:cNvPr id="12" name="TextBox 11"/>
          <p:cNvSpPr txBox="1"/>
          <p:nvPr/>
        </p:nvSpPr>
        <p:spPr>
          <a:xfrm>
            <a:off x="5076056" y="2395855"/>
            <a:ext cx="3888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Graph of bins </a:t>
            </a:r>
            <a:r>
              <a:rPr lang="en-GB" sz="1600" dirty="0" err="1"/>
              <a:t>vs</a:t>
            </a:r>
            <a:r>
              <a:rPr lang="en-GB" sz="1600" dirty="0"/>
              <a:t> bits in encoded stream for all square CTUs in CTC and low QP</a:t>
            </a:r>
          </a:p>
        </p:txBody>
      </p:sp>
      <p:pic>
        <p:nvPicPr>
          <p:cNvPr id="14338" name="Picture 2" descr="E:\Curie_HVC\VTM_Instrumented\Analysis\CabacInstrumentation\VTM6.1_NoDepQuant\scatter_32.0_1.3333334\Al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00" y="1440000"/>
            <a:ext cx="4548188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53258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1800" dirty="0"/>
          </a:p>
          <a:p>
            <a:r>
              <a:rPr lang="en-GB" sz="1800" dirty="0"/>
              <a:t>In Gothenburg there was support for JVET-O0517 which suggested:</a:t>
            </a:r>
          </a:p>
          <a:p>
            <a:pPr marL="57150" indent="0" algn="ctr">
              <a:buNone/>
            </a:pPr>
            <a:endParaRPr lang="en-GB" sz="1400" dirty="0"/>
          </a:p>
          <a:p>
            <a:pPr marL="57150" indent="0" algn="ctr">
              <a:buNone/>
            </a:pPr>
            <a:r>
              <a:rPr lang="en-GB" sz="1800" dirty="0"/>
              <a:t>“The limit is made for each slice/independently </a:t>
            </a:r>
            <a:r>
              <a:rPr lang="en-GB" sz="1800" dirty="0" err="1"/>
              <a:t>decodable</a:t>
            </a:r>
            <a:r>
              <a:rPr lang="en-GB" sz="1800" dirty="0"/>
              <a:t> region </a:t>
            </a:r>
          </a:p>
          <a:p>
            <a:pPr marL="57150" indent="0" algn="ctr">
              <a:buNone/>
            </a:pPr>
            <a:r>
              <a:rPr lang="en-GB" sz="1800" dirty="0"/>
              <a:t>to allow splicing and to simplify parallel decoding”</a:t>
            </a:r>
          </a:p>
          <a:p>
            <a:pPr lvl="1"/>
            <a:endParaRPr lang="en-GB" sz="1600" dirty="0"/>
          </a:p>
          <a:p>
            <a:pPr lvl="1"/>
            <a:r>
              <a:rPr lang="en-GB" sz="1600" dirty="0"/>
              <a:t>Asked to investigate thresholds of CABAC zero word equation</a:t>
            </a:r>
          </a:p>
          <a:p>
            <a:pPr lvl="2"/>
            <a:r>
              <a:rPr lang="en-GB" sz="1400" dirty="0"/>
              <a:t>These are carried over from HEVC, unchanged since AVC</a:t>
            </a:r>
          </a:p>
          <a:p>
            <a:pPr marL="0" indent="0">
              <a:buNone/>
            </a:pPr>
            <a:endParaRPr lang="en-GB" sz="1800" dirty="0"/>
          </a:p>
          <a:p>
            <a:endParaRPr lang="en-GB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JVET-O0517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8660306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E:\Curie_HVC\VTM_Instrumented\Analysis\CabacInstrumentation\VTM6.1_NoLimits_NoDepQuant\scatter_32.0_1.3333334\Al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00" y="1440000"/>
            <a:ext cx="4548188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Impact of coefficient coding limits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30</a:t>
            </a:fld>
            <a:endParaRPr lang="en-US" altLang="ja-JP" dirty="0"/>
          </a:p>
        </p:txBody>
      </p:sp>
      <p:sp>
        <p:nvSpPr>
          <p:cNvPr id="9" name="TextBox 8"/>
          <p:cNvSpPr txBox="1"/>
          <p:nvPr/>
        </p:nvSpPr>
        <p:spPr>
          <a:xfrm>
            <a:off x="5076056" y="1486800"/>
            <a:ext cx="38164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VTM 6.1 without limits and dependent quantization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76056" y="3030051"/>
            <a:ext cx="40046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/>
              <a:t>Hue indicates dominant QP</a:t>
            </a:r>
          </a:p>
          <a:p>
            <a:r>
              <a:rPr lang="en-GB" sz="1600" dirty="0"/>
              <a:t>Brightness indicates number of </a:t>
            </a:r>
            <a:r>
              <a:rPr lang="en-GB" sz="1600" dirty="0" err="1"/>
              <a:t>datapoints</a:t>
            </a:r>
            <a:endParaRPr lang="en-GB" sz="1600" dirty="0"/>
          </a:p>
        </p:txBody>
      </p:sp>
      <p:sp>
        <p:nvSpPr>
          <p:cNvPr id="12" name="TextBox 11"/>
          <p:cNvSpPr txBox="1"/>
          <p:nvPr/>
        </p:nvSpPr>
        <p:spPr>
          <a:xfrm>
            <a:off x="5076056" y="2395855"/>
            <a:ext cx="3888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Graph of bins </a:t>
            </a:r>
            <a:r>
              <a:rPr lang="en-GB" sz="1600" dirty="0" err="1"/>
              <a:t>vs</a:t>
            </a:r>
            <a:r>
              <a:rPr lang="en-GB" sz="1600" dirty="0"/>
              <a:t> bits in encoded stream for all square CTUs in CTC and low QP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76057" y="4146910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Effect noticeable for longer bit streams</a:t>
            </a:r>
          </a:p>
          <a:p>
            <a:r>
              <a:rPr lang="en-GB" sz="1600" dirty="0"/>
              <a:t>Not close to threshold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076057" y="5097141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Less effect for moderate length bit streams.  </a:t>
            </a:r>
          </a:p>
        </p:txBody>
      </p:sp>
      <p:cxnSp>
        <p:nvCxnSpPr>
          <p:cNvPr id="28" name="Straight Arrow Connector 27"/>
          <p:cNvCxnSpPr>
            <a:stCxn id="14" idx="1"/>
          </p:cNvCxnSpPr>
          <p:nvPr/>
        </p:nvCxnSpPr>
        <p:spPr>
          <a:xfrm flipH="1" flipV="1">
            <a:off x="3203849" y="2636912"/>
            <a:ext cx="1872208" cy="1802386"/>
          </a:xfrm>
          <a:prstGeom prst="straightConnector1">
            <a:avLst/>
          </a:prstGeom>
          <a:ln w="25400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H="1" flipV="1">
            <a:off x="1691680" y="4636823"/>
            <a:ext cx="3384377" cy="808401"/>
          </a:xfrm>
          <a:prstGeom prst="straightConnector1">
            <a:avLst/>
          </a:prstGeom>
          <a:ln w="25400">
            <a:solidFill>
              <a:srgbClr val="FFC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498659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Bugfix</a:t>
            </a:r>
            <a:r>
              <a:rPr lang="en-GB" dirty="0"/>
              <a:t> for HM and VTM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During this study the following inconsistency was discovered:</a:t>
            </a:r>
          </a:p>
          <a:p>
            <a:pPr lvl="1"/>
            <a:r>
              <a:rPr lang="en-GB" dirty="0"/>
              <a:t>In the specification 7-39 gives:</a:t>
            </a:r>
          </a:p>
          <a:p>
            <a:pPr marL="0" indent="0">
              <a:buNone/>
            </a:pPr>
            <a:r>
              <a:rPr lang="en-CA" sz="1400" i="1" dirty="0"/>
              <a:t>	</a:t>
            </a:r>
            <a:r>
              <a:rPr lang="en-CA" sz="1400" i="1" dirty="0" err="1"/>
              <a:t>RawMinCuBits</a:t>
            </a:r>
            <a:r>
              <a:rPr lang="en-CA" sz="1400" i="1" dirty="0"/>
              <a:t> = </a:t>
            </a:r>
            <a:r>
              <a:rPr lang="en-CA" sz="1400" i="1" dirty="0" err="1"/>
              <a:t>MinCbSizeY</a:t>
            </a:r>
            <a:r>
              <a:rPr lang="en-CA" sz="1400" i="1" dirty="0"/>
              <a:t> * </a:t>
            </a:r>
            <a:r>
              <a:rPr lang="en-CA" sz="1400" i="1" dirty="0" err="1"/>
              <a:t>MinCbSizeY</a:t>
            </a:r>
            <a:r>
              <a:rPr lang="en-CA" sz="1400" i="1" dirty="0"/>
              <a:t> *</a:t>
            </a:r>
            <a:br>
              <a:rPr lang="en-CA" sz="1400" i="1" dirty="0"/>
            </a:br>
            <a:r>
              <a:rPr lang="en-CA" sz="1400" i="1" dirty="0"/>
              <a:t>				( </a:t>
            </a:r>
            <a:r>
              <a:rPr lang="en-CA" sz="1400" i="1" dirty="0" err="1"/>
              <a:t>BitDepth</a:t>
            </a:r>
            <a:r>
              <a:rPr lang="en-CA" sz="1400" i="1" baseline="-25000" dirty="0" err="1"/>
              <a:t>Y</a:t>
            </a:r>
            <a:r>
              <a:rPr lang="en-CA" sz="1400" i="1" dirty="0"/>
              <a:t> + 2 * </a:t>
            </a:r>
            <a:r>
              <a:rPr lang="en-CA" sz="1400" i="1" dirty="0" err="1"/>
              <a:t>BitDepth</a:t>
            </a:r>
            <a:r>
              <a:rPr lang="en-CA" sz="1400" i="1" baseline="-25000" dirty="0" err="1"/>
              <a:t>C</a:t>
            </a:r>
            <a:r>
              <a:rPr lang="en-CA" sz="1400" i="1" dirty="0"/>
              <a:t> / ( </a:t>
            </a:r>
            <a:r>
              <a:rPr lang="en-CA" sz="1400" i="1" dirty="0" err="1"/>
              <a:t>SubWidthC</a:t>
            </a:r>
            <a:r>
              <a:rPr lang="en-CA" sz="1400" i="1" dirty="0"/>
              <a:t> * </a:t>
            </a:r>
            <a:r>
              <a:rPr lang="en-CA" sz="1400" i="1" dirty="0" err="1"/>
              <a:t>SubHeightC</a:t>
            </a:r>
            <a:r>
              <a:rPr lang="en-CA" sz="1400" i="1" dirty="0"/>
              <a:t> ) )</a:t>
            </a:r>
            <a:endParaRPr lang="en-GB" sz="1400" dirty="0"/>
          </a:p>
          <a:p>
            <a:pPr marL="0" indent="0">
              <a:buNone/>
            </a:pPr>
            <a:r>
              <a:rPr lang="en-CA" sz="1400" dirty="0"/>
              <a:t>	i.e. multiply </a:t>
            </a:r>
            <a:r>
              <a:rPr lang="en-CA" sz="1400" i="1" dirty="0" err="1"/>
              <a:t>BitDepth</a:t>
            </a:r>
            <a:r>
              <a:rPr lang="en-CA" sz="1400" i="1" baseline="-25000" dirty="0" err="1"/>
              <a:t>C</a:t>
            </a:r>
            <a:r>
              <a:rPr lang="en-CA" sz="1400" dirty="0"/>
              <a:t> by 2 then divide by </a:t>
            </a:r>
            <a:r>
              <a:rPr lang="en-CA" sz="1400" i="1" dirty="0"/>
              <a:t>( </a:t>
            </a:r>
            <a:r>
              <a:rPr lang="en-CA" sz="1400" i="1" dirty="0" err="1"/>
              <a:t>SubWidthC</a:t>
            </a:r>
            <a:r>
              <a:rPr lang="en-CA" sz="1400" i="1" dirty="0"/>
              <a:t> * </a:t>
            </a:r>
            <a:r>
              <a:rPr lang="en-CA" sz="1400" i="1" dirty="0" err="1"/>
              <a:t>SubHeightC</a:t>
            </a:r>
            <a:r>
              <a:rPr lang="en-CA" sz="1400" i="1" dirty="0"/>
              <a:t> )</a:t>
            </a:r>
          </a:p>
          <a:p>
            <a:pPr lvl="1"/>
            <a:r>
              <a:rPr lang="en-GB" dirty="0"/>
              <a:t>In VTM 6.1 and HM 16.20 this is implemented as:</a:t>
            </a:r>
          </a:p>
          <a:p>
            <a:pPr marL="0" indent="0">
              <a:buNone/>
            </a:pPr>
            <a:r>
              <a:rPr lang="en-CA" sz="1400" i="1" dirty="0"/>
              <a:t>	</a:t>
            </a:r>
            <a:r>
              <a:rPr lang="en-CA" sz="1400" i="1" dirty="0" err="1"/>
              <a:t>const</a:t>
            </a:r>
            <a:r>
              <a:rPr lang="en-CA" sz="1400" i="1" dirty="0"/>
              <a:t> </a:t>
            </a:r>
            <a:r>
              <a:rPr lang="en-CA" sz="1400" i="1" dirty="0" err="1"/>
              <a:t>int</a:t>
            </a:r>
            <a:r>
              <a:rPr lang="en-CA" sz="1400" i="1" dirty="0"/>
              <a:t> </a:t>
            </a:r>
            <a:r>
              <a:rPr lang="en-CA" sz="1400" i="1" dirty="0" err="1"/>
              <a:t>rawBits</a:t>
            </a:r>
            <a:r>
              <a:rPr lang="en-CA" sz="1400" i="1" dirty="0"/>
              <a:t> = </a:t>
            </a:r>
            <a:r>
              <a:rPr lang="en-CA" sz="1400" i="1" dirty="0" err="1"/>
              <a:t>paddedWidth</a:t>
            </a:r>
            <a:r>
              <a:rPr lang="en-CA" sz="1400" i="1" dirty="0"/>
              <a:t> * </a:t>
            </a:r>
            <a:r>
              <a:rPr lang="en-CA" sz="1400" i="1" dirty="0" err="1"/>
              <a:t>paddedHeight</a:t>
            </a:r>
            <a:r>
              <a:rPr lang="en-CA" sz="1400" i="1" dirty="0"/>
              <a:t> * (</a:t>
            </a:r>
            <a:r>
              <a:rPr lang="en-CA" sz="1400" i="1" dirty="0" err="1"/>
              <a:t>sps.getBitDepth</a:t>
            </a:r>
            <a:r>
              <a:rPr lang="en-CA" sz="1400" i="1" dirty="0"/>
              <a:t>(CHANNEL_TYPE_LUMA) 	           + 2*(</a:t>
            </a:r>
            <a:r>
              <a:rPr lang="en-CA" sz="1400" i="1" dirty="0" err="1"/>
              <a:t>sps.getBitDepth</a:t>
            </a:r>
            <a:r>
              <a:rPr lang="en-CA" sz="1400" i="1" dirty="0"/>
              <a:t>(CHANNEL_TYPE_CHROMA)&gt;&gt;log2subWidthCxsubHeightC)); </a:t>
            </a:r>
            <a:endParaRPr lang="en-GB" sz="1400" dirty="0"/>
          </a:p>
          <a:p>
            <a:pPr marL="0" indent="0">
              <a:buNone/>
            </a:pPr>
            <a:r>
              <a:rPr lang="en-CA" sz="1400" dirty="0"/>
              <a:t>	i.e. divide </a:t>
            </a:r>
            <a:r>
              <a:rPr lang="en-CA" sz="1400" i="1" dirty="0" err="1"/>
              <a:t>sps.getBitDepth</a:t>
            </a:r>
            <a:r>
              <a:rPr lang="en-CA" sz="1400" i="1" dirty="0"/>
              <a:t>(CHANNEL_TYPE_CHROMA) </a:t>
            </a:r>
            <a:r>
              <a:rPr lang="en-CA" sz="1400" dirty="0"/>
              <a:t>by </a:t>
            </a:r>
            <a:r>
              <a:rPr lang="en-CA" sz="1400" i="1" dirty="0" err="1"/>
              <a:t>subWidthCxsubHeightC</a:t>
            </a:r>
            <a:r>
              <a:rPr lang="en-CA" sz="1400" dirty="0"/>
              <a:t> then</a:t>
            </a:r>
          </a:p>
          <a:p>
            <a:pPr marL="0" indent="0">
              <a:buNone/>
            </a:pPr>
            <a:r>
              <a:rPr lang="en-CA" sz="1400" dirty="0"/>
              <a:t> 	multiply by 2.</a:t>
            </a:r>
            <a:endParaRPr lang="en-GB" sz="1400" dirty="0"/>
          </a:p>
          <a:p>
            <a:r>
              <a:rPr lang="en-GB" dirty="0"/>
              <a:t>Code changes have been merged into both VTM and HM.</a:t>
            </a:r>
          </a:p>
          <a:p>
            <a:r>
              <a:rPr lang="en-GB" dirty="0"/>
              <a:t>The change makes no substantive changes to this proposal.</a:t>
            </a:r>
          </a:p>
          <a:p>
            <a:r>
              <a:rPr lang="en-CA" dirty="0"/>
              <a:t>Software coordinator has suggested a further change for odd bit depths (e.g. 9 bit)</a:t>
            </a:r>
            <a:endParaRPr lang="en-GB" dirty="0"/>
          </a:p>
          <a:p>
            <a:pPr marL="0" indent="0">
              <a:buNone/>
            </a:pPr>
            <a:r>
              <a:rPr lang="en-CA" sz="1400" i="1" dirty="0"/>
              <a:t>	</a:t>
            </a:r>
            <a:r>
              <a:rPr lang="en-CA" sz="1400" i="1" dirty="0" err="1"/>
              <a:t>RawMinCuBits</a:t>
            </a:r>
            <a:r>
              <a:rPr lang="en-CA" sz="1400" i="1" dirty="0"/>
              <a:t> = </a:t>
            </a:r>
            <a:r>
              <a:rPr lang="en-CA" sz="1400" i="1" dirty="0" err="1"/>
              <a:t>MinCbSizeY</a:t>
            </a:r>
            <a:r>
              <a:rPr lang="en-CA" sz="1400" i="1" dirty="0"/>
              <a:t> * </a:t>
            </a:r>
            <a:r>
              <a:rPr lang="en-CA" sz="1400" i="1" dirty="0" err="1"/>
              <a:t>MinCbSizeY</a:t>
            </a:r>
            <a:r>
              <a:rPr lang="en-CA" sz="1400" i="1" dirty="0"/>
              <a:t> * </a:t>
            </a:r>
            <a:r>
              <a:rPr lang="en-CA" sz="1400" i="1" dirty="0" err="1"/>
              <a:t>BitDepth</a:t>
            </a:r>
            <a:r>
              <a:rPr lang="en-CA" sz="1400" i="1" baseline="-25000" dirty="0" err="1"/>
              <a:t>Y</a:t>
            </a:r>
            <a:br>
              <a:rPr lang="en-CA" sz="1400" i="1" dirty="0"/>
            </a:br>
            <a:r>
              <a:rPr lang="en-CA" sz="1400" i="1" dirty="0"/>
              <a:t>		         + 2 * </a:t>
            </a:r>
            <a:r>
              <a:rPr lang="en-CA" sz="1400" i="1" dirty="0" err="1"/>
              <a:t>MinCbSizeY</a:t>
            </a:r>
            <a:r>
              <a:rPr lang="en-CA" sz="1400" i="1" dirty="0"/>
              <a:t> * </a:t>
            </a:r>
            <a:r>
              <a:rPr lang="en-CA" sz="1400" i="1" dirty="0" err="1"/>
              <a:t>MinCbSizeY</a:t>
            </a:r>
            <a:r>
              <a:rPr lang="en-CA" sz="1400" i="1" dirty="0"/>
              <a:t> * </a:t>
            </a:r>
            <a:r>
              <a:rPr lang="en-CA" sz="1400" i="1" dirty="0" err="1"/>
              <a:t>BitDepth</a:t>
            </a:r>
            <a:r>
              <a:rPr lang="en-CA" sz="1400" i="1" baseline="-25000" dirty="0" err="1"/>
              <a:t>C</a:t>
            </a:r>
            <a:r>
              <a:rPr lang="en-CA" sz="1400" i="1" dirty="0"/>
              <a:t> / ( </a:t>
            </a:r>
            <a:r>
              <a:rPr lang="en-CA" sz="1400" i="1" dirty="0" err="1"/>
              <a:t>SubWidthC</a:t>
            </a:r>
            <a:r>
              <a:rPr lang="en-CA" sz="1400" i="1" dirty="0"/>
              <a:t> * </a:t>
            </a:r>
            <a:r>
              <a:rPr lang="en-CA" sz="1400" i="1" dirty="0" err="1"/>
              <a:t>SubHeightC</a:t>
            </a:r>
            <a:r>
              <a:rPr lang="en-CA" sz="1400" i="1" dirty="0"/>
              <a:t> )</a:t>
            </a:r>
            <a:endParaRPr lang="en-GB" sz="1400" dirty="0"/>
          </a:p>
          <a:p>
            <a:pPr marL="0" indent="0">
              <a:buNone/>
            </a:pPr>
            <a:endParaRPr lang="en-GB" sz="1400" dirty="0"/>
          </a:p>
          <a:p>
            <a:pPr lvl="1"/>
            <a:endParaRPr lang="en-GB" dirty="0"/>
          </a:p>
          <a:p>
            <a:pPr lvl="1"/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31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28917024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Conclusion 1/2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998" y="1224000"/>
            <a:ext cx="8316482" cy="5040000"/>
          </a:xfrm>
        </p:spPr>
        <p:txBody>
          <a:bodyPr/>
          <a:lstStyle/>
          <a:p>
            <a:endParaRPr lang="en-GB" sz="1800" dirty="0"/>
          </a:p>
          <a:p>
            <a:r>
              <a:rPr lang="en-GB" sz="1800" dirty="0"/>
              <a:t>The Bin-to-bit ratios for HM, VTM and VTM without various tools were studied.</a:t>
            </a:r>
          </a:p>
          <a:p>
            <a:pPr lvl="1"/>
            <a:r>
              <a:rPr lang="en-GB" dirty="0"/>
              <a:t>VTM differs significantly from HM only when dependent / trellis quantization is enabled.</a:t>
            </a:r>
          </a:p>
          <a:p>
            <a:endParaRPr lang="en-GB" dirty="0"/>
          </a:p>
          <a:p>
            <a:r>
              <a:rPr lang="en-GB" sz="1800" dirty="0"/>
              <a:t>We propose the following change to VTM</a:t>
            </a:r>
          </a:p>
          <a:p>
            <a:pPr lvl="1"/>
            <a:r>
              <a:rPr lang="en-GB" dirty="0"/>
              <a:t>To adopt two different formulas for the </a:t>
            </a:r>
            <a:r>
              <a:rPr lang="en-GB" dirty="0" err="1"/>
              <a:t>cabac_zero_word</a:t>
            </a:r>
            <a:r>
              <a:rPr lang="en-GB" dirty="0"/>
              <a:t> threshold</a:t>
            </a:r>
          </a:p>
          <a:p>
            <a:pPr lvl="2"/>
            <a:r>
              <a:rPr lang="en-GB" dirty="0"/>
              <a:t>When dependent quantization is available:</a:t>
            </a:r>
          </a:p>
          <a:p>
            <a:pPr marL="914400" lvl="2" indent="0">
              <a:buNone/>
            </a:pPr>
            <a:r>
              <a:rPr lang="en-CA" sz="1400" i="1" dirty="0"/>
              <a:t>	10 * </a:t>
            </a:r>
            <a:r>
              <a:rPr lang="en-CA" sz="1400" i="1" dirty="0" err="1"/>
              <a:t>NumBytesInVclNalUnits</a:t>
            </a:r>
            <a:r>
              <a:rPr lang="en-CA" sz="1400" i="1" dirty="0"/>
              <a:t> + ( </a:t>
            </a:r>
            <a:r>
              <a:rPr lang="en-CA" sz="1400" i="1" dirty="0" err="1"/>
              <a:t>RawMinCuBits</a:t>
            </a:r>
            <a:r>
              <a:rPr lang="en-CA" sz="1400" i="1" dirty="0"/>
              <a:t> * </a:t>
            </a:r>
            <a:r>
              <a:rPr lang="en-CA" sz="1400" i="1" dirty="0" err="1"/>
              <a:t>PicSizeInMinCbsY</a:t>
            </a:r>
            <a:r>
              <a:rPr lang="en-CA" sz="1400" i="1" dirty="0"/>
              <a:t> ) </a:t>
            </a:r>
            <a:r>
              <a:rPr lang="en-CA" sz="1400" i="1" dirty="0">
                <a:sym typeface="Symbol"/>
              </a:rPr>
              <a:t></a:t>
            </a:r>
            <a:r>
              <a:rPr lang="en-CA" sz="1400" i="1" dirty="0"/>
              <a:t> 16</a:t>
            </a:r>
            <a:endParaRPr lang="en-GB" sz="1400" dirty="0"/>
          </a:p>
          <a:p>
            <a:pPr lvl="2"/>
            <a:r>
              <a:rPr lang="en-GB" dirty="0"/>
              <a:t>When dependent quantization is not available (the existing formula) :</a:t>
            </a:r>
          </a:p>
          <a:p>
            <a:pPr marL="914400" lvl="2" indent="0">
              <a:spcAft>
                <a:spcPts val="1200"/>
              </a:spcAft>
              <a:buNone/>
            </a:pPr>
            <a:r>
              <a:rPr lang="en-CA" sz="1400" i="1" dirty="0"/>
              <a:t>	( 32 ÷ 3 ) * </a:t>
            </a:r>
            <a:r>
              <a:rPr lang="en-CA" sz="1400" i="1" dirty="0" err="1"/>
              <a:t>NumBytesInVclNalUnits</a:t>
            </a:r>
            <a:r>
              <a:rPr lang="en-CA" sz="1400" i="1" dirty="0"/>
              <a:t> + ( </a:t>
            </a:r>
            <a:r>
              <a:rPr lang="en-CA" sz="1400" i="1" dirty="0" err="1"/>
              <a:t>RawMinCuBits</a:t>
            </a:r>
            <a:r>
              <a:rPr lang="en-CA" sz="1400" i="1" dirty="0"/>
              <a:t> * </a:t>
            </a:r>
            <a:r>
              <a:rPr lang="en-CA" sz="1400" i="1" dirty="0" err="1"/>
              <a:t>PicSizeInMinCbsY</a:t>
            </a:r>
            <a:r>
              <a:rPr lang="en-CA" sz="1400" i="1" dirty="0"/>
              <a:t> ) </a:t>
            </a:r>
            <a:r>
              <a:rPr lang="en-CA" sz="1400" i="1" dirty="0">
                <a:sym typeface="Symbol"/>
              </a:rPr>
              <a:t></a:t>
            </a:r>
            <a:r>
              <a:rPr lang="en-CA" sz="1400" i="1" dirty="0"/>
              <a:t> 32</a:t>
            </a:r>
            <a:endParaRPr lang="en-GB" sz="1400" dirty="0"/>
          </a:p>
          <a:p>
            <a:pPr lvl="1"/>
            <a:r>
              <a:rPr lang="en-GB" dirty="0"/>
              <a:t>Thus in future, profiles where dependent quantization is available could use a different threshold.</a:t>
            </a:r>
          </a:p>
          <a:p>
            <a:pPr marL="0" indent="0">
              <a:buNone/>
            </a:pPr>
            <a:r>
              <a:rPr lang="en-GB" sz="1800" dirty="0"/>
              <a:t>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JVET-O0395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32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19335444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Conclusion 2/2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998" y="1224000"/>
            <a:ext cx="8100458" cy="5040000"/>
          </a:xfrm>
        </p:spPr>
        <p:txBody>
          <a:bodyPr/>
          <a:lstStyle/>
          <a:p>
            <a:pPr marL="0" indent="0">
              <a:buNone/>
            </a:pPr>
            <a:endParaRPr lang="en-GB" sz="1600" dirty="0"/>
          </a:p>
          <a:p>
            <a:pPr>
              <a:lnSpc>
                <a:spcPts val="2500"/>
              </a:lnSpc>
              <a:spcBef>
                <a:spcPts val="600"/>
              </a:spcBef>
            </a:pPr>
            <a:r>
              <a:rPr lang="en-GB" sz="1800" dirty="0"/>
              <a:t>By analysing the bit-to-bin ratio with coefficient coding limits enabled and disabled it is not apparent that they provide a benefit in keeping a CTU/frame level bit-to-bin ratio.</a:t>
            </a:r>
          </a:p>
          <a:p>
            <a:pPr>
              <a:lnSpc>
                <a:spcPts val="2500"/>
              </a:lnSpc>
              <a:spcBef>
                <a:spcPts val="600"/>
              </a:spcBef>
            </a:pPr>
            <a:endParaRPr lang="en-GB" sz="1800" dirty="0"/>
          </a:p>
          <a:p>
            <a:pPr>
              <a:lnSpc>
                <a:spcPts val="2500"/>
              </a:lnSpc>
              <a:spcBef>
                <a:spcPts val="600"/>
              </a:spcBef>
            </a:pPr>
            <a:r>
              <a:rPr lang="en-GB" sz="1800" dirty="0"/>
              <a:t>As presented previously, we would still suggest that the </a:t>
            </a:r>
            <a:r>
              <a:rPr lang="en-GB" sz="1800" dirty="0" err="1"/>
              <a:t>cabac_zero_word</a:t>
            </a:r>
            <a:r>
              <a:rPr lang="en-GB" sz="1800" dirty="0"/>
              <a:t> threshold is applied for each slice / independently decodable region to allow splicing (e.g. for 360 viewports).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JVET-O0395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33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31630545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62545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Study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Studied the following configurations: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dirty="0"/>
              <a:t>VTM 6.1</a:t>
            </a:r>
          </a:p>
          <a:p>
            <a:pPr lvl="1">
              <a:spcBef>
                <a:spcPts val="600"/>
              </a:spcBef>
              <a:spcAft>
                <a:spcPts val="1200"/>
              </a:spcAft>
            </a:pPr>
            <a:r>
              <a:rPr lang="en-GB" dirty="0"/>
              <a:t>HM 16.20 as reference</a:t>
            </a:r>
          </a:p>
          <a:p>
            <a:pPr lvl="1">
              <a:spcBef>
                <a:spcPts val="600"/>
              </a:spcBef>
            </a:pPr>
            <a:r>
              <a:rPr lang="en-GB" dirty="0"/>
              <a:t>VTM 6.1 without trellis / dependent quantization</a:t>
            </a:r>
          </a:p>
          <a:p>
            <a:pPr lvl="2">
              <a:spcBef>
                <a:spcPts val="0"/>
              </a:spcBef>
            </a:pPr>
            <a:r>
              <a:rPr lang="en-GB" dirty="0"/>
              <a:t>Previously highlighted as having a significant impact on bin / bit ratio</a:t>
            </a:r>
          </a:p>
          <a:p>
            <a:pPr lvl="1">
              <a:spcBef>
                <a:spcPts val="1200"/>
              </a:spcBef>
            </a:pPr>
            <a:r>
              <a:rPr lang="en-GB" dirty="0"/>
              <a:t>VTM 6.1 without bin limits for coefficient coding</a:t>
            </a:r>
          </a:p>
          <a:p>
            <a:pPr lvl="2">
              <a:spcBef>
                <a:spcPts val="0"/>
              </a:spcBef>
            </a:pPr>
            <a:r>
              <a:rPr lang="en-GB" dirty="0"/>
              <a:t>To understand effect of these limits on bin / bit ratio and CABAC zero words</a:t>
            </a:r>
          </a:p>
          <a:p>
            <a:pPr lvl="3">
              <a:spcBef>
                <a:spcPts val="0"/>
              </a:spcBef>
            </a:pPr>
            <a:r>
              <a:rPr lang="en-GB" dirty="0"/>
              <a:t>JVET-N0280 and JVET-O0052</a:t>
            </a:r>
          </a:p>
          <a:p>
            <a:pPr lvl="1">
              <a:spcBef>
                <a:spcPts val="1200"/>
              </a:spcBef>
            </a:pPr>
            <a:r>
              <a:rPr lang="en-GB" dirty="0"/>
              <a:t>VTM 6.1 without trellis / dependent quantization and without bin limits</a:t>
            </a:r>
          </a:p>
          <a:p>
            <a:endParaRPr lang="en-GB" dirty="0"/>
          </a:p>
          <a:p>
            <a:r>
              <a:rPr lang="en-GB" dirty="0"/>
              <a:t>Produced results for CTC and low QP for each configuration </a:t>
            </a:r>
          </a:p>
          <a:p>
            <a:pPr lvl="1"/>
            <a:r>
              <a:rPr lang="en-GB" dirty="0"/>
              <a:t>AI, RA, LDB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4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5257435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Results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  <p:graphicFrame>
        <p:nvGraphicFramePr>
          <p:cNvPr id="8" name="Table 7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770399226"/>
              </p:ext>
            </p:extLst>
          </p:nvPr>
        </p:nvGraphicFramePr>
        <p:xfrm>
          <a:off x="107504" y="1699200"/>
          <a:ext cx="4445635" cy="205549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18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AI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VTM6.1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</a:rPr>
                        <a:t>3.33%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0.29%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0.43%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98%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104%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</a:rPr>
                        <a:t>4.36%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-0.24%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-0.27%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94%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104%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2.54%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-0.02%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2.00%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1.17%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0.92%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88%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104%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1.84%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0.59%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0.35%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 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2.74%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0.40%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0.29%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2.04%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1.10%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0.77%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87%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1.13%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0.62%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0.63%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TGM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0.78%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0.19%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0.31%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89%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2447425"/>
              </p:ext>
            </p:extLst>
          </p:nvPr>
        </p:nvGraphicFramePr>
        <p:xfrm>
          <a:off x="4644008" y="1699200"/>
          <a:ext cx="4445635" cy="205549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18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RA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VTM6.1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2.61%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0.76%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-0.27%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2.50%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0.50%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0.50%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2.52%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0.08%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-0.04%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1.81%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1.48%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1.13%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96%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2.34%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0.67%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0.34%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1.80%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1.12%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1.33%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96%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1.03%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1.42%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1.53%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97%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TGM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0.34%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1.07%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1.05%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92%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7541760"/>
              </p:ext>
            </p:extLst>
          </p:nvPr>
        </p:nvGraphicFramePr>
        <p:xfrm>
          <a:off x="107504" y="4005064"/>
          <a:ext cx="4445635" cy="216789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18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AI (low QP)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VTM6.1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1.33%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</a:rPr>
                        <a:t>3.72%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</a:rPr>
                        <a:t>3.69%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80%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109%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2.88%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</a:rPr>
                        <a:t>4.83%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</a:rPr>
                        <a:t>4.90%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78%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109%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2.78%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</a:rPr>
                        <a:t>4.12%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</a:rPr>
                        <a:t>4.21%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83%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109%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1.88%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</a:rPr>
                        <a:t>4.34%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</a:rPr>
                        <a:t>4.28%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77%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104%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2.94%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</a:rPr>
                        <a:t>4.77%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</a:rPr>
                        <a:t>4.81%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82%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110%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 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2.38%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</a:rPr>
                        <a:t>4.33%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</a:rPr>
                        <a:t>4.35%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80%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108%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1.84%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</a:rPr>
                        <a:t>3.92%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</a:rPr>
                        <a:t>3.88%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80%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104%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1.41%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</a:rPr>
                        <a:t>3.15%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</a:rPr>
                        <a:t>3.01%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84%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98%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TGM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0.91%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1.92%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2.02%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88%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2198534"/>
              </p:ext>
            </p:extLst>
          </p:nvPr>
        </p:nvGraphicFramePr>
        <p:xfrm>
          <a:off x="4644008" y="4005064"/>
          <a:ext cx="4445635" cy="216789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18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RA (low QP)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VTM6.1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</a:rPr>
                        <a:t>3.37%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</a:rPr>
                        <a:t>4.83%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</a:rPr>
                        <a:t>4.07%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81%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115%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</a:rPr>
                        <a:t>3.99%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</a:rPr>
                        <a:t>5.59%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</a:rPr>
                        <a:t>5.68%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81%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109%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</a:rPr>
                        <a:t>3.72%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</a:rPr>
                        <a:t>5.21%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</a:rPr>
                        <a:t>4.49%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85%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105%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</a:rPr>
                        <a:t>4.18%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</a:rPr>
                        <a:t>6.68%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</a:rPr>
                        <a:t>5.48%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83%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</a:rPr>
                        <a:t>3.83%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</a:rPr>
                        <a:t>5.60%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</a:rPr>
                        <a:t>4.91%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83%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107%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</a:rPr>
                        <a:t>3.60%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</a:rPr>
                        <a:t>6.57%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</a:rPr>
                        <a:t>5.78%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84%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1.39%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</a:rPr>
                        <a:t>4.56%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</a:rPr>
                        <a:t>4.12%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88%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TGM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0.31%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</a:rPr>
                        <a:t>3.81%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</a:rPr>
                        <a:t>4.13%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87%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75600" y="1195200"/>
            <a:ext cx="84249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800" dirty="0"/>
              <a:t>VTM 6.1 without dependent quantization versus VTM 6.1</a:t>
            </a:r>
          </a:p>
        </p:txBody>
      </p:sp>
    </p:spTree>
    <p:extLst>
      <p:ext uri="{BB962C8B-B14F-4D97-AF65-F5344CB8AC3E}">
        <p14:creationId xmlns:p14="http://schemas.microsoft.com/office/powerpoint/2010/main" val="20791366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Results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6</a:t>
            </a:fld>
            <a:endParaRPr lang="en-US" altLang="ja-JP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8212442"/>
              </p:ext>
            </p:extLst>
          </p:nvPr>
        </p:nvGraphicFramePr>
        <p:xfrm>
          <a:off x="107504" y="1699200"/>
          <a:ext cx="4445635" cy="205549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18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AI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VTM6.1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-0.02%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98%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98%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-0.02%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-0.05%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-0.09%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0.05%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0.04%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98%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 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-0.02%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-0.04%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-0.08%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-0.24%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-0.18%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-0.34%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TGM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-0.43%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-0.41%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-0.38%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0551146"/>
              </p:ext>
            </p:extLst>
          </p:nvPr>
        </p:nvGraphicFramePr>
        <p:xfrm>
          <a:off x="4644008" y="1699200"/>
          <a:ext cx="4445635" cy="205549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18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RA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VTM6.1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-0.02%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0.06%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0.07%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-0.02%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0.19%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0.09%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-0.02%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-0.04%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-0.05%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-0.41%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-0.14%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-0.35%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-0.14%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TGM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-0.38%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-0.35%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1747385"/>
              </p:ext>
            </p:extLst>
          </p:nvPr>
        </p:nvGraphicFramePr>
        <p:xfrm>
          <a:off x="107504" y="4005064"/>
          <a:ext cx="4445635" cy="216789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18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AI (low QP)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VTM6.1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-0.40%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-0.47%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-0.49%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-0.34%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-0.53%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-0.54%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-0.06%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-0.07%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105%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-0.09%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106%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-0.26%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 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-0.16%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-0.25%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-0.26%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104%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-0.04%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105%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-1.69%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-0.83%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-0.85%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TGM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-2.24%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-1.83%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-1.81%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9857548"/>
              </p:ext>
            </p:extLst>
          </p:nvPr>
        </p:nvGraphicFramePr>
        <p:xfrm>
          <a:off x="4644008" y="4005064"/>
          <a:ext cx="4445635" cy="216789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18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RA (low QP)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VTM6.1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-0.36%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-0.40%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-0.46%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-0.57%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-0.85%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-0.85%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-0.29%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-0.34%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-0.40%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-0.36%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-0.41%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-0.46%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-0.50%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-0.43%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-0.40%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-2.46%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-0.86%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-0.74%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TGM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-2.49%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-1.65%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-1.66%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75600" y="1195200"/>
            <a:ext cx="63360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dirty="0"/>
              <a:t>VTM 6.1 without coefficient coding bin limits versus VTM 6.1</a:t>
            </a:r>
          </a:p>
        </p:txBody>
      </p:sp>
    </p:spTree>
    <p:extLst>
      <p:ext uri="{BB962C8B-B14F-4D97-AF65-F5344CB8AC3E}">
        <p14:creationId xmlns:p14="http://schemas.microsoft.com/office/powerpoint/2010/main" val="12225345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Results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7</a:t>
            </a:fld>
            <a:endParaRPr lang="en-US" altLang="ja-JP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964643"/>
              </p:ext>
            </p:extLst>
          </p:nvPr>
        </p:nvGraphicFramePr>
        <p:xfrm>
          <a:off x="251520" y="1699200"/>
          <a:ext cx="4320480" cy="2055495"/>
        </p:xfrm>
        <a:graphic>
          <a:graphicData uri="http://schemas.openxmlformats.org/drawingml/2006/table">
            <a:tbl>
              <a:tblPr firstRow="1" firstCol="1" bandRow="1"/>
              <a:tblGrid>
                <a:gridCol w="864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GB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AI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VTM6.1</a:t>
                      </a:r>
                      <a:r>
                        <a:rPr lang="en-GB" sz="900" b="1" baseline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en-GB" sz="900" b="1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NoDepQuant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0.02%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-0.07%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-0.08%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0.08%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 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-0.04%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0.02%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-0.06%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0.02%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-0.06%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-0.17%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TGM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-0.45%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-0.38%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-0.41%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7566711"/>
              </p:ext>
            </p:extLst>
          </p:nvPr>
        </p:nvGraphicFramePr>
        <p:xfrm>
          <a:off x="4644008" y="1699200"/>
          <a:ext cx="4392488" cy="2055495"/>
        </p:xfrm>
        <a:graphic>
          <a:graphicData uri="http://schemas.openxmlformats.org/drawingml/2006/table">
            <a:tbl>
              <a:tblPr firstRow="1" firstCol="1" bandRow="1"/>
              <a:tblGrid>
                <a:gridCol w="864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RA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VTM6.1</a:t>
                      </a:r>
                      <a:r>
                        <a:rPr lang="en-GB" sz="900" b="1" baseline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en-GB" sz="900" b="1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NoDepQuant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-0.04%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0.05%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-0.07%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0.04%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0.07%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-0.04%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0.16%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0.07%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0.06%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0.02%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-0.46%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-0.19%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-0.15%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TGM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-0.25%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-0.22%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5890175"/>
              </p:ext>
            </p:extLst>
          </p:nvPr>
        </p:nvGraphicFramePr>
        <p:xfrm>
          <a:off x="251520" y="4005064"/>
          <a:ext cx="4320480" cy="2055495"/>
        </p:xfrm>
        <a:graphic>
          <a:graphicData uri="http://schemas.openxmlformats.org/drawingml/2006/table">
            <a:tbl>
              <a:tblPr firstRow="1" firstCol="1" bandRow="1"/>
              <a:tblGrid>
                <a:gridCol w="864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AI (low QP)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VTM6.1</a:t>
                      </a:r>
                      <a:r>
                        <a:rPr lang="en-GB" sz="900" b="1" baseline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en-GB" sz="900" b="1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NoDepQuant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-0.37%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-0.42%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-0.41%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-0.32%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-0.35%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-0.35%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105%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-0.15%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-0.09%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104%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-0.17%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-0.22%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105%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-0.17%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-0.16%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 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-0.22%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-0.24%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104%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-0.25%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-0.24%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-1.77%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-0.94%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104%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106%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TGM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-2.28%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-1.98%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-2.00%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0120847"/>
              </p:ext>
            </p:extLst>
          </p:nvPr>
        </p:nvGraphicFramePr>
        <p:xfrm>
          <a:off x="4644008" y="4005064"/>
          <a:ext cx="4392488" cy="2055495"/>
        </p:xfrm>
        <a:graphic>
          <a:graphicData uri="http://schemas.openxmlformats.org/drawingml/2006/table">
            <a:tbl>
              <a:tblPr firstRow="1" firstCol="1" bandRow="1"/>
              <a:tblGrid>
                <a:gridCol w="8501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84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76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01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76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84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RA (low QP)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VTM6.1</a:t>
                      </a:r>
                      <a:r>
                        <a:rPr lang="en-GB" sz="900" b="1" baseline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en-GB" sz="900" b="1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NoDepQuant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-0.28%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-0.29%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-0.36%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-0.44%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-0.45%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-0.19%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-0.18%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-0.25%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-0.24%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-0.27%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-0.29%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-0.16%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-2.23%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-0.77%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-0.80%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TGM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-2.52%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-1.74%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-1.77%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6453" y="1196752"/>
            <a:ext cx="9067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dirty="0"/>
              <a:t>VTM 6.1 without coefficient limits versus VTM 6.1 (both without dependent quantization)</a:t>
            </a:r>
          </a:p>
        </p:txBody>
      </p:sp>
    </p:spTree>
    <p:extLst>
      <p:ext uri="{BB962C8B-B14F-4D97-AF65-F5344CB8AC3E}">
        <p14:creationId xmlns:p14="http://schemas.microsoft.com/office/powerpoint/2010/main" val="21719595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Method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Initially studied frame-based results</a:t>
            </a:r>
          </a:p>
          <a:p>
            <a:r>
              <a:rPr lang="en-GB" dirty="0"/>
              <a:t>Then studied CTU-based results</a:t>
            </a:r>
          </a:p>
          <a:p>
            <a:pPr lvl="1"/>
            <a:r>
              <a:rPr lang="en-GB" dirty="0"/>
              <a:t>Number of square CTUs &gt; 100 * number of frames</a:t>
            </a:r>
          </a:p>
          <a:p>
            <a:pPr lvl="2"/>
            <a:r>
              <a:rPr lang="en-GB" dirty="0"/>
              <a:t>More than 13 million CTUs for VTM</a:t>
            </a:r>
          </a:p>
          <a:p>
            <a:pPr lvl="2"/>
            <a:r>
              <a:rPr lang="en-GB" dirty="0"/>
              <a:t>Diversity of data points analysed increased</a:t>
            </a:r>
          </a:p>
          <a:p>
            <a:pPr lvl="1"/>
            <a:r>
              <a:rPr lang="en-GB" dirty="0"/>
              <a:t>Areas in pictures with different bin / bit characteristics can be analysed</a:t>
            </a:r>
          </a:p>
          <a:p>
            <a:pPr lvl="1"/>
            <a:r>
              <a:rPr lang="en-GB" dirty="0"/>
              <a:t>Classes can be compared as each data point is the same size</a:t>
            </a:r>
          </a:p>
          <a:p>
            <a:pPr lvl="1"/>
            <a:r>
              <a:rPr lang="en-GB" dirty="0"/>
              <a:t>It is not safe to rely on the averaging effect over a large image</a:t>
            </a:r>
          </a:p>
          <a:p>
            <a:pPr lvl="2"/>
            <a:r>
              <a:rPr lang="en-GB" dirty="0"/>
              <a:t>Likely that the initial tuning of CABAC increases the bin-to-bit ratio</a:t>
            </a:r>
          </a:p>
          <a:p>
            <a:pPr lvl="3"/>
            <a:r>
              <a:rPr lang="en-GB" dirty="0"/>
              <a:t>As observed, bin-to-bit ratio issues are more prevalent in larger formats</a:t>
            </a:r>
          </a:p>
          <a:p>
            <a:pPr lvl="1"/>
            <a:r>
              <a:rPr lang="en-GB" dirty="0"/>
              <a:t>Results on a per CTU basis can be scaled up to pictures</a:t>
            </a:r>
          </a:p>
          <a:p>
            <a:pPr lvl="2"/>
            <a:r>
              <a:rPr lang="en-GB" dirty="0"/>
              <a:t>Picture and CTU trends are closely aligned </a:t>
            </a:r>
          </a:p>
          <a:p>
            <a:pPr lvl="2"/>
            <a:r>
              <a:rPr lang="en-GB" dirty="0"/>
              <a:t>A constraint which is suitable for all CTUs in an image must also be applicable to the picture made up of these CTUs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8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3672469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Frame-based results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03497815"/>
              </p:ext>
            </p:extLst>
          </p:nvPr>
        </p:nvGraphicFramePr>
        <p:xfrm>
          <a:off x="1243588" y="2520433"/>
          <a:ext cx="6080760" cy="1280160"/>
        </p:xfrm>
        <a:graphic>
          <a:graphicData uri="http://schemas.openxmlformats.org/drawingml/2006/table">
            <a:tbl>
              <a:tblPr firstRow="1" firstCol="1" bandRow="1"/>
              <a:tblGrid>
                <a:gridCol w="10134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34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34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34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4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34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QPs under test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Percent of frames over </a:t>
                      </a:r>
                      <a:r>
                        <a:rPr lang="en-CA" sz="1200" dirty="0" err="1">
                          <a:effectLst/>
                          <a:latin typeface="Times New Roman"/>
                          <a:ea typeface="Times New Roman"/>
                        </a:rPr>
                        <a:t>cabac_zero_word_threshold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/>
                          <a:ea typeface="Times New Roman"/>
                        </a:rPr>
                        <a:t>VTM 6.1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/>
                          <a:ea typeface="Times New Roman"/>
                        </a:rPr>
                        <a:t>HM 16.20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VTM 6.1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without dependent quantization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VTM 6.1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without coefficient bin limits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VTM 6.1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/>
                          <a:ea typeface="Times New Roman"/>
                        </a:rPr>
                        <a:t>without both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22, 27, 32,37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/>
                          <a:ea typeface="Times New Roman"/>
                        </a:rPr>
                        <a:t>     0.001%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/>
                          <a:ea typeface="Times New Roman"/>
                        </a:rPr>
                        <a:t>     0.000%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/>
                          <a:ea typeface="Times New Roman"/>
                        </a:rPr>
                        <a:t>     0.000%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     0.003%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     0.000%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/>
                          <a:ea typeface="Times New Roman"/>
                        </a:rPr>
                        <a:t>2, 7, 12, 17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/>
                          <a:ea typeface="Times New Roman"/>
                        </a:rPr>
                        <a:t>     0.713%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/>
                          <a:ea typeface="Times New Roman"/>
                        </a:rPr>
                        <a:t>     0.000%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/>
                          <a:ea typeface="Times New Roman"/>
                        </a:rPr>
                        <a:t>     0.000%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200">
                          <a:effectLst/>
                          <a:latin typeface="Times New Roman"/>
                          <a:ea typeface="Times New Roman"/>
                        </a:rPr>
                        <a:t>     1.196%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CA" sz="1200" dirty="0">
                          <a:effectLst/>
                          <a:latin typeface="Times New Roman"/>
                          <a:ea typeface="Times New Roman"/>
                        </a:rPr>
                        <a:t>     0.000%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JVET-P0395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2019/10/5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9</a:t>
            </a:fld>
            <a:endParaRPr lang="en-US" altLang="ja-JP" dirty="0"/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1243588" y="3528545"/>
            <a:ext cx="1224136" cy="991653"/>
          </a:xfrm>
          <a:prstGeom prst="straightConnector1">
            <a:avLst/>
          </a:prstGeom>
          <a:ln w="25400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1387604" y="3728110"/>
            <a:ext cx="1080120" cy="792088"/>
          </a:xfrm>
          <a:prstGeom prst="straightConnector1">
            <a:avLst/>
          </a:prstGeom>
          <a:ln w="25400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35476" y="4520198"/>
            <a:ext cx="23923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C00000"/>
                </a:solidFill>
              </a:rPr>
              <a:t>Many more frames over </a:t>
            </a:r>
            <a:r>
              <a:rPr lang="en-GB" sz="1600" dirty="0" err="1">
                <a:solidFill>
                  <a:srgbClr val="C00000"/>
                </a:solidFill>
              </a:rPr>
              <a:t>cabac_zero_word</a:t>
            </a:r>
            <a:r>
              <a:rPr lang="en-GB" sz="1600" dirty="0">
                <a:solidFill>
                  <a:srgbClr val="C00000"/>
                </a:solidFill>
              </a:rPr>
              <a:t> threshold in low QP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 flipH="1" flipV="1">
            <a:off x="3703196" y="3759343"/>
            <a:ext cx="276696" cy="792088"/>
          </a:xfrm>
          <a:prstGeom prst="straightConnector1">
            <a:avLst/>
          </a:prstGeom>
          <a:ln w="25400">
            <a:solidFill>
              <a:srgbClr val="00B05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4267924" y="3771009"/>
            <a:ext cx="432048" cy="780422"/>
          </a:xfrm>
          <a:prstGeom prst="straightConnector1">
            <a:avLst/>
          </a:prstGeom>
          <a:ln w="25400">
            <a:solidFill>
              <a:srgbClr val="00B05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2971780" y="4551431"/>
            <a:ext cx="23923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00B050"/>
                </a:solidFill>
              </a:rPr>
              <a:t>VTM without dependent quantization performs similarly to HM</a:t>
            </a:r>
          </a:p>
        </p:txBody>
      </p:sp>
      <p:cxnSp>
        <p:nvCxnSpPr>
          <p:cNvPr id="29" name="Straight Arrow Connector 28"/>
          <p:cNvCxnSpPr/>
          <p:nvPr/>
        </p:nvCxnSpPr>
        <p:spPr>
          <a:xfrm flipH="1">
            <a:off x="3059832" y="2060848"/>
            <a:ext cx="504056" cy="1512168"/>
          </a:xfrm>
          <a:prstGeom prst="straightConnector1">
            <a:avLst/>
          </a:prstGeom>
          <a:ln w="25400">
            <a:solidFill>
              <a:srgbClr val="0070C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3841544" y="2060848"/>
            <a:ext cx="642404" cy="1512168"/>
          </a:xfrm>
          <a:prstGeom prst="straightConnector1">
            <a:avLst/>
          </a:prstGeom>
          <a:ln w="25400">
            <a:solidFill>
              <a:srgbClr val="0070C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2678560" y="1263366"/>
            <a:ext cx="2613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err="1">
                <a:solidFill>
                  <a:srgbClr val="0070C0"/>
                </a:solidFill>
              </a:rPr>
              <a:t>cabac_zero_words</a:t>
            </a:r>
            <a:r>
              <a:rPr lang="en-GB" sz="1600" dirty="0">
                <a:solidFill>
                  <a:srgbClr val="0070C0"/>
                </a:solidFill>
              </a:rPr>
              <a:t> only required when dependent quantization enabled</a:t>
            </a:r>
          </a:p>
        </p:txBody>
      </p:sp>
      <p:cxnSp>
        <p:nvCxnSpPr>
          <p:cNvPr id="37" name="Straight Arrow Connector 36"/>
          <p:cNvCxnSpPr/>
          <p:nvPr/>
        </p:nvCxnSpPr>
        <p:spPr>
          <a:xfrm flipH="1" flipV="1">
            <a:off x="5796136" y="3759343"/>
            <a:ext cx="720080" cy="792088"/>
          </a:xfrm>
          <a:prstGeom prst="straightConnector1">
            <a:avLst/>
          </a:prstGeom>
          <a:ln w="25400">
            <a:solidFill>
              <a:srgbClr val="7030A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H="1" flipV="1">
            <a:off x="6804248" y="3759343"/>
            <a:ext cx="72008" cy="760855"/>
          </a:xfrm>
          <a:prstGeom prst="straightConnector1">
            <a:avLst/>
          </a:prstGeom>
          <a:ln w="25400">
            <a:solidFill>
              <a:srgbClr val="7030A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5508104" y="4519949"/>
            <a:ext cx="33843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7030A0"/>
                </a:solidFill>
              </a:rPr>
              <a:t>Even with coefficient bin limits removed, disabling dependent quantization prevents </a:t>
            </a:r>
            <a:r>
              <a:rPr lang="en-GB" sz="1600" dirty="0" err="1">
                <a:solidFill>
                  <a:srgbClr val="7030A0"/>
                </a:solidFill>
              </a:rPr>
              <a:t>cabac_zero_word</a:t>
            </a:r>
            <a:r>
              <a:rPr lang="en-GB" sz="1600" dirty="0">
                <a:solidFill>
                  <a:srgbClr val="7030A0"/>
                </a:solidFill>
              </a:rPr>
              <a:t> usage</a:t>
            </a:r>
          </a:p>
        </p:txBody>
      </p:sp>
    </p:spTree>
    <p:extLst>
      <p:ext uri="{BB962C8B-B14F-4D97-AF65-F5344CB8AC3E}">
        <p14:creationId xmlns:p14="http://schemas.microsoft.com/office/powerpoint/2010/main" val="1359314295"/>
      </p:ext>
    </p:extLst>
  </p:cSld>
  <p:clrMapOvr>
    <a:masterClrMapping/>
  </p:clrMapOvr>
</p:sld>
</file>

<file path=ppt/theme/theme1.xml><?xml version="1.0" encoding="utf-8"?>
<a:theme xmlns:a="http://schemas.openxmlformats.org/drawingml/2006/main" name="GBM_Master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rial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 kumimoji="1" sz="1600" dirty="0" err="1" smtClean="0"/>
        </a:defPPr>
      </a:lstStyle>
      <a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a:style>
    </a:sp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3431</Words>
  <Application>Microsoft Office PowerPoint</Application>
  <PresentationFormat>On-screen Show (4:3)</PresentationFormat>
  <Paragraphs>1226</Paragraphs>
  <Slides>34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9" baseType="lpstr">
      <vt:lpstr>HGP創英角ｺﾞｼｯｸUB</vt:lpstr>
      <vt:lpstr>Arial</vt:lpstr>
      <vt:lpstr>Lucida Sans</vt:lpstr>
      <vt:lpstr>Times New Roman</vt:lpstr>
      <vt:lpstr>GBM_Master</vt:lpstr>
      <vt:lpstr>CABAC zero word thresholds</vt:lpstr>
      <vt:lpstr>Introduction</vt:lpstr>
      <vt:lpstr>Introduction</vt:lpstr>
      <vt:lpstr>Study</vt:lpstr>
      <vt:lpstr>Results</vt:lpstr>
      <vt:lpstr>Results</vt:lpstr>
      <vt:lpstr>Results</vt:lpstr>
      <vt:lpstr>Method</vt:lpstr>
      <vt:lpstr>Frame-based results</vt:lpstr>
      <vt:lpstr>CTU-based results</vt:lpstr>
      <vt:lpstr>Scatter graph results</vt:lpstr>
      <vt:lpstr>Scatter graph results</vt:lpstr>
      <vt:lpstr>Scatter graph results</vt:lpstr>
      <vt:lpstr>Summary of scatter graphs</vt:lpstr>
      <vt:lpstr>Alternative graphical representation</vt:lpstr>
      <vt:lpstr>Alternative graph</vt:lpstr>
      <vt:lpstr>Alternative graph</vt:lpstr>
      <vt:lpstr>Alternative graph</vt:lpstr>
      <vt:lpstr>Summary of results 1</vt:lpstr>
      <vt:lpstr>Ratio graph</vt:lpstr>
      <vt:lpstr>Ratio graph</vt:lpstr>
      <vt:lpstr>Ratio graph</vt:lpstr>
      <vt:lpstr>Summary of results 2</vt:lpstr>
      <vt:lpstr>Impact of coefficient coding limits</vt:lpstr>
      <vt:lpstr>Impact of coefficient coding limits</vt:lpstr>
      <vt:lpstr>Impact of coefficient coding limits</vt:lpstr>
      <vt:lpstr>Impact of coefficient coding limits</vt:lpstr>
      <vt:lpstr>Impact of coefficient coding limits</vt:lpstr>
      <vt:lpstr>Impact of coefficient coding limits</vt:lpstr>
      <vt:lpstr>Impact of coefficient coding limits</vt:lpstr>
      <vt:lpstr>Bugfix for HM and VTM</vt:lpstr>
      <vt:lpstr>Conclusion 1/2</vt:lpstr>
      <vt:lpstr>Conclusion 2/2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2013-10-18T14:36:38Z</dcterms:created>
  <dcterms:modified xsi:type="dcterms:W3CDTF">2019-10-05T14:19:01Z</dcterms:modified>
</cp:coreProperties>
</file>