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1" r:id="rId1"/>
  </p:sldMasterIdLst>
  <p:notesMasterIdLst>
    <p:notesMasterId r:id="rId9"/>
  </p:notesMasterIdLst>
  <p:handoutMasterIdLst>
    <p:handoutMasterId r:id="rId10"/>
  </p:handoutMasterIdLst>
  <p:sldIdLst>
    <p:sldId id="334" r:id="rId2"/>
    <p:sldId id="328" r:id="rId3"/>
    <p:sldId id="350" r:id="rId4"/>
    <p:sldId id="338" r:id="rId5"/>
    <p:sldId id="340" r:id="rId6"/>
    <p:sldId id="341" r:id="rId7"/>
    <p:sldId id="349" r:id="rId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CF9"/>
    <a:srgbClr val="FF6E9B"/>
    <a:srgbClr val="E9EBF5"/>
    <a:srgbClr val="008EF9"/>
    <a:srgbClr val="E7E6E6"/>
    <a:srgbClr val="8EFDC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EB344D84-9AFB-497E-A393-DC336BA19D2E}" styleName="中度样式 3 - 强调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5" autoAdjust="0"/>
    <p:restoredTop sz="88797" autoAdjust="0"/>
  </p:normalViewPr>
  <p:slideViewPr>
    <p:cSldViewPr snapToGrid="0" snapToObjects="1">
      <p:cViewPr varScale="1">
        <p:scale>
          <a:sx n="57" d="100"/>
          <a:sy n="57" d="100"/>
        </p:scale>
        <p:origin x="1002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56" d="100"/>
          <a:sy n="56" d="100"/>
        </p:scale>
        <p:origin x="2856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BF1AF8-18C9-6B41-80B9-5803F2C02F13}" type="datetimeFigureOut">
              <a:rPr kumimoji="1" lang="zh-CN" altLang="en-US" smtClean="0"/>
              <a:t>2019/10/3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218F61A-3756-8F47-A939-7025159FDBFD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9346783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81E99E-6CDE-0945-8EA2-2F351A602D0D}" type="datetimeFigureOut">
              <a:rPr kumimoji="1" lang="zh-CN" altLang="en-US" smtClean="0"/>
              <a:t>2019/10/3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0D6290F-95E1-084E-BE33-5030BA1A83E4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7091883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6290F-95E1-084E-BE33-5030BA1A83E4}" type="slidenum">
              <a:rPr kumimoji="1" lang="zh-CN" altLang="en-US" smtClean="0"/>
              <a:t>2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9481808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6290F-95E1-084E-BE33-5030BA1A83E4}" type="slidenum">
              <a:rPr kumimoji="1" lang="zh-CN" altLang="en-US" smtClean="0"/>
              <a:t>3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88449204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6290F-95E1-084E-BE33-5030BA1A83E4}" type="slidenum">
              <a:rPr kumimoji="1" lang="zh-CN" altLang="en-US" smtClean="0"/>
              <a:t>4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722234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6290F-95E1-084E-BE33-5030BA1A83E4}" type="slidenum">
              <a:rPr kumimoji="1" lang="zh-CN" altLang="en-US" smtClean="0"/>
              <a:t>5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13257001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6290F-95E1-084E-BE33-5030BA1A83E4}" type="slidenum">
              <a:rPr kumimoji="1" lang="zh-CN" altLang="en-US" smtClean="0"/>
              <a:t>6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98270329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6290F-95E1-084E-BE33-5030BA1A83E4}" type="slidenum">
              <a:rPr kumimoji="1" lang="zh-CN" altLang="en-US" smtClean="0"/>
              <a:t>7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401773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tif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标题 1"/>
          <p:cNvSpPr>
            <a:spLocks noGrp="1"/>
          </p:cNvSpPr>
          <p:nvPr>
            <p:ph type="ctrTitle"/>
          </p:nvPr>
        </p:nvSpPr>
        <p:spPr>
          <a:xfrm>
            <a:off x="838199" y="1122363"/>
            <a:ext cx="9720715" cy="2387600"/>
          </a:xfrm>
        </p:spPr>
        <p:txBody>
          <a:bodyPr anchor="b">
            <a:normAutofit/>
          </a:bodyPr>
          <a:lstStyle>
            <a:lvl1pPr algn="l">
              <a:lnSpc>
                <a:spcPct val="110000"/>
              </a:lnSpc>
              <a:defRPr sz="5400" spc="300">
                <a:solidFill>
                  <a:schemeClr val="tx1"/>
                </a:solidFill>
                <a:latin typeface="Microsoft YaHei" charset="-122"/>
                <a:ea typeface="Microsoft YaHei" charset="-122"/>
                <a:cs typeface="Microsoft YaHei" charset="-122"/>
              </a:defRPr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  <p:sp>
        <p:nvSpPr>
          <p:cNvPr id="10" name="副标题 2"/>
          <p:cNvSpPr>
            <a:spLocks noGrp="1"/>
          </p:cNvSpPr>
          <p:nvPr>
            <p:ph type="subTitle" idx="1"/>
          </p:nvPr>
        </p:nvSpPr>
        <p:spPr>
          <a:xfrm>
            <a:off x="838200" y="3602038"/>
            <a:ext cx="9369056" cy="1655762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tx1"/>
                </a:solidFill>
                <a:latin typeface="Microsoft YaHei" charset="-122"/>
                <a:ea typeface="Microsoft YaHei" charset="-122"/>
                <a:cs typeface="Microsoft YaHei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 dirty="0"/>
              <a:t>单击此处编辑母版副标题样式</a:t>
            </a: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619387" y="6441610"/>
            <a:ext cx="2953228" cy="1227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43111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/>
        <p:txBody>
          <a:bodyPr vert="horz"/>
          <a:lstStyle>
            <a:lvl1pPr marL="0" indent="0">
              <a:lnSpc>
                <a:spcPct val="150000"/>
              </a:lnSpc>
              <a:buFontTx/>
              <a:buNone/>
              <a:defRPr/>
            </a:lvl1pPr>
            <a:lvl2pPr marL="457200" indent="0">
              <a:lnSpc>
                <a:spcPct val="150000"/>
              </a:lnSpc>
              <a:buFontTx/>
              <a:buNone/>
              <a:defRPr/>
            </a:lvl2pPr>
            <a:lvl3pPr marL="914400" indent="0">
              <a:lnSpc>
                <a:spcPct val="150000"/>
              </a:lnSpc>
              <a:buFontTx/>
              <a:buNone/>
              <a:defRPr/>
            </a:lvl3pPr>
            <a:lvl4pPr marL="1371600" indent="0">
              <a:lnSpc>
                <a:spcPct val="150000"/>
              </a:lnSpc>
              <a:buFontTx/>
              <a:buNone/>
              <a:defRPr/>
            </a:lvl4pPr>
            <a:lvl5pPr marL="1828800" indent="0">
              <a:lnSpc>
                <a:spcPct val="150000"/>
              </a:lnSpc>
              <a:buFontTx/>
              <a:buNone/>
              <a:defRPr/>
            </a:lvl5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13442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18174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839788" y="2766218"/>
            <a:ext cx="4628949" cy="1325563"/>
          </a:xfrm>
        </p:spPr>
        <p:txBody>
          <a:bodyPr>
            <a:normAutofit/>
          </a:bodyPr>
          <a:lstStyle>
            <a:lvl1pPr>
              <a:defRPr sz="4000" spc="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628116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998705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96188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96163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65348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10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11820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72443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57327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50374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标题 1"/>
          <p:cNvSpPr>
            <a:spLocks noGrp="1"/>
          </p:cNvSpPr>
          <p:nvPr>
            <p:ph type="title"/>
          </p:nvPr>
        </p:nvSpPr>
        <p:spPr>
          <a:xfrm>
            <a:off x="839788" y="1646859"/>
            <a:ext cx="6256751" cy="1600200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tx1"/>
                </a:solidFill>
              </a:defRPr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9" name="图片占位符 2"/>
          <p:cNvSpPr>
            <a:spLocks noGrp="1"/>
          </p:cNvSpPr>
          <p:nvPr>
            <p:ph type="pic" idx="1"/>
          </p:nvPr>
        </p:nvSpPr>
        <p:spPr>
          <a:xfrm>
            <a:off x="7732642" y="735497"/>
            <a:ext cx="3622745" cy="5125554"/>
          </a:xfrm>
        </p:spPr>
        <p:txBody>
          <a:bodyPr/>
          <a:lstStyle>
            <a:lvl1pPr marL="0" indent="0">
              <a:buNone/>
              <a:defRPr sz="3200">
                <a:solidFill>
                  <a:schemeClr val="tx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10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3424237"/>
            <a:ext cx="6256751" cy="1941167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0579569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tif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39987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48725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Microsoft YaHei" charset="-122"/>
          <a:ea typeface="Microsoft YaHei" charset="-122"/>
          <a:cs typeface="Microsoft YaHei" charset="-122"/>
        </a:defRPr>
      </a:lvl1pPr>
    </p:titleStyle>
    <p:bodyStyle>
      <a:lvl1pPr marL="228600" indent="-228600" algn="l" defTabSz="914400" rtl="0" eaLnBrk="1" latinLnBrk="0" hangingPunct="1">
        <a:lnSpc>
          <a:spcPct val="20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Microsoft YaHei" charset="-122"/>
          <a:ea typeface="Microsoft YaHei" charset="-122"/>
          <a:cs typeface="Microsoft YaHei" charset="-122"/>
        </a:defRPr>
      </a:lvl1pPr>
      <a:lvl2pPr marL="685800" indent="-228600" algn="l" defTabSz="914400" rtl="0" eaLnBrk="1" latinLnBrk="0" hangingPunct="1">
        <a:lnSpc>
          <a:spcPct val="20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Microsoft YaHei" charset="-122"/>
          <a:ea typeface="Microsoft YaHei" charset="-122"/>
          <a:cs typeface="Microsoft YaHei" charset="-122"/>
        </a:defRPr>
      </a:lvl2pPr>
      <a:lvl3pPr marL="1143000" indent="-228600" algn="l" defTabSz="914400" rtl="0" eaLnBrk="1" latinLnBrk="0" hangingPunct="1">
        <a:lnSpc>
          <a:spcPct val="20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Microsoft YaHei" charset="-122"/>
          <a:ea typeface="Microsoft YaHei" charset="-122"/>
          <a:cs typeface="Microsoft YaHei" charset="-122"/>
        </a:defRPr>
      </a:lvl3pPr>
      <a:lvl4pPr marL="1600200" indent="-228600" algn="l" defTabSz="914400" rtl="0" eaLnBrk="1" latinLnBrk="0" hangingPunct="1">
        <a:lnSpc>
          <a:spcPct val="20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Microsoft YaHei" charset="-122"/>
          <a:ea typeface="Microsoft YaHei" charset="-122"/>
          <a:cs typeface="Microsoft YaHei" charset="-122"/>
        </a:defRPr>
      </a:lvl4pPr>
      <a:lvl5pPr marL="2057400" indent="-228600" algn="l" defTabSz="914400" rtl="0" eaLnBrk="1" latinLnBrk="0" hangingPunct="1">
        <a:lnSpc>
          <a:spcPct val="20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Microsoft YaHei" charset="-122"/>
          <a:ea typeface="Microsoft YaHei" charset="-122"/>
          <a:cs typeface="Microsoft YaHei" charset="-12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6.emf"/><Relationship Id="rId4" Type="http://schemas.openxmlformats.org/officeDocument/2006/relationships/oleObject" Target="../embeddings/oleObject1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1A3934-BF91-4F4B-BAD6-C2B4A25EEAA6}" type="slidenum">
              <a:rPr lang="zh-CN" altLang="en-US" smtClean="0"/>
              <a:pPr/>
              <a:t>1</a:t>
            </a:fld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idx="1"/>
          </p:nvPr>
        </p:nvSpPr>
        <p:spPr>
          <a:xfrm>
            <a:off x="735368" y="1781236"/>
            <a:ext cx="10515600" cy="3998705"/>
          </a:xfrm>
        </p:spPr>
        <p:txBody>
          <a:bodyPr>
            <a:normAutofit/>
          </a:bodyPr>
          <a:lstStyle/>
          <a:p>
            <a:pPr marL="0" indent="0" algn="ctr">
              <a:lnSpc>
                <a:spcPct val="150000"/>
              </a:lnSpc>
              <a:buNone/>
            </a:pPr>
            <a:endParaRPr lang="en-US" altLang="zh-CN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50000"/>
              </a:lnSpc>
              <a:buNone/>
            </a:pP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JVET-P0373 </a:t>
            </a:r>
            <a:r>
              <a:rPr lang="en-US" altLang="zh-CN" sz="4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en-US" altLang="zh-CN" sz="4000" b="1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00000"/>
              </a:lnSpc>
              <a:buNone/>
            </a:pPr>
            <a:r>
              <a:rPr lang="en-US" b="1" dirty="0" smtClean="0"/>
              <a:t>CE7-related</a:t>
            </a:r>
            <a:r>
              <a:rPr lang="en-US" b="1" dirty="0"/>
              <a:t>: Decouple level mapping from transform skip residual coding</a:t>
            </a:r>
            <a:r>
              <a:rPr lang="en-US" sz="4000" dirty="0" smtClean="0"/>
              <a:t> </a:t>
            </a:r>
            <a:endParaRPr lang="en-US" altLang="zh-CN" sz="4000" b="1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50000"/>
              </a:lnSpc>
              <a:buNone/>
            </a:pPr>
            <a:endParaRPr lang="en-US" altLang="zh-CN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日期占位符 3"/>
          <p:cNvSpPr txBox="1">
            <a:spLocks/>
          </p:cNvSpPr>
          <p:nvPr/>
        </p:nvSpPr>
        <p:spPr>
          <a:xfrm>
            <a:off x="9534161" y="6173787"/>
            <a:ext cx="1969503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429CA18-0809-40B7-A7CE-37A82373AA09}" type="datetime1">
              <a:rPr lang="zh-CN" altLang="en-US" sz="2800" smtClean="0"/>
              <a:pPr/>
              <a:t>2019/10/3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92907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1A3934-BF91-4F4B-BAD6-C2B4A25EEAA6}" type="slidenum">
              <a:rPr lang="zh-CN" altLang="en-US" smtClean="0"/>
              <a:pPr/>
              <a:t>2</a:t>
            </a:fld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772201" y="409508"/>
            <a:ext cx="213545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Introduction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763953" y="934233"/>
            <a:ext cx="10740903" cy="0"/>
          </a:xfrm>
          <a:prstGeom prst="line">
            <a:avLst/>
          </a:prstGeom>
          <a:ln w="22225">
            <a:solidFill>
              <a:srgbClr val="008E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140BC4DC-DFA6-8248-8B02-0E8594D29B3D}"/>
              </a:ext>
            </a:extLst>
          </p:cNvPr>
          <p:cNvSpPr txBox="1"/>
          <p:nvPr/>
        </p:nvSpPr>
        <p:spPr>
          <a:xfrm>
            <a:off x="846464" y="1234654"/>
            <a:ext cx="1104404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00000"/>
              </a:lnSpc>
              <a:buFont typeface="Symbol" panose="05050102010706020507" pitchFamily="18" charset="2"/>
              <a:buChar char=""/>
            </a:pPr>
            <a:r>
              <a:rPr lang="en-US" sz="2400" dirty="0"/>
              <a:t>In VVC6, transform-skip residual </a:t>
            </a:r>
            <a:r>
              <a:rPr lang="en-US" sz="2400" dirty="0" smtClean="0"/>
              <a:t>levels ( only non-zero levels) </a:t>
            </a:r>
            <a:r>
              <a:rPr lang="en-US" sz="2400" dirty="0"/>
              <a:t>are mapped before residual </a:t>
            </a:r>
            <a:r>
              <a:rPr lang="en-US" sz="2400" dirty="0" smtClean="0"/>
              <a:t>coding.</a:t>
            </a:r>
          </a:p>
          <a:p>
            <a:pPr marL="342900" indent="-342900">
              <a:lnSpc>
                <a:spcPct val="100000"/>
              </a:lnSpc>
              <a:buFont typeface="Symbol" panose="05050102010706020507" pitchFamily="18" charset="2"/>
              <a:buChar char=""/>
            </a:pPr>
            <a:r>
              <a:rPr lang="en-US" sz="2400" dirty="0" smtClean="0"/>
              <a:t>Predict </a:t>
            </a:r>
            <a:r>
              <a:rPr lang="en-US" sz="2400" dirty="0"/>
              <a:t>a value from top and left </a:t>
            </a:r>
            <a:r>
              <a:rPr lang="en-US" sz="2400" dirty="0" smtClean="0"/>
              <a:t>neighbors</a:t>
            </a:r>
          </a:p>
          <a:p>
            <a:pPr marL="342900" indent="-342900">
              <a:lnSpc>
                <a:spcPct val="100000"/>
              </a:lnSpc>
              <a:buFont typeface="Symbol" panose="05050102010706020507" pitchFamily="18" charset="2"/>
              <a:buChar char=""/>
            </a:pPr>
            <a:r>
              <a:rPr lang="en-US" sz="2400" dirty="0" smtClean="0"/>
              <a:t>Predicted </a:t>
            </a:r>
            <a:r>
              <a:rPr lang="en-US" sz="2400" dirty="0"/>
              <a:t>value is mapped to 1. </a:t>
            </a:r>
            <a:endParaRPr lang="en-US" sz="2400" dirty="0" smtClean="0"/>
          </a:p>
          <a:p>
            <a:pPr marL="342900" indent="-342900">
              <a:lnSpc>
                <a:spcPct val="100000"/>
              </a:lnSpc>
              <a:buFont typeface="Symbol" panose="05050102010706020507" pitchFamily="18" charset="2"/>
              <a:buChar char=""/>
            </a:pPr>
            <a:r>
              <a:rPr lang="en-US" sz="2400" dirty="0" smtClean="0"/>
              <a:t>Level mapping is not applied for BDPCM mode</a:t>
            </a:r>
          </a:p>
          <a:p>
            <a:pPr>
              <a:lnSpc>
                <a:spcPct val="100000"/>
              </a:lnSpc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618569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1A3934-BF91-4F4B-BAD6-C2B4A25EEAA6}" type="slidenum">
              <a:rPr lang="zh-CN" altLang="en-US" smtClean="0"/>
              <a:pPr/>
              <a:t>3</a:t>
            </a:fld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772201" y="409508"/>
            <a:ext cx="308122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Problem statement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763953" y="934233"/>
            <a:ext cx="10740903" cy="0"/>
          </a:xfrm>
          <a:prstGeom prst="line">
            <a:avLst/>
          </a:prstGeom>
          <a:ln w="22225">
            <a:solidFill>
              <a:srgbClr val="008E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140BC4DC-DFA6-8248-8B02-0E8594D29B3D}"/>
              </a:ext>
            </a:extLst>
          </p:cNvPr>
          <p:cNvSpPr txBox="1"/>
          <p:nvPr/>
        </p:nvSpPr>
        <p:spPr>
          <a:xfrm>
            <a:off x="846464" y="934233"/>
            <a:ext cx="1104404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00000"/>
              </a:lnSpc>
              <a:buFont typeface="Symbol" panose="05050102010706020507" pitchFamily="18" charset="2"/>
              <a:buChar char=""/>
            </a:pPr>
            <a:r>
              <a:rPr lang="en-US" sz="2400" dirty="0" smtClean="0"/>
              <a:t>Rice </a:t>
            </a:r>
            <a:r>
              <a:rPr lang="en-US" sz="2400" dirty="0"/>
              <a:t>parameter derivation process depends on the actual level, computation of actual level (which requires inverse mapping) need to be implemented within the CABAC parsing loop. </a:t>
            </a:r>
            <a:endParaRPr lang="en-US" sz="2400" dirty="0" smtClean="0"/>
          </a:p>
          <a:p>
            <a:pPr marL="342900" indent="-342900">
              <a:lnSpc>
                <a:spcPct val="100000"/>
              </a:lnSpc>
              <a:buFont typeface="Symbol" panose="05050102010706020507" pitchFamily="18" charset="2"/>
              <a:buChar char=""/>
            </a:pPr>
            <a:r>
              <a:rPr lang="en-US" sz="2400" dirty="0" smtClean="0"/>
              <a:t>Such </a:t>
            </a:r>
            <a:r>
              <a:rPr lang="en-US" sz="2400" dirty="0"/>
              <a:t>interleaved manner of parsing and level decoding may be undesirable as it reduces the throughput for decoder hardware implementation. </a:t>
            </a:r>
            <a:endParaRPr lang="en-US" sz="2400" dirty="0" smtClean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38151" y="3350331"/>
            <a:ext cx="5611822" cy="190771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829937" y="5417579"/>
            <a:ext cx="107433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VVC 6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544923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1A3934-BF91-4F4B-BAD6-C2B4A25EEAA6}" type="slidenum">
              <a:rPr lang="zh-CN" altLang="en-US" smtClean="0"/>
              <a:pPr/>
              <a:t>4</a:t>
            </a:fld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772201" y="409508"/>
            <a:ext cx="28632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Proposed method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763953" y="934233"/>
            <a:ext cx="10740903" cy="0"/>
          </a:xfrm>
          <a:prstGeom prst="line">
            <a:avLst/>
          </a:prstGeom>
          <a:ln w="22225">
            <a:solidFill>
              <a:srgbClr val="008E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140BC4DC-DFA6-8248-8B02-0E8594D29B3D}"/>
              </a:ext>
            </a:extLst>
          </p:cNvPr>
          <p:cNvSpPr txBox="1"/>
          <p:nvPr/>
        </p:nvSpPr>
        <p:spPr>
          <a:xfrm>
            <a:off x="846464" y="1058485"/>
            <a:ext cx="1104404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00000"/>
              </a:lnSpc>
              <a:buFont typeface="Symbol" panose="05050102010706020507" pitchFamily="18" charset="2"/>
              <a:buChar char=""/>
            </a:pPr>
            <a:r>
              <a:rPr lang="en-US" sz="2400" dirty="0" smtClean="0"/>
              <a:t>Derive Rice parameter based on mapped value</a:t>
            </a:r>
          </a:p>
          <a:p>
            <a:pPr marL="342900" indent="-342900">
              <a:lnSpc>
                <a:spcPct val="100000"/>
              </a:lnSpc>
              <a:buFont typeface="Symbol" panose="05050102010706020507" pitchFamily="18" charset="2"/>
              <a:buChar char=""/>
            </a:pPr>
            <a:r>
              <a:rPr lang="en-US" sz="2400" dirty="0" smtClean="0"/>
              <a:t>Process level mapping outside of the parsing loop</a:t>
            </a:r>
          </a:p>
          <a:p>
            <a:pPr marL="342900" indent="-342900">
              <a:lnSpc>
                <a:spcPct val="100000"/>
              </a:lnSpc>
              <a:buFont typeface="Symbol" panose="05050102010706020507" pitchFamily="18" charset="2"/>
              <a:buChar char=""/>
            </a:pPr>
            <a:r>
              <a:rPr lang="en-US" sz="2400" dirty="0" smtClean="0"/>
              <a:t>Unified process flow of transform skip and BDPCM mode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971" y="3051463"/>
            <a:ext cx="5611822" cy="1907719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55695" y="3019014"/>
            <a:ext cx="5734818" cy="194016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927757" y="5118711"/>
            <a:ext cx="107433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VVC 6</a:t>
            </a:r>
            <a:endParaRPr lang="en-US" sz="2400" dirty="0"/>
          </a:p>
        </p:txBody>
      </p:sp>
      <p:sp>
        <p:nvSpPr>
          <p:cNvPr id="72" name="TextBox 71"/>
          <p:cNvSpPr txBox="1"/>
          <p:nvPr/>
        </p:nvSpPr>
        <p:spPr>
          <a:xfrm>
            <a:off x="8504400" y="5038392"/>
            <a:ext cx="150393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Proposed</a:t>
            </a:r>
            <a:endParaRPr lang="en-US" sz="2400" dirty="0"/>
          </a:p>
        </p:txBody>
      </p:sp>
      <p:cxnSp>
        <p:nvCxnSpPr>
          <p:cNvPr id="73" name="Straight Connector 72"/>
          <p:cNvCxnSpPr/>
          <p:nvPr/>
        </p:nvCxnSpPr>
        <p:spPr>
          <a:xfrm>
            <a:off x="6140740" y="3019014"/>
            <a:ext cx="0" cy="289259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89287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1A3934-BF91-4F4B-BAD6-C2B4A25EEAA6}" type="slidenum">
              <a:rPr lang="zh-CN" altLang="en-US" smtClean="0"/>
              <a:pPr/>
              <a:t>5</a:t>
            </a:fld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252083" y="0"/>
            <a:ext cx="29626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Simulation results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763953" y="934233"/>
            <a:ext cx="10740903" cy="0"/>
          </a:xfrm>
          <a:prstGeom prst="line">
            <a:avLst/>
          </a:prstGeom>
          <a:ln w="22225">
            <a:solidFill>
              <a:srgbClr val="008E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4850849"/>
              </p:ext>
            </p:extLst>
          </p:nvPr>
        </p:nvGraphicFramePr>
        <p:xfrm>
          <a:off x="1341944" y="1037746"/>
          <a:ext cx="4505181" cy="5212080"/>
        </p:xfrm>
        <a:graphic>
          <a:graphicData uri="http://schemas.openxmlformats.org/drawingml/2006/table">
            <a:tbl>
              <a:tblPr firstRow="1" firstCol="1" bandRow="1"/>
              <a:tblGrid>
                <a:gridCol w="1064626">
                  <a:extLst>
                    <a:ext uri="{9D8B030D-6E8A-4147-A177-3AD203B41FA5}">
                      <a16:colId xmlns:a16="http://schemas.microsoft.com/office/drawing/2014/main" val="3516203285"/>
                    </a:ext>
                  </a:extLst>
                </a:gridCol>
                <a:gridCol w="742641">
                  <a:extLst>
                    <a:ext uri="{9D8B030D-6E8A-4147-A177-3AD203B41FA5}">
                      <a16:colId xmlns:a16="http://schemas.microsoft.com/office/drawing/2014/main" val="1825573093"/>
                    </a:ext>
                  </a:extLst>
                </a:gridCol>
                <a:gridCol w="742641">
                  <a:extLst>
                    <a:ext uri="{9D8B030D-6E8A-4147-A177-3AD203B41FA5}">
                      <a16:colId xmlns:a16="http://schemas.microsoft.com/office/drawing/2014/main" val="4262267464"/>
                    </a:ext>
                  </a:extLst>
                </a:gridCol>
                <a:gridCol w="742641">
                  <a:extLst>
                    <a:ext uri="{9D8B030D-6E8A-4147-A177-3AD203B41FA5}">
                      <a16:colId xmlns:a16="http://schemas.microsoft.com/office/drawing/2014/main" val="2687592694"/>
                    </a:ext>
                  </a:extLst>
                </a:gridCol>
                <a:gridCol w="606316">
                  <a:extLst>
                    <a:ext uri="{9D8B030D-6E8A-4147-A177-3AD203B41FA5}">
                      <a16:colId xmlns:a16="http://schemas.microsoft.com/office/drawing/2014/main" val="3984728640"/>
                    </a:ext>
                  </a:extLst>
                </a:gridCol>
                <a:gridCol w="606316">
                  <a:extLst>
                    <a:ext uri="{9D8B030D-6E8A-4147-A177-3AD203B41FA5}">
                      <a16:colId xmlns:a16="http://schemas.microsoft.com/office/drawing/2014/main" val="3281646435"/>
                    </a:ext>
                  </a:extLst>
                </a:gridCol>
              </a:tblGrid>
              <a:tr h="114328"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All Intra Main10 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21351859"/>
                  </a:ext>
                </a:extLst>
              </a:tr>
              <a:tr h="114328"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 VTM-6.0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17710903"/>
                  </a:ext>
                </a:extLst>
              </a:tr>
              <a:tr h="114328"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Y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U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V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EncT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DecT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0906724"/>
                  </a:ext>
                </a:extLst>
              </a:tr>
              <a:tr h="114328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A1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37829379"/>
                  </a:ext>
                </a:extLst>
              </a:tr>
              <a:tr h="114328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A2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92311888"/>
                  </a:ext>
                </a:extLst>
              </a:tr>
              <a:tr h="114328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B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5166243"/>
                  </a:ext>
                </a:extLst>
              </a:tr>
              <a:tr h="114328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C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104%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00855628"/>
                  </a:ext>
                </a:extLst>
              </a:tr>
              <a:tr h="114328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E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103%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0444313"/>
                  </a:ext>
                </a:extLst>
              </a:tr>
              <a:tr h="114328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Overall 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31338934"/>
                  </a:ext>
                </a:extLst>
              </a:tr>
              <a:tr h="114328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D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106%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93412077"/>
                  </a:ext>
                </a:extLst>
              </a:tr>
              <a:tr h="114328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F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74895638"/>
                  </a:ext>
                </a:extLst>
              </a:tr>
              <a:tr h="114328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SCC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39573807"/>
                  </a:ext>
                </a:extLst>
              </a:tr>
              <a:tr h="114328"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34294892"/>
                  </a:ext>
                </a:extLst>
              </a:tr>
              <a:tr h="114328"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Random access Main10 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2170571"/>
                  </a:ext>
                </a:extLst>
              </a:tr>
              <a:tr h="114328"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 VTM-6.0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18934617"/>
                  </a:ext>
                </a:extLst>
              </a:tr>
              <a:tr h="114328"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Y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U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V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EncT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DecT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7384776"/>
                  </a:ext>
                </a:extLst>
              </a:tr>
              <a:tr h="114328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A1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82503566"/>
                  </a:ext>
                </a:extLst>
              </a:tr>
              <a:tr h="114328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A2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66934401"/>
                  </a:ext>
                </a:extLst>
              </a:tr>
              <a:tr h="114328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B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69261310"/>
                  </a:ext>
                </a:extLst>
              </a:tr>
              <a:tr h="114328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C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05969811"/>
                  </a:ext>
                </a:extLst>
              </a:tr>
              <a:tr h="114328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E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03078221"/>
                  </a:ext>
                </a:extLst>
              </a:tr>
              <a:tr h="114328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Overall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49024700"/>
                  </a:ext>
                </a:extLst>
              </a:tr>
              <a:tr h="114328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D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-0.08%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0.10%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33355348"/>
                  </a:ext>
                </a:extLst>
              </a:tr>
              <a:tr h="114328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F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0.06%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103%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3407525"/>
                  </a:ext>
                </a:extLst>
              </a:tr>
              <a:tr h="114328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SCC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0.05%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6317453"/>
                  </a:ext>
                </a:extLst>
              </a:tr>
              <a:tr h="114328"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9927087"/>
                  </a:ext>
                </a:extLst>
              </a:tr>
              <a:tr h="114328"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Low delay B Main10 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26617344"/>
                  </a:ext>
                </a:extLst>
              </a:tr>
              <a:tr h="114328"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 VTM-6.0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46284769"/>
                  </a:ext>
                </a:extLst>
              </a:tr>
              <a:tr h="114328"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Y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U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V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EncT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DecT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4258426"/>
                  </a:ext>
                </a:extLst>
              </a:tr>
              <a:tr h="114328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A1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44348825"/>
                  </a:ext>
                </a:extLst>
              </a:tr>
              <a:tr h="114328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A2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01188313"/>
                  </a:ext>
                </a:extLst>
              </a:tr>
              <a:tr h="114328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B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0.15%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99772581"/>
                  </a:ext>
                </a:extLst>
              </a:tr>
              <a:tr h="114328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C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104%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11601534"/>
                  </a:ext>
                </a:extLst>
              </a:tr>
              <a:tr h="114328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E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95773234"/>
                  </a:ext>
                </a:extLst>
              </a:tr>
              <a:tr h="114328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Overall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0.06%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28012710"/>
                  </a:ext>
                </a:extLst>
              </a:tr>
              <a:tr h="114328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D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0.04%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0.14%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106%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38738666"/>
                  </a:ext>
                </a:extLst>
              </a:tr>
              <a:tr h="114328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F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0.14%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0.16%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0.71%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3935317"/>
                  </a:ext>
                </a:extLst>
              </a:tr>
              <a:tr h="114328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SCC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-0.04%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105%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85202973"/>
                  </a:ext>
                </a:extLst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5868862"/>
              </p:ext>
            </p:extLst>
          </p:nvPr>
        </p:nvGraphicFramePr>
        <p:xfrm>
          <a:off x="6174390" y="1035257"/>
          <a:ext cx="4344523" cy="5217477"/>
        </p:xfrm>
        <a:graphic>
          <a:graphicData uri="http://schemas.openxmlformats.org/drawingml/2006/table">
            <a:tbl>
              <a:tblPr firstRow="1" firstCol="1" bandRow="1"/>
              <a:tblGrid>
                <a:gridCol w="934429">
                  <a:extLst>
                    <a:ext uri="{9D8B030D-6E8A-4147-A177-3AD203B41FA5}">
                      <a16:colId xmlns:a16="http://schemas.microsoft.com/office/drawing/2014/main" val="227605253"/>
                    </a:ext>
                  </a:extLst>
                </a:gridCol>
                <a:gridCol w="704810">
                  <a:extLst>
                    <a:ext uri="{9D8B030D-6E8A-4147-A177-3AD203B41FA5}">
                      <a16:colId xmlns:a16="http://schemas.microsoft.com/office/drawing/2014/main" val="1930969966"/>
                    </a:ext>
                  </a:extLst>
                </a:gridCol>
                <a:gridCol w="704810">
                  <a:extLst>
                    <a:ext uri="{9D8B030D-6E8A-4147-A177-3AD203B41FA5}">
                      <a16:colId xmlns:a16="http://schemas.microsoft.com/office/drawing/2014/main" val="3738143883"/>
                    </a:ext>
                  </a:extLst>
                </a:gridCol>
                <a:gridCol w="704810">
                  <a:extLst>
                    <a:ext uri="{9D8B030D-6E8A-4147-A177-3AD203B41FA5}">
                      <a16:colId xmlns:a16="http://schemas.microsoft.com/office/drawing/2014/main" val="3416698525"/>
                    </a:ext>
                  </a:extLst>
                </a:gridCol>
                <a:gridCol w="647832">
                  <a:extLst>
                    <a:ext uri="{9D8B030D-6E8A-4147-A177-3AD203B41FA5}">
                      <a16:colId xmlns:a16="http://schemas.microsoft.com/office/drawing/2014/main" val="3035464130"/>
                    </a:ext>
                  </a:extLst>
                </a:gridCol>
                <a:gridCol w="647832">
                  <a:extLst>
                    <a:ext uri="{9D8B030D-6E8A-4147-A177-3AD203B41FA5}">
                      <a16:colId xmlns:a16="http://schemas.microsoft.com/office/drawing/2014/main" val="2732257832"/>
                    </a:ext>
                  </a:extLst>
                </a:gridCol>
              </a:tblGrid>
              <a:tr h="105235"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All Intra Main10 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06931810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 VTM-6.0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25978034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Y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U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V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EncT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DecT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3915856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A1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98%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80594609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A2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98%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10579625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B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98%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7046351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C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98%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869017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E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18420769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Overall 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32614412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D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4899237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F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0.03%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0.03%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67163109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SCC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0.12%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0.08%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0.08%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10859129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383673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Random access Main10 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57658346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 VTM-6.0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07899623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Y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U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V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EncT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DecT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23948863"/>
                  </a:ext>
                </a:extLst>
              </a:tr>
              <a:tr h="14255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A1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99%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0526270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A2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64245815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B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82266635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C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-0.03%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0.04%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2676650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E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29512757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Overall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86428319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D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36141254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F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-0.07%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-0.18%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-0.18%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46092017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SCC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0.19%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0.13%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0.13%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63217094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89665108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Low delay B Main10 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95636840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 VTM-6.0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31045416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Y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U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V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EncT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DecT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7931645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A1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3887179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A2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8814759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B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98%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918771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C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88309417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E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0.04%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98%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89684041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Overall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98%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8489388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D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-0.03%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0.04%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7687844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F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0.06%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99902967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SCC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0.19%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0.17%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0.18%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98%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80122644"/>
                  </a:ext>
                </a:extLst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3313808" y="513145"/>
            <a:ext cx="10567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CTC QP</a:t>
            </a:r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8317141" y="539023"/>
            <a:ext cx="10054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Low QP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0486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1A3934-BF91-4F4B-BAD6-C2B4A25EEAA6}" type="slidenum">
              <a:rPr lang="zh-CN" altLang="en-US" smtClean="0"/>
              <a:pPr/>
              <a:t>6</a:t>
            </a:fld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772201" y="409508"/>
            <a:ext cx="19912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Conclusion 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763953" y="934233"/>
            <a:ext cx="10740903" cy="0"/>
          </a:xfrm>
          <a:prstGeom prst="line">
            <a:avLst/>
          </a:prstGeom>
          <a:ln w="22225">
            <a:solidFill>
              <a:srgbClr val="008E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140BC4DC-DFA6-8248-8B02-0E8594D29B3D}"/>
              </a:ext>
            </a:extLst>
          </p:cNvPr>
          <p:cNvSpPr txBox="1"/>
          <p:nvPr/>
        </p:nvSpPr>
        <p:spPr>
          <a:xfrm>
            <a:off x="846464" y="1234654"/>
            <a:ext cx="11044049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00000"/>
              </a:lnSpc>
              <a:buFont typeface="Symbol" panose="05050102010706020507" pitchFamily="18" charset="2"/>
              <a:buChar char=""/>
            </a:pPr>
            <a:r>
              <a:rPr lang="en-US" sz="2400" dirty="0"/>
              <a:t>It is reported that the BD-rate impact of the proposed method is 0.00% (AI), 0.05% (RA), 0.01% (LB)  for </a:t>
            </a:r>
            <a:r>
              <a:rPr lang="en-US" sz="2400"/>
              <a:t>the </a:t>
            </a:r>
            <a:r>
              <a:rPr lang="en-US" sz="2400" smtClean="0"/>
              <a:t>TGM </a:t>
            </a:r>
            <a:r>
              <a:rPr lang="en-US" sz="2400" dirty="0"/>
              <a:t>sequences under CTC test conditions, which is negligible. </a:t>
            </a:r>
            <a:endParaRPr lang="en-US" sz="2400" dirty="0" smtClean="0"/>
          </a:p>
          <a:p>
            <a:pPr marL="342900" indent="-342900">
              <a:lnSpc>
                <a:spcPct val="100000"/>
              </a:lnSpc>
              <a:buFont typeface="Symbol" panose="05050102010706020507" pitchFamily="18" charset="2"/>
              <a:buChar char=""/>
            </a:pPr>
            <a:r>
              <a:rPr lang="en-US" sz="2400" dirty="0" smtClean="0"/>
              <a:t>Completely decouple level mapping from residual parsing process</a:t>
            </a:r>
          </a:p>
          <a:p>
            <a:pPr marL="342900" indent="-342900">
              <a:lnSpc>
                <a:spcPct val="100000"/>
              </a:lnSpc>
              <a:buFont typeface="Symbol" panose="05050102010706020507" pitchFamily="18" charset="2"/>
              <a:buChar char=""/>
            </a:pPr>
            <a:r>
              <a:rPr lang="en-US" sz="2400" dirty="0" smtClean="0"/>
              <a:t>Unify the processing flow between BDPCM mode and transform skip mode</a:t>
            </a:r>
          </a:p>
          <a:p>
            <a:pPr marL="342900" indent="-342900">
              <a:lnSpc>
                <a:spcPct val="100000"/>
              </a:lnSpc>
              <a:buFont typeface="Symbol" panose="05050102010706020507" pitchFamily="18" charset="2"/>
              <a:buChar char=""/>
            </a:pPr>
            <a:endParaRPr lang="en-US" sz="2400" dirty="0" smtClean="0"/>
          </a:p>
          <a:p>
            <a:pPr>
              <a:lnSpc>
                <a:spcPct val="100000"/>
              </a:lnSpc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856785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1A3934-BF91-4F4B-BAD6-C2B4A25EEAA6}" type="slidenum">
              <a:rPr lang="zh-CN" altLang="en-US" smtClean="0"/>
              <a:pPr/>
              <a:t>7</a:t>
            </a:fld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772201" y="409508"/>
            <a:ext cx="292253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Additional results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763953" y="934233"/>
            <a:ext cx="10740903" cy="0"/>
          </a:xfrm>
          <a:prstGeom prst="line">
            <a:avLst/>
          </a:prstGeom>
          <a:ln w="22225">
            <a:solidFill>
              <a:srgbClr val="008E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140BC4DC-DFA6-8248-8B02-0E8594D29B3D}"/>
              </a:ext>
            </a:extLst>
          </p:cNvPr>
          <p:cNvSpPr txBox="1"/>
          <p:nvPr/>
        </p:nvSpPr>
        <p:spPr>
          <a:xfrm>
            <a:off x="846464" y="1234654"/>
            <a:ext cx="1104404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00000"/>
              </a:lnSpc>
              <a:buFont typeface="Symbol" panose="05050102010706020507" pitchFamily="18" charset="2"/>
              <a:buChar char=""/>
            </a:pPr>
            <a:r>
              <a:rPr lang="en-US" sz="2400" dirty="0" smtClean="0"/>
              <a:t>Anchor : VTM-6.0</a:t>
            </a:r>
          </a:p>
          <a:p>
            <a:pPr marL="342900" indent="-342900">
              <a:lnSpc>
                <a:spcPct val="100000"/>
              </a:lnSpc>
              <a:buFont typeface="Symbol" panose="05050102010706020507" pitchFamily="18" charset="2"/>
              <a:buChar char=""/>
            </a:pPr>
            <a:r>
              <a:rPr lang="en-US" sz="2400" dirty="0" smtClean="0"/>
              <a:t>Test : Proposed + max </a:t>
            </a:r>
            <a:r>
              <a:rPr lang="en-US" sz="2400" dirty="0" err="1" smtClean="0"/>
              <a:t>ctx</a:t>
            </a:r>
            <a:r>
              <a:rPr lang="en-US" sz="2400" dirty="0" smtClean="0"/>
              <a:t> bins 1.75 bin/</a:t>
            </a:r>
            <a:r>
              <a:rPr lang="en-US" sz="2400" dirty="0" err="1" smtClean="0"/>
              <a:t>coeff</a:t>
            </a:r>
            <a:r>
              <a:rPr lang="en-US" sz="2400" dirty="0" smtClean="0"/>
              <a:t> </a:t>
            </a:r>
          </a:p>
          <a:p>
            <a:pPr marL="342900" indent="-342900">
              <a:lnSpc>
                <a:spcPct val="100000"/>
              </a:lnSpc>
              <a:buFont typeface="Symbol" panose="05050102010706020507" pitchFamily="18" charset="2"/>
              <a:buChar char=""/>
            </a:pPr>
            <a:endParaRPr lang="en-US" sz="2400" dirty="0" smtClean="0"/>
          </a:p>
          <a:p>
            <a:pPr>
              <a:lnSpc>
                <a:spcPct val="100000"/>
              </a:lnSpc>
            </a:pPr>
            <a:endParaRPr lang="en-US" sz="2400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8961835"/>
              </p:ext>
            </p:extLst>
          </p:nvPr>
        </p:nvGraphicFramePr>
        <p:xfrm>
          <a:off x="1068418" y="2534216"/>
          <a:ext cx="5877670" cy="3634015"/>
        </p:xfrm>
        <a:graphic>
          <a:graphicData uri="http://schemas.openxmlformats.org/drawingml/2006/table">
            <a:tbl>
              <a:tblPr/>
              <a:tblGrid>
                <a:gridCol w="2240410">
                  <a:extLst>
                    <a:ext uri="{9D8B030D-6E8A-4147-A177-3AD203B41FA5}">
                      <a16:colId xmlns:a16="http://schemas.microsoft.com/office/drawing/2014/main" val="3072932258"/>
                    </a:ext>
                  </a:extLst>
                </a:gridCol>
                <a:gridCol w="727452">
                  <a:extLst>
                    <a:ext uri="{9D8B030D-6E8A-4147-A177-3AD203B41FA5}">
                      <a16:colId xmlns:a16="http://schemas.microsoft.com/office/drawing/2014/main" val="1445645014"/>
                    </a:ext>
                  </a:extLst>
                </a:gridCol>
                <a:gridCol w="727452">
                  <a:extLst>
                    <a:ext uri="{9D8B030D-6E8A-4147-A177-3AD203B41FA5}">
                      <a16:colId xmlns:a16="http://schemas.microsoft.com/office/drawing/2014/main" val="1860508220"/>
                    </a:ext>
                  </a:extLst>
                </a:gridCol>
                <a:gridCol w="727452">
                  <a:extLst>
                    <a:ext uri="{9D8B030D-6E8A-4147-A177-3AD203B41FA5}">
                      <a16:colId xmlns:a16="http://schemas.microsoft.com/office/drawing/2014/main" val="3030145568"/>
                    </a:ext>
                  </a:extLst>
                </a:gridCol>
                <a:gridCol w="727452">
                  <a:extLst>
                    <a:ext uri="{9D8B030D-6E8A-4147-A177-3AD203B41FA5}">
                      <a16:colId xmlns:a16="http://schemas.microsoft.com/office/drawing/2014/main" val="1691900745"/>
                    </a:ext>
                  </a:extLst>
                </a:gridCol>
                <a:gridCol w="727452">
                  <a:extLst>
                    <a:ext uri="{9D8B030D-6E8A-4147-A177-3AD203B41FA5}">
                      <a16:colId xmlns:a16="http://schemas.microsoft.com/office/drawing/2014/main" val="4206920871"/>
                    </a:ext>
                  </a:extLst>
                </a:gridCol>
              </a:tblGrid>
              <a:tr h="193287">
                <a:tc>
                  <a:txBody>
                    <a:bodyPr/>
                    <a:lstStyle/>
                    <a:p>
                      <a:pPr algn="ctr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095" marR="3095" marT="30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3095" marR="3095" marT="30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23426439"/>
                  </a:ext>
                </a:extLst>
              </a:tr>
              <a:tr h="193287">
                <a:tc>
                  <a:txBody>
                    <a:bodyPr/>
                    <a:lstStyle/>
                    <a:p>
                      <a:pPr algn="ctr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095" marR="3095" marT="30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VTM-6.0</a:t>
                      </a:r>
                    </a:p>
                  </a:txBody>
                  <a:tcPr marL="3095" marR="3095" marT="30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0641072"/>
                  </a:ext>
                </a:extLst>
              </a:tr>
              <a:tr h="152461"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095" marR="3095" marT="30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3095" marR="3095" marT="30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3095" marR="3095" marT="30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095" marR="3095" marT="30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9023786"/>
                  </a:ext>
                </a:extLst>
              </a:tr>
              <a:tr h="19328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3095" marR="3095" marT="30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3095" marR="3095" marT="30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0.13%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0.19%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3095" marR="3095" marT="30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86909463"/>
                  </a:ext>
                </a:extLst>
              </a:tr>
              <a:tr h="19328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SCC</a:t>
                      </a:r>
                    </a:p>
                  </a:txBody>
                  <a:tcPr marL="3095" marR="3095" marT="30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0.27%</a:t>
                      </a:r>
                    </a:p>
                  </a:txBody>
                  <a:tcPr marL="3095" marR="3095" marT="30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0.22%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0.24%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3095" marR="3095" marT="30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91286097"/>
                  </a:ext>
                </a:extLst>
              </a:tr>
              <a:tr h="193287">
                <a:tc>
                  <a:txBody>
                    <a:bodyPr/>
                    <a:lstStyle/>
                    <a:p>
                      <a:pPr algn="ctr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095" marR="3095" marT="309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095" marR="3095" marT="309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095" marR="3095" marT="309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095" marR="3095" marT="309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095" marR="3095" marT="309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095" marR="3095" marT="309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9157699"/>
                  </a:ext>
                </a:extLst>
              </a:tr>
              <a:tr h="193287">
                <a:tc>
                  <a:txBody>
                    <a:bodyPr/>
                    <a:lstStyle/>
                    <a:p>
                      <a:pPr algn="ctr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095" marR="3095" marT="30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Main10 </a:t>
                      </a:r>
                    </a:p>
                  </a:txBody>
                  <a:tcPr marL="3095" marR="3095" marT="30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73376536"/>
                  </a:ext>
                </a:extLst>
              </a:tr>
              <a:tr h="193287">
                <a:tc>
                  <a:txBody>
                    <a:bodyPr/>
                    <a:lstStyle/>
                    <a:p>
                      <a:pPr algn="ctr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095" marR="3095" marT="30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VTM-6.0</a:t>
                      </a:r>
                    </a:p>
                  </a:txBody>
                  <a:tcPr marL="3095" marR="3095" marT="30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57431124"/>
                  </a:ext>
                </a:extLst>
              </a:tr>
              <a:tr h="193287">
                <a:tc>
                  <a:txBody>
                    <a:bodyPr/>
                    <a:lstStyle/>
                    <a:p>
                      <a:pPr algn="ctr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095" marR="3095" marT="30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3095" marR="3095" marT="30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3095" marR="3095" marT="30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46902264"/>
                  </a:ext>
                </a:extLst>
              </a:tr>
              <a:tr h="19328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3095" marR="3095" marT="30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095" marR="3095" marT="30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095" marR="3095" marT="309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095" marR="3095" marT="30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095" marR="3095" marT="30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095" marR="3095" marT="30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47607"/>
                  </a:ext>
                </a:extLst>
              </a:tr>
              <a:tr h="19328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SCC</a:t>
                      </a:r>
                    </a:p>
                  </a:txBody>
                  <a:tcPr marL="3095" marR="3095" marT="30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0.23%</a:t>
                      </a:r>
                    </a:p>
                  </a:txBody>
                  <a:tcPr marL="3095" marR="3095" marT="30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0.14%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3095" marR="3095" marT="30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88%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045511"/>
                  </a:ext>
                </a:extLst>
              </a:tr>
              <a:tr h="193287">
                <a:tc>
                  <a:txBody>
                    <a:bodyPr/>
                    <a:lstStyle/>
                    <a:p>
                      <a:pPr algn="ctr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095" marR="3095" marT="309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095" marR="3095" marT="309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095" marR="3095" marT="309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095" marR="3095" marT="309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095" marR="3095" marT="309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095" marR="3095" marT="309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56998237"/>
                  </a:ext>
                </a:extLst>
              </a:tr>
              <a:tr h="193287">
                <a:tc>
                  <a:txBody>
                    <a:bodyPr/>
                    <a:lstStyle/>
                    <a:p>
                      <a:pPr algn="ctr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095" marR="3095" marT="30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Main10 </a:t>
                      </a:r>
                    </a:p>
                  </a:txBody>
                  <a:tcPr marL="3095" marR="3095" marT="30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7168735"/>
                  </a:ext>
                </a:extLst>
              </a:tr>
              <a:tr h="193287">
                <a:tc>
                  <a:txBody>
                    <a:bodyPr/>
                    <a:lstStyle/>
                    <a:p>
                      <a:pPr algn="ctr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095" marR="3095" marT="30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VTM-6.0</a:t>
                      </a:r>
                    </a:p>
                  </a:txBody>
                  <a:tcPr marL="3095" marR="3095" marT="30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55218299"/>
                  </a:ext>
                </a:extLst>
              </a:tr>
              <a:tr h="193287">
                <a:tc>
                  <a:txBody>
                    <a:bodyPr/>
                    <a:lstStyle/>
                    <a:p>
                      <a:pPr algn="ctr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095" marR="3095" marT="30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3095" marR="3095" marT="30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3095" marR="3095" marT="30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68410800"/>
                  </a:ext>
                </a:extLst>
              </a:tr>
              <a:tr h="19328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3095" marR="3095" marT="30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3095" marR="3095" marT="30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0.39%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3095" marR="3095" marT="30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89%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6342526"/>
                  </a:ext>
                </a:extLst>
              </a:tr>
              <a:tr h="19328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SCC</a:t>
                      </a:r>
                    </a:p>
                  </a:txBody>
                  <a:tcPr marL="3095" marR="3095" marT="30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3095" marR="3095" marT="30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3095" marR="3095" marT="30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90%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45372666"/>
                  </a:ext>
                </a:extLst>
              </a:tr>
            </a:tbl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46964824"/>
              </p:ext>
            </p:extLst>
          </p:nvPr>
        </p:nvGraphicFramePr>
        <p:xfrm>
          <a:off x="6621149" y="3379785"/>
          <a:ext cx="5949950" cy="1106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Document" r:id="rId4" imgW="5949456" imgH="1107088" progId="Word.Document.12">
                  <p:embed/>
                </p:oleObj>
              </mc:Choice>
              <mc:Fallback>
                <p:oleObj name="Document" r:id="rId4" imgW="5949456" imgH="110708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621149" y="3379785"/>
                        <a:ext cx="5949950" cy="1106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4605556" y="2166684"/>
            <a:ext cx="10567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CTC QP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9596124" y="2722717"/>
            <a:ext cx="9284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low QP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0565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浅色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15972</TotalTime>
  <Words>984</Words>
  <Application>Microsoft Office PowerPoint</Application>
  <PresentationFormat>Widescreen</PresentationFormat>
  <Paragraphs>460</Paragraphs>
  <Slides>7</Slides>
  <Notes>6</Notes>
  <HiddenSlides>0</HiddenSlides>
  <MMClips>0</MMClips>
  <ScaleCrop>false</ScaleCrop>
  <HeadingPairs>
    <vt:vector size="8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6" baseType="lpstr">
      <vt:lpstr>Microsoft YaHei</vt:lpstr>
      <vt:lpstr>SimSun</vt:lpstr>
      <vt:lpstr>SimSun</vt:lpstr>
      <vt:lpstr>Arial</vt:lpstr>
      <vt:lpstr>DengXian</vt:lpstr>
      <vt:lpstr>Symbol</vt:lpstr>
      <vt:lpstr>Times New Roman</vt:lpstr>
      <vt:lpstr>浅色</vt:lpstr>
      <vt:lpstr>Microsoft Word Document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Office 用户</dc:creator>
  <cp:lastModifiedBy>SARWER, Mohammed Golam</cp:lastModifiedBy>
  <cp:revision>1285</cp:revision>
  <dcterms:created xsi:type="dcterms:W3CDTF">2018-05-21T01:42:17Z</dcterms:created>
  <dcterms:modified xsi:type="dcterms:W3CDTF">2019-10-04T04:05:01Z</dcterms:modified>
</cp:coreProperties>
</file>