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54" r:id="rId4"/>
    <p:sldMasterId id="2147483661" r:id="rId5"/>
    <p:sldMasterId id="2147483667" r:id="rId6"/>
  </p:sldMasterIdLst>
  <p:notesMasterIdLst>
    <p:notesMasterId r:id="rId18"/>
  </p:notesMasterIdLst>
  <p:handoutMasterIdLst>
    <p:handoutMasterId r:id="rId19"/>
  </p:handoutMasterIdLst>
  <p:sldIdLst>
    <p:sldId id="268" r:id="rId7"/>
    <p:sldId id="269" r:id="rId8"/>
    <p:sldId id="317" r:id="rId9"/>
    <p:sldId id="318" r:id="rId10"/>
    <p:sldId id="325" r:id="rId11"/>
    <p:sldId id="324" r:id="rId12"/>
    <p:sldId id="328" r:id="rId13"/>
    <p:sldId id="330" r:id="rId14"/>
    <p:sldId id="331" r:id="rId15"/>
    <p:sldId id="329" r:id="rId16"/>
    <p:sldId id="314" r:id="rId17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02" d="100"/>
          <a:sy n="102" d="100"/>
        </p:scale>
        <p:origin x="618" y="66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 Yang" userId="1d74690e-685a-4a9e-8158-66dcfcc80753" providerId="ADAL" clId="{9AC0AE45-AEA2-407B-AC61-C77183AE9232}"/>
    <pc:docChg chg="custSel delSld modSld">
      <pc:chgData name="Hua Yang" userId="1d74690e-685a-4a9e-8158-66dcfcc80753" providerId="ADAL" clId="{9AC0AE45-AEA2-407B-AC61-C77183AE9232}" dt="2019-10-08T05:15:54.739" v="19" actId="6549"/>
      <pc:docMkLst>
        <pc:docMk/>
      </pc:docMkLst>
      <pc:sldChg chg="del">
        <pc:chgData name="Hua Yang" userId="1d74690e-685a-4a9e-8158-66dcfcc80753" providerId="ADAL" clId="{9AC0AE45-AEA2-407B-AC61-C77183AE9232}" dt="2019-10-08T05:14:47.438" v="0" actId="2696"/>
        <pc:sldMkLst>
          <pc:docMk/>
          <pc:sldMk cId="1498209104" sldId="306"/>
        </pc:sldMkLst>
      </pc:sldChg>
      <pc:sldChg chg="delSp modSp">
        <pc:chgData name="Hua Yang" userId="1d74690e-685a-4a9e-8158-66dcfcc80753" providerId="ADAL" clId="{9AC0AE45-AEA2-407B-AC61-C77183AE9232}" dt="2019-10-08T05:15:54.739" v="19" actId="6549"/>
        <pc:sldMkLst>
          <pc:docMk/>
          <pc:sldMk cId="19677415" sldId="314"/>
        </pc:sldMkLst>
        <pc:spChg chg="mod">
          <ac:chgData name="Hua Yang" userId="1d74690e-685a-4a9e-8158-66dcfcc80753" providerId="ADAL" clId="{9AC0AE45-AEA2-407B-AC61-C77183AE9232}" dt="2019-10-08T05:15:54.739" v="19" actId="6549"/>
          <ac:spMkLst>
            <pc:docMk/>
            <pc:sldMk cId="19677415" sldId="314"/>
            <ac:spMk id="10" creationId="{A38E198C-080B-414A-86D6-DFC7116A03C3}"/>
          </ac:spMkLst>
        </pc:spChg>
        <pc:spChg chg="del">
          <ac:chgData name="Hua Yang" userId="1d74690e-685a-4a9e-8158-66dcfcc80753" providerId="ADAL" clId="{9AC0AE45-AEA2-407B-AC61-C77183AE9232}" dt="2019-10-08T05:15:27.876" v="12" actId="478"/>
          <ac:spMkLst>
            <pc:docMk/>
            <pc:sldMk cId="19677415" sldId="314"/>
            <ac:spMk id="13" creationId="{56021352-D656-4B08-9B19-A642E31BC06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41535" y="2315024"/>
            <a:ext cx="7250076" cy="2557843"/>
          </a:xfrm>
        </p:spPr>
        <p:txBody>
          <a:bodyPr/>
          <a:lstStyle/>
          <a:p>
            <a:r>
              <a:rPr lang="en-US" sz="3600" dirty="0"/>
              <a:t>JVET-P0372</a:t>
            </a:r>
            <a:br>
              <a:rPr lang="en-US" sz="3600" dirty="0"/>
            </a:br>
            <a:r>
              <a:rPr lang="en-CA" sz="3600" dirty="0"/>
              <a:t>CE5-related: Joint chroma cross-component adaptive loop filtering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5274" y="4872867"/>
            <a:ext cx="7250076" cy="1318932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H. Yang, Y. He, H. Li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3: JC-CCALF with 8-tap 5 unique coefficients ALF filter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789562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334001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744344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86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8E198C-080B-414A-86D6-DFC7116A03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96952"/>
            <a:ext cx="8245078" cy="4781813"/>
          </a:xfrm>
        </p:spPr>
        <p:txBody>
          <a:bodyPr>
            <a:normAutofit lnSpcReduction="10000"/>
          </a:bodyPr>
          <a:lstStyle/>
          <a:p>
            <a:r>
              <a:rPr lang="en-CA" sz="2400" dirty="0"/>
              <a:t>Propose JC-CCALF with 8-tap filter</a:t>
            </a:r>
          </a:p>
          <a:p>
            <a:pPr lvl="1"/>
            <a:r>
              <a:rPr lang="en-CA" sz="2000" dirty="0"/>
              <a:t>Reduce CCALF complexity, HW logic by ~50%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Conduct ALF filtering on input </a:t>
            </a:r>
            <a:r>
              <a:rPr lang="en-CA" sz="1700" dirty="0" err="1"/>
              <a:t>luma</a:t>
            </a:r>
            <a:r>
              <a:rPr lang="en-CA" sz="1700" dirty="0"/>
              <a:t> signal once and used for both </a:t>
            </a:r>
            <a:r>
              <a:rPr lang="en-CA" sz="1700" dirty="0" err="1"/>
              <a:t>Cb</a:t>
            </a:r>
            <a:r>
              <a:rPr lang="en-CA" sz="1700" dirty="0"/>
              <a:t> and Cr refinement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>
                <a:sym typeface="Wingdings" panose="05000000000000000000" pitchFamily="2" charset="2"/>
              </a:rPr>
              <a:t>Separate block on/off control for </a:t>
            </a:r>
            <a:r>
              <a:rPr lang="en-CA" sz="1700" dirty="0" err="1">
                <a:sym typeface="Wingdings" panose="05000000000000000000" pitchFamily="2" charset="2"/>
              </a:rPr>
              <a:t>Cb</a:t>
            </a:r>
            <a:r>
              <a:rPr lang="en-CA" sz="1700" dirty="0">
                <a:sym typeface="Wingdings" panose="05000000000000000000" pitchFamily="2" charset="2"/>
              </a:rPr>
              <a:t>, Cr with the same control block size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>
                <a:sym typeface="Wingdings" panose="05000000000000000000" pitchFamily="2" charset="2"/>
              </a:rPr>
              <a:t>O</a:t>
            </a:r>
            <a:r>
              <a:rPr lang="en-CA" sz="1700" dirty="0"/>
              <a:t>ne weighting factor per slice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8-tap ALF filter</a:t>
            </a:r>
          </a:p>
          <a:p>
            <a:pPr lvl="1"/>
            <a:endParaRPr lang="en-CA" sz="2000" dirty="0"/>
          </a:p>
          <a:p>
            <a:pPr lvl="1"/>
            <a:r>
              <a:rPr lang="en-CA" sz="2000" dirty="0"/>
              <a:t>Can </a:t>
            </a:r>
            <a:r>
              <a:rPr lang="en-CA" sz="2000"/>
              <a:t>be combined </a:t>
            </a:r>
            <a:r>
              <a:rPr lang="en-CA" sz="2000" dirty="0"/>
              <a:t>with other methods to further reduce complexity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JC-CCALF with 18-tap filter: RA: −0.99%/0.62%/−0.22% </a:t>
            </a:r>
          </a:p>
          <a:p>
            <a:pPr marL="685800" lvl="2" indent="0">
              <a:buNone/>
            </a:pPr>
            <a:r>
              <a:rPr lang="en-CA" sz="1700" dirty="0"/>
              <a:t>                       with 8-tap filter: RA: −0.99%/1.61%/−0.48% </a:t>
            </a:r>
          </a:p>
          <a:p>
            <a:pPr marL="685800" lvl="2" indent="0">
              <a:buNone/>
            </a:pPr>
            <a:r>
              <a:rPr lang="en-CA" sz="1700" dirty="0"/>
              <a:t>                             vs       CCALF: RA: −1.16%/0.24%/−0.59%</a:t>
            </a:r>
          </a:p>
          <a:p>
            <a:pPr lvl="1"/>
            <a:endParaRPr lang="en-CA" sz="2000" dirty="0"/>
          </a:p>
          <a:p>
            <a:r>
              <a:rPr lang="en-US" sz="2300" dirty="0"/>
              <a:t>Thank Tencent for cross-checking (JVET-P0704)</a:t>
            </a:r>
          </a:p>
          <a:p>
            <a:pPr lvl="1"/>
            <a:endParaRPr lang="en-CA" sz="2000" dirty="0"/>
          </a:p>
          <a:p>
            <a:pPr marL="342900" lvl="1" indent="0">
              <a:buNone/>
            </a:pPr>
            <a:r>
              <a:rPr lang="en-CA" sz="2000" dirty="0"/>
              <a:t>	</a:t>
            </a:r>
          </a:p>
          <a:p>
            <a:pPr marL="342900" lvl="1" indent="0">
              <a:buNone/>
            </a:pPr>
            <a:endParaRPr lang="en-CA" sz="2000" dirty="0"/>
          </a:p>
          <a:p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sz="1700" dirty="0">
              <a:sym typeface="Wingdings" panose="05000000000000000000" pitchFamily="2" charset="2"/>
            </a:endParaRPr>
          </a:p>
          <a:p>
            <a:pPr lvl="1"/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96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58849"/>
            <a:ext cx="8245078" cy="879493"/>
          </a:xfrm>
        </p:spPr>
        <p:txBody>
          <a:bodyPr>
            <a:normAutofit/>
          </a:bodyPr>
          <a:lstStyle/>
          <a:p>
            <a:r>
              <a:rPr lang="en-CA" sz="2400" dirty="0"/>
              <a:t>Complexity issue</a:t>
            </a:r>
          </a:p>
          <a:p>
            <a:pPr lvl="1"/>
            <a:r>
              <a:rPr lang="en-CA" sz="1700" dirty="0"/>
              <a:t>~1% Y BD-rate RA gain, but 50% complexity increase over ALF</a:t>
            </a:r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89" name="Picture 64">
            <a:extLst>
              <a:ext uri="{FF2B5EF4-FFF2-40B4-BE49-F238E27FC236}">
                <a16:creationId xmlns:a16="http://schemas.microsoft.com/office/drawing/2014/main" id="{2591569B-D8E6-4578-9040-46C046B1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2283989"/>
            <a:ext cx="3619500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8" name="Picture 65">
            <a:extLst>
              <a:ext uri="{FF2B5EF4-FFF2-40B4-BE49-F238E27FC236}">
                <a16:creationId xmlns:a16="http://schemas.microsoft.com/office/drawing/2014/main" id="{7E9E681F-7DF8-4BEE-82F3-C4B1D5F8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294" y="3679199"/>
            <a:ext cx="766763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C5070A95-FD54-4BA8-99F1-EF3C780D86DB}"/>
              </a:ext>
            </a:extLst>
          </p:cNvPr>
          <p:cNvSpPr txBox="1">
            <a:spLocks/>
          </p:cNvSpPr>
          <p:nvPr/>
        </p:nvSpPr>
        <p:spPr>
          <a:xfrm>
            <a:off x="453629" y="5224461"/>
            <a:ext cx="8245078" cy="1010672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/>
              <a:t>The idea</a:t>
            </a:r>
          </a:p>
          <a:p>
            <a:pPr lvl="1"/>
            <a:r>
              <a:rPr lang="en-CA" sz="1700" dirty="0"/>
              <a:t>CCALF is applied on </a:t>
            </a:r>
            <a:r>
              <a:rPr lang="en-CA" sz="1700" dirty="0" err="1"/>
              <a:t>Cb</a:t>
            </a:r>
            <a:r>
              <a:rPr lang="en-CA" sz="1700" dirty="0"/>
              <a:t>, Cr, separately.</a:t>
            </a:r>
          </a:p>
          <a:p>
            <a:pPr lvl="1"/>
            <a:r>
              <a:rPr lang="en-CA" sz="1700" dirty="0"/>
              <a:t>However, correlation exists between </a:t>
            </a:r>
            <a:r>
              <a:rPr lang="en-CA" sz="1700" dirty="0" err="1"/>
              <a:t>Cb</a:t>
            </a:r>
            <a:r>
              <a:rPr lang="en-CA" sz="1700" dirty="0"/>
              <a:t>, Cr refinement signals.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Joint chroma CCALF (JC-CCALF)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581025" y="4582084"/>
            <a:ext cx="8245078" cy="400725"/>
          </a:xfrm>
        </p:spPr>
        <p:txBody>
          <a:bodyPr>
            <a:normAutofit/>
          </a:bodyPr>
          <a:lstStyle/>
          <a:p>
            <a:r>
              <a:rPr lang="en-CA" sz="1700" dirty="0"/>
              <a:t>The used ALF filter is trained and coded once and used for both </a:t>
            </a:r>
            <a:r>
              <a:rPr lang="en-CA" sz="1700" dirty="0" err="1"/>
              <a:t>Cb</a:t>
            </a:r>
            <a:r>
              <a:rPr lang="en-CA" sz="1700" dirty="0"/>
              <a:t> and Cr refinement.</a:t>
            </a:r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" name="Canvas 62">
            <a:extLst>
              <a:ext uri="{FF2B5EF4-FFF2-40B4-BE49-F238E27FC236}">
                <a16:creationId xmlns:a16="http://schemas.microsoft.com/office/drawing/2014/main" id="{4A1D22CA-2A5E-44DC-81E8-F046B59A45EB}"/>
              </a:ext>
            </a:extLst>
          </p:cNvPr>
          <p:cNvGrpSpPr/>
          <p:nvPr/>
        </p:nvGrpSpPr>
        <p:grpSpPr>
          <a:xfrm>
            <a:off x="1323975" y="1304928"/>
            <a:ext cx="5943600" cy="2990850"/>
            <a:chOff x="0" y="0"/>
            <a:chExt cx="5943600" cy="29908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3A8FB6-2003-4A61-A986-C325047664F9}"/>
                </a:ext>
              </a:extLst>
            </p:cNvPr>
            <p:cNvSpPr/>
            <p:nvPr/>
          </p:nvSpPr>
          <p:spPr>
            <a:xfrm>
              <a:off x="0" y="0"/>
              <a:ext cx="5943600" cy="2990850"/>
            </a:xfrm>
            <a:prstGeom prst="rect">
              <a:avLst/>
            </a:prstGeom>
          </p:spPr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207AAD-5EDF-45A1-A209-9DD6ADEBF62C}"/>
                </a:ext>
              </a:extLst>
            </p:cNvPr>
            <p:cNvSpPr/>
            <p:nvPr/>
          </p:nvSpPr>
          <p:spPr>
            <a:xfrm>
              <a:off x="1125672" y="258021"/>
              <a:ext cx="803349" cy="3752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Text Box 28">
              <a:extLst>
                <a:ext uri="{FF2B5EF4-FFF2-40B4-BE49-F238E27FC236}">
                  <a16:creationId xmlns:a16="http://schemas.microsoft.com/office/drawing/2014/main" id="{5568747B-E240-42C4-8FF4-21C483E5BC1A}"/>
                </a:ext>
              </a:extLst>
            </p:cNvPr>
            <p:cNvSpPr txBox="1"/>
            <p:nvPr/>
          </p:nvSpPr>
          <p:spPr>
            <a:xfrm>
              <a:off x="1125458" y="300308"/>
              <a:ext cx="808850" cy="3382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 hangingPunct="0"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SAO Luma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22CF1D5-258E-4459-A4FE-5F38067F9EC4}"/>
                </a:ext>
              </a:extLst>
            </p:cNvPr>
            <p:cNvSpPr/>
            <p:nvPr/>
          </p:nvSpPr>
          <p:spPr>
            <a:xfrm>
              <a:off x="2901273" y="263305"/>
              <a:ext cx="803275" cy="364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Text Box 22">
              <a:extLst>
                <a:ext uri="{FF2B5EF4-FFF2-40B4-BE49-F238E27FC236}">
                  <a16:creationId xmlns:a16="http://schemas.microsoft.com/office/drawing/2014/main" id="{63737FBA-B92F-4683-8BA2-CF3E808ABA8A}"/>
                </a:ext>
              </a:extLst>
            </p:cNvPr>
            <p:cNvSpPr txBox="1"/>
            <p:nvPr/>
          </p:nvSpPr>
          <p:spPr>
            <a:xfrm>
              <a:off x="2923425" y="316155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Luma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3DF2748-147A-4E5A-96D3-1AD5A75DEE61}"/>
                </a:ext>
              </a:extLst>
            </p:cNvPr>
            <p:cNvSpPr/>
            <p:nvPr/>
          </p:nvSpPr>
          <p:spPr>
            <a:xfrm>
              <a:off x="1104897" y="1690405"/>
              <a:ext cx="803275" cy="3435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Text Box 22">
              <a:extLst>
                <a:ext uri="{FF2B5EF4-FFF2-40B4-BE49-F238E27FC236}">
                  <a16:creationId xmlns:a16="http://schemas.microsoft.com/office/drawing/2014/main" id="{22531B31-BCBF-4576-82E4-3FACB75A7467}"/>
                </a:ext>
              </a:extLst>
            </p:cNvPr>
            <p:cNvSpPr txBox="1"/>
            <p:nvPr/>
          </p:nvSpPr>
          <p:spPr>
            <a:xfrm>
              <a:off x="1121052" y="1716823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8D5DAF-E78E-4390-93B6-BEBB9B34C8A1}"/>
                </a:ext>
              </a:extLst>
            </p:cNvPr>
            <p:cNvSpPr/>
            <p:nvPr/>
          </p:nvSpPr>
          <p:spPr>
            <a:xfrm>
              <a:off x="1099426" y="2372224"/>
              <a:ext cx="803275" cy="338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Text Box 22">
              <a:extLst>
                <a:ext uri="{FF2B5EF4-FFF2-40B4-BE49-F238E27FC236}">
                  <a16:creationId xmlns:a16="http://schemas.microsoft.com/office/drawing/2014/main" id="{856675B7-6C8F-4D8D-B1CF-DFC80E5DEFDB}"/>
                </a:ext>
              </a:extLst>
            </p:cNvPr>
            <p:cNvSpPr txBox="1"/>
            <p:nvPr/>
          </p:nvSpPr>
          <p:spPr>
            <a:xfrm>
              <a:off x="1120865" y="2398642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3F60E90-E00A-4A05-A10A-FA658AD4ED3D}"/>
                </a:ext>
              </a:extLst>
            </p:cNvPr>
            <p:cNvSpPr/>
            <p:nvPr/>
          </p:nvSpPr>
          <p:spPr>
            <a:xfrm>
              <a:off x="2886368" y="860753"/>
              <a:ext cx="802640" cy="5178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Text Box 22">
              <a:extLst>
                <a:ext uri="{FF2B5EF4-FFF2-40B4-BE49-F238E27FC236}">
                  <a16:creationId xmlns:a16="http://schemas.microsoft.com/office/drawing/2014/main" id="{8D193756-0792-4F20-B276-7E7D354B069B}"/>
                </a:ext>
              </a:extLst>
            </p:cNvPr>
            <p:cNvSpPr txBox="1"/>
            <p:nvPr/>
          </p:nvSpPr>
          <p:spPr>
            <a:xfrm>
              <a:off x="2742255" y="902655"/>
              <a:ext cx="1079193" cy="444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Joint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CC ALF 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37E7BB1-5915-41B2-938E-6721649665E5}"/>
                </a:ext>
              </a:extLst>
            </p:cNvPr>
            <p:cNvSpPr/>
            <p:nvPr/>
          </p:nvSpPr>
          <p:spPr>
            <a:xfrm>
              <a:off x="2879587" y="1679834"/>
              <a:ext cx="802640" cy="10465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Text Box 22">
              <a:extLst>
                <a:ext uri="{FF2B5EF4-FFF2-40B4-BE49-F238E27FC236}">
                  <a16:creationId xmlns:a16="http://schemas.microsoft.com/office/drawing/2014/main" id="{0DF6BD6D-03EF-4918-B220-8A296F4A67FE}"/>
                </a:ext>
              </a:extLst>
            </p:cNvPr>
            <p:cNvSpPr txBox="1"/>
            <p:nvPr/>
          </p:nvSpPr>
          <p:spPr>
            <a:xfrm>
              <a:off x="2833175" y="2081846"/>
              <a:ext cx="935422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E7CC83B7-0959-41AC-BD40-C93917E0306D}"/>
                </a:ext>
              </a:extLst>
            </p:cNvPr>
            <p:cNvCxnSpPr/>
            <p:nvPr/>
          </p:nvCxnSpPr>
          <p:spPr>
            <a:xfrm flipV="1">
              <a:off x="1929021" y="445657"/>
              <a:ext cx="972252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C5D6803-DB70-4813-9CFB-CE34734689C7}"/>
                </a:ext>
              </a:extLst>
            </p:cNvPr>
            <p:cNvCxnSpPr/>
            <p:nvPr/>
          </p:nvCxnSpPr>
          <p:spPr>
            <a:xfrm>
              <a:off x="3704337" y="445657"/>
              <a:ext cx="144378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D2B5A4D-2FF3-4AA9-BE5C-A952F4246652}"/>
                </a:ext>
              </a:extLst>
            </p:cNvPr>
            <p:cNvCxnSpPr/>
            <p:nvPr/>
          </p:nvCxnSpPr>
          <p:spPr>
            <a:xfrm>
              <a:off x="739864" y="469446"/>
              <a:ext cx="38555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227DB71-EF40-4A5C-B071-03E36FA65CC2}"/>
                </a:ext>
              </a:extLst>
            </p:cNvPr>
            <p:cNvCxnSpPr/>
            <p:nvPr/>
          </p:nvCxnSpPr>
          <p:spPr>
            <a:xfrm>
              <a:off x="719466" y="1870225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53A76BE-6B22-4E5C-8F65-D099CEA81D37}"/>
                </a:ext>
              </a:extLst>
            </p:cNvPr>
            <p:cNvCxnSpPr/>
            <p:nvPr/>
          </p:nvCxnSpPr>
          <p:spPr>
            <a:xfrm>
              <a:off x="713996" y="2562633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788B89A6-A7CF-422F-B8AB-47C6885A6B75}"/>
                </a:ext>
              </a:extLst>
            </p:cNvPr>
            <p:cNvCxnSpPr/>
            <p:nvPr/>
          </p:nvCxnSpPr>
          <p:spPr>
            <a:xfrm flipV="1">
              <a:off x="1902715" y="1873064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AFA9388-4ADF-42CD-904D-218642B63480}"/>
                </a:ext>
              </a:extLst>
            </p:cNvPr>
            <p:cNvCxnSpPr/>
            <p:nvPr/>
          </p:nvCxnSpPr>
          <p:spPr>
            <a:xfrm flipV="1">
              <a:off x="1908185" y="2554788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B14AA46-FBA5-4157-845B-A6CBAFAF7199}"/>
                </a:ext>
              </a:extLst>
            </p:cNvPr>
            <p:cNvCxnSpPr/>
            <p:nvPr/>
          </p:nvCxnSpPr>
          <p:spPr>
            <a:xfrm>
              <a:off x="4708869" y="1880684"/>
              <a:ext cx="415502" cy="50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F48B0AD-F324-4E26-AA26-35B6645541B5}"/>
                </a:ext>
              </a:extLst>
            </p:cNvPr>
            <p:cNvCxnSpPr/>
            <p:nvPr/>
          </p:nvCxnSpPr>
          <p:spPr>
            <a:xfrm>
              <a:off x="4344721" y="2581216"/>
              <a:ext cx="78726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550B1DBE-E059-45FF-BC23-FA056DB0915B}"/>
                </a:ext>
              </a:extLst>
            </p:cNvPr>
            <p:cNvSpPr txBox="1"/>
            <p:nvPr/>
          </p:nvSpPr>
          <p:spPr>
            <a:xfrm>
              <a:off x="5148127" y="316155"/>
              <a:ext cx="364721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7" name="Text Box 22">
              <a:extLst>
                <a:ext uri="{FF2B5EF4-FFF2-40B4-BE49-F238E27FC236}">
                  <a16:creationId xmlns:a16="http://schemas.microsoft.com/office/drawing/2014/main" id="{8C6D6D9E-B2FC-4253-A692-38F107830625}"/>
                </a:ext>
              </a:extLst>
            </p:cNvPr>
            <p:cNvSpPr txBox="1"/>
            <p:nvPr/>
          </p:nvSpPr>
          <p:spPr>
            <a:xfrm>
              <a:off x="5116702" y="17382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8" name="Text Box 22">
              <a:extLst>
                <a:ext uri="{FF2B5EF4-FFF2-40B4-BE49-F238E27FC236}">
                  <a16:creationId xmlns:a16="http://schemas.microsoft.com/office/drawing/2014/main" id="{0E0A4013-F924-42B8-834E-AC2B1B43DC4B}"/>
                </a:ext>
              </a:extLst>
            </p:cNvPr>
            <p:cNvSpPr txBox="1"/>
            <p:nvPr/>
          </p:nvSpPr>
          <p:spPr>
            <a:xfrm>
              <a:off x="5125599" y="24196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FFD6034D-F710-47E7-B9A7-72A42BB10E97}"/>
                </a:ext>
              </a:extLst>
            </p:cNvPr>
            <p:cNvCxnSpPr/>
            <p:nvPr/>
          </p:nvCxnSpPr>
          <p:spPr>
            <a:xfrm>
              <a:off x="1944952" y="445657"/>
              <a:ext cx="941416" cy="673998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lowchart: Or 39">
              <a:extLst>
                <a:ext uri="{FF2B5EF4-FFF2-40B4-BE49-F238E27FC236}">
                  <a16:creationId xmlns:a16="http://schemas.microsoft.com/office/drawing/2014/main" id="{9B0CE4A9-CB1F-4E47-B07E-93572E8BAA13}"/>
                </a:ext>
              </a:extLst>
            </p:cNvPr>
            <p:cNvSpPr/>
            <p:nvPr/>
          </p:nvSpPr>
          <p:spPr>
            <a:xfrm>
              <a:off x="4550859" y="1806686"/>
              <a:ext cx="158010" cy="14799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1" name="Flowchart: Or 40">
              <a:extLst>
                <a:ext uri="{FF2B5EF4-FFF2-40B4-BE49-F238E27FC236}">
                  <a16:creationId xmlns:a16="http://schemas.microsoft.com/office/drawing/2014/main" id="{250057DD-BBB9-4F8E-9B14-A47536DD7AA8}"/>
                </a:ext>
              </a:extLst>
            </p:cNvPr>
            <p:cNvSpPr/>
            <p:nvPr/>
          </p:nvSpPr>
          <p:spPr>
            <a:xfrm>
              <a:off x="4187235" y="2509957"/>
              <a:ext cx="157480" cy="14795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378B52B6-9C58-4F16-BC21-9A60C9CB2A99}"/>
                </a:ext>
              </a:extLst>
            </p:cNvPr>
            <p:cNvCxnSpPr/>
            <p:nvPr/>
          </p:nvCxnSpPr>
          <p:spPr>
            <a:xfrm>
              <a:off x="3688954" y="1119655"/>
              <a:ext cx="940910" cy="687031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Flowchart: Summing Junction 42">
              <a:extLst>
                <a:ext uri="{FF2B5EF4-FFF2-40B4-BE49-F238E27FC236}">
                  <a16:creationId xmlns:a16="http://schemas.microsoft.com/office/drawing/2014/main" id="{F027BAB5-B89F-48BD-9010-EE153C55ACB3}"/>
                </a:ext>
              </a:extLst>
            </p:cNvPr>
            <p:cNvSpPr/>
            <p:nvPr/>
          </p:nvSpPr>
          <p:spPr>
            <a:xfrm>
              <a:off x="4196233" y="1367985"/>
              <a:ext cx="153773" cy="147995"/>
            </a:xfrm>
            <a:prstGeom prst="flowChartSummingJunction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AD630BD2-4E82-4CAA-B4D1-385513A65196}"/>
                </a:ext>
              </a:extLst>
            </p:cNvPr>
            <p:cNvCxnSpPr/>
            <p:nvPr/>
          </p:nvCxnSpPr>
          <p:spPr>
            <a:xfrm>
              <a:off x="3688954" y="1119655"/>
              <a:ext cx="584166" cy="248330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D077BDAD-DD32-4B56-B8FF-B6BE33F2E229}"/>
                </a:ext>
              </a:extLst>
            </p:cNvPr>
            <p:cNvCxnSpPr/>
            <p:nvPr/>
          </p:nvCxnSpPr>
          <p:spPr>
            <a:xfrm>
              <a:off x="4265189" y="1521267"/>
              <a:ext cx="538" cy="98869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CF5859FB-AD69-472C-8B27-5531A2C5234F}"/>
                </a:ext>
              </a:extLst>
            </p:cNvPr>
            <p:cNvCxnSpPr/>
            <p:nvPr/>
          </p:nvCxnSpPr>
          <p:spPr>
            <a:xfrm>
              <a:off x="4017017" y="1436605"/>
              <a:ext cx="16978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 Box 22">
              <a:extLst>
                <a:ext uri="{FF2B5EF4-FFF2-40B4-BE49-F238E27FC236}">
                  <a16:creationId xmlns:a16="http://schemas.microsoft.com/office/drawing/2014/main" id="{B5FA3760-D23E-41E2-9471-4A1EEDD5BD49}"/>
                </a:ext>
              </a:extLst>
            </p:cNvPr>
            <p:cNvSpPr txBox="1"/>
            <p:nvPr/>
          </p:nvSpPr>
          <p:spPr>
            <a:xfrm>
              <a:off x="3680098" y="1283709"/>
              <a:ext cx="34695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w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48" name="Straight Arrow Connector 331">
              <a:extLst>
                <a:ext uri="{FF2B5EF4-FFF2-40B4-BE49-F238E27FC236}">
                  <a16:creationId xmlns:a16="http://schemas.microsoft.com/office/drawing/2014/main" id="{7E786DE9-1AA3-45F7-871B-D0E4090489C0}"/>
                </a:ext>
              </a:extLst>
            </p:cNvPr>
            <p:cNvCxnSpPr/>
            <p:nvPr/>
          </p:nvCxnSpPr>
          <p:spPr>
            <a:xfrm flipV="1">
              <a:off x="3680345" y="1880684"/>
              <a:ext cx="870246" cy="506"/>
            </a:xfrm>
            <a:prstGeom prst="curved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E1BD01A8-1FC0-4133-9329-68BBD377DC72}"/>
                </a:ext>
              </a:extLst>
            </p:cNvPr>
            <p:cNvCxnSpPr/>
            <p:nvPr/>
          </p:nvCxnSpPr>
          <p:spPr>
            <a:xfrm>
              <a:off x="3689025" y="2583935"/>
              <a:ext cx="497967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/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𝑡𝑔𝑡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_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𝑐𝑐𝑎𝑙𝑓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𝑟𝑒𝑠𝐶𝑏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𝑟𝑒𝑠𝐶𝑟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)/(1+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	</a:t>
                </a:r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041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JC-CCALF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304925"/>
            <a:ext cx="8245078" cy="4814885"/>
          </a:xfrm>
        </p:spPr>
        <p:txBody>
          <a:bodyPr>
            <a:normAutofit/>
          </a:bodyPr>
          <a:lstStyle/>
          <a:p>
            <a:r>
              <a:rPr lang="en-CA" sz="2000" dirty="0"/>
              <a:t>Weighting factor:</a:t>
            </a:r>
          </a:p>
          <a:p>
            <a:pPr lvl="1"/>
            <a:r>
              <a:rPr lang="en-CA" sz="1700" dirty="0"/>
              <a:t>One per slice</a:t>
            </a:r>
          </a:p>
          <a:p>
            <a:pPr lvl="1"/>
            <a:r>
              <a:rPr lang="en-CA" sz="1700" dirty="0"/>
              <a:t>Sign (1 bit) and index (3 bits)</a:t>
            </a:r>
          </a:p>
          <a:p>
            <a:endParaRPr lang="en-CA" sz="2000" dirty="0"/>
          </a:p>
          <a:p>
            <a:r>
              <a:rPr lang="en-CA" sz="2000" dirty="0"/>
              <a:t>Encoder fast search:</a:t>
            </a:r>
          </a:p>
          <a:p>
            <a:pPr lvl="1"/>
            <a:r>
              <a:rPr lang="en-CA" sz="1700" dirty="0"/>
              <a:t>Prioritized weight list of all the possible values</a:t>
            </a:r>
          </a:p>
          <a:p>
            <a:pPr lvl="1"/>
            <a:r>
              <a:rPr lang="en-CA" sz="1700" dirty="0"/>
              <a:t>Early termination, if two consecutive weight values give no RD improvement.</a:t>
            </a:r>
          </a:p>
          <a:p>
            <a:pPr lvl="1"/>
            <a:r>
              <a:rPr lang="en-CA" sz="1700" dirty="0"/>
              <a:t>Previous coded same-type slice weight: the 1</a:t>
            </a:r>
            <a:r>
              <a:rPr lang="en-CA" sz="1700" baseline="30000" dirty="0"/>
              <a:t>st</a:t>
            </a:r>
            <a:r>
              <a:rPr lang="en-CA" sz="1700" dirty="0"/>
              <a:t> to check (i.e. highest priority)</a:t>
            </a:r>
          </a:p>
          <a:p>
            <a:pPr lvl="1"/>
            <a:endParaRPr lang="en-CA" sz="1700" dirty="0"/>
          </a:p>
          <a:p>
            <a:r>
              <a:rPr lang="en-CA" dirty="0" err="1"/>
              <a:t>Cb</a:t>
            </a:r>
            <a:r>
              <a:rPr lang="en-CA" dirty="0"/>
              <a:t>, Cr use two separate block-level on/off control maps</a:t>
            </a:r>
          </a:p>
          <a:p>
            <a:pPr lvl="1"/>
            <a:r>
              <a:rPr lang="en-CA" dirty="0"/>
              <a:t>One same coded control block size for both </a:t>
            </a:r>
            <a:r>
              <a:rPr lang="en-CA" dirty="0" err="1"/>
              <a:t>Cb</a:t>
            </a:r>
            <a:r>
              <a:rPr lang="en-CA" dirty="0"/>
              <a:t>, Cr</a:t>
            </a:r>
          </a:p>
          <a:p>
            <a:pPr lvl="1"/>
            <a:r>
              <a:rPr lang="en-CA" dirty="0"/>
              <a:t>Encoder iterative ALF coefficient training: a block is included in the current iteration of training, if the previous iteration decision on the block is “on” (i.e. to apply the ALF filtering) for both </a:t>
            </a:r>
            <a:r>
              <a:rPr lang="en-CA" dirty="0" err="1"/>
              <a:t>Cb</a:t>
            </a:r>
            <a:r>
              <a:rPr lang="en-CA" dirty="0"/>
              <a:t> and Cr.</a:t>
            </a:r>
          </a:p>
          <a:p>
            <a:endParaRPr lang="en-CA" sz="2000" dirty="0"/>
          </a:p>
          <a:p>
            <a:pPr lvl="1"/>
            <a:endParaRPr lang="en-CA" sz="1700" dirty="0"/>
          </a:p>
          <a:p>
            <a:pPr lvl="2"/>
            <a:endParaRPr lang="en-CA" sz="1400" dirty="0"/>
          </a:p>
          <a:p>
            <a:pPr lvl="2"/>
            <a:endParaRPr lang="en-CA" sz="1400" dirty="0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3F838C-7BCA-43B9-8551-D0CA8F08E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89442"/>
              </p:ext>
            </p:extLst>
          </p:nvPr>
        </p:nvGraphicFramePr>
        <p:xfrm>
          <a:off x="3939046" y="1818834"/>
          <a:ext cx="4302184" cy="778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668">
                  <a:extLst>
                    <a:ext uri="{9D8B030D-6E8A-4147-A177-3AD203B41FA5}">
                      <a16:colId xmlns:a16="http://schemas.microsoft.com/office/drawing/2014/main" val="2856121811"/>
                    </a:ext>
                  </a:extLst>
                </a:gridCol>
                <a:gridCol w="451878">
                  <a:extLst>
                    <a:ext uri="{9D8B030D-6E8A-4147-A177-3AD203B41FA5}">
                      <a16:colId xmlns:a16="http://schemas.microsoft.com/office/drawing/2014/main" val="1723986998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2636551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418380463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58581129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63553743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359370616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2410048851"/>
                    </a:ext>
                  </a:extLst>
                </a:gridCol>
              </a:tblGrid>
              <a:tr h="47409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57458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|w|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4/3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39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CCALF CE5-2.1: with chroma gain shifted to </a:t>
            </a:r>
            <a:r>
              <a:rPr lang="en-US" sz="1800" dirty="0" err="1"/>
              <a:t>luma</a:t>
            </a:r>
            <a:r>
              <a:rPr lang="en-US" sz="1800" dirty="0"/>
              <a:t> (Reference)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52844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10637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57175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5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1433105" y="799465"/>
            <a:ext cx="65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1: JC-CCALF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92556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307989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551303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66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079" y="856625"/>
            <a:ext cx="8229600" cy="365126"/>
          </a:xfrm>
        </p:spPr>
        <p:txBody>
          <a:bodyPr/>
          <a:lstStyle/>
          <a:p>
            <a:pPr algn="ctr"/>
            <a:r>
              <a:rPr lang="en-US" sz="2000" b="0" dirty="0">
                <a:latin typeface="+mn-lt"/>
              </a:rPr>
              <a:t>Test 2:</a:t>
            </a:r>
            <a:r>
              <a:rPr lang="en-US" sz="2000" dirty="0">
                <a:latin typeface="+mn-lt"/>
              </a:rPr>
              <a:t> </a:t>
            </a:r>
            <a:r>
              <a:rPr lang="en-US" sz="2000" b="0" dirty="0">
                <a:latin typeface="+mn-lt"/>
              </a:rPr>
              <a:t>JC-CCALF + 8-tap filter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0C09D0E-130A-4043-BD74-C8238F0B8536}"/>
              </a:ext>
            </a:extLst>
          </p:cNvPr>
          <p:cNvSpPr/>
          <p:nvPr/>
        </p:nvSpPr>
        <p:spPr>
          <a:xfrm>
            <a:off x="5496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2A0FCD4-8264-4382-91C1-E4877F7F771F}"/>
              </a:ext>
            </a:extLst>
          </p:cNvPr>
          <p:cNvSpPr/>
          <p:nvPr/>
        </p:nvSpPr>
        <p:spPr>
          <a:xfrm>
            <a:off x="5750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C6D0E5-BEA9-447E-93D2-D2EED45A5B89}"/>
              </a:ext>
            </a:extLst>
          </p:cNvPr>
          <p:cNvSpPr/>
          <p:nvPr/>
        </p:nvSpPr>
        <p:spPr>
          <a:xfrm>
            <a:off x="6004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3131D4-8031-4B5A-8AF6-3364D891345D}"/>
              </a:ext>
            </a:extLst>
          </p:cNvPr>
          <p:cNvSpPr/>
          <p:nvPr/>
        </p:nvSpPr>
        <p:spPr>
          <a:xfrm>
            <a:off x="5750148" y="2513430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B61FA30-200B-42B7-A0DF-E1B0C664DDF2}"/>
              </a:ext>
            </a:extLst>
          </p:cNvPr>
          <p:cNvSpPr/>
          <p:nvPr/>
        </p:nvSpPr>
        <p:spPr>
          <a:xfrm>
            <a:off x="5496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E949F72-4068-47A2-B731-B40DD7826EB0}"/>
              </a:ext>
            </a:extLst>
          </p:cNvPr>
          <p:cNvSpPr/>
          <p:nvPr/>
        </p:nvSpPr>
        <p:spPr>
          <a:xfrm>
            <a:off x="5750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797E821-ACC2-4FAF-A67C-34E7D144BBCE}"/>
              </a:ext>
            </a:extLst>
          </p:cNvPr>
          <p:cNvSpPr/>
          <p:nvPr/>
        </p:nvSpPr>
        <p:spPr>
          <a:xfrm>
            <a:off x="6004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2CA3CD1-92E6-48F2-B163-59E3D4C39C8B}"/>
              </a:ext>
            </a:extLst>
          </p:cNvPr>
          <p:cNvSpPr/>
          <p:nvPr/>
        </p:nvSpPr>
        <p:spPr>
          <a:xfrm>
            <a:off x="5750148" y="3242298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F601D5-D1AC-4D81-97CC-61541FDC5317}"/>
              </a:ext>
            </a:extLst>
          </p:cNvPr>
          <p:cNvSpPr txBox="1"/>
          <p:nvPr/>
        </p:nvSpPr>
        <p:spPr>
          <a:xfrm>
            <a:off x="5134188" y="3971166"/>
            <a:ext cx="132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8-tap filter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9AE07A2-386E-48F1-9DBB-04F66797033E}"/>
              </a:ext>
            </a:extLst>
          </p:cNvPr>
          <p:cNvSpPr/>
          <p:nvPr/>
        </p:nvSpPr>
        <p:spPr>
          <a:xfrm>
            <a:off x="2688627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8337E44-9F59-4426-953C-4DDDAB8EF74E}"/>
              </a:ext>
            </a:extLst>
          </p:cNvPr>
          <p:cNvSpPr/>
          <p:nvPr/>
        </p:nvSpPr>
        <p:spPr>
          <a:xfrm>
            <a:off x="2942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5FA555-3EF9-4701-9E93-1859A43C94C4}"/>
              </a:ext>
            </a:extLst>
          </p:cNvPr>
          <p:cNvSpPr/>
          <p:nvPr/>
        </p:nvSpPr>
        <p:spPr>
          <a:xfrm>
            <a:off x="3196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AF4E55-8CA4-4EE8-896C-F4470C84E2B6}"/>
              </a:ext>
            </a:extLst>
          </p:cNvPr>
          <p:cNvSpPr/>
          <p:nvPr/>
        </p:nvSpPr>
        <p:spPr>
          <a:xfrm>
            <a:off x="3196627" y="2221883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E89B774-FC09-4781-8B35-285D929F47A6}"/>
              </a:ext>
            </a:extLst>
          </p:cNvPr>
          <p:cNvSpPr/>
          <p:nvPr/>
        </p:nvSpPr>
        <p:spPr>
          <a:xfrm>
            <a:off x="2688627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14E8FBA-7770-44A5-A365-0D94BB8EC4D8}"/>
              </a:ext>
            </a:extLst>
          </p:cNvPr>
          <p:cNvSpPr/>
          <p:nvPr/>
        </p:nvSpPr>
        <p:spPr>
          <a:xfrm>
            <a:off x="2942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5FFBCE6-3638-4381-A622-12C15E7F3FB7}"/>
              </a:ext>
            </a:extLst>
          </p:cNvPr>
          <p:cNvSpPr/>
          <p:nvPr/>
        </p:nvSpPr>
        <p:spPr>
          <a:xfrm>
            <a:off x="3196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3830AD-B842-4AAD-BEEC-99B0126C0C78}"/>
              </a:ext>
            </a:extLst>
          </p:cNvPr>
          <p:cNvSpPr/>
          <p:nvPr/>
        </p:nvSpPr>
        <p:spPr>
          <a:xfrm>
            <a:off x="3196626" y="3436664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B2124DF-21FB-4C71-A38A-8AE12390D644}"/>
              </a:ext>
            </a:extLst>
          </p:cNvPr>
          <p:cNvSpPr/>
          <p:nvPr/>
        </p:nvSpPr>
        <p:spPr>
          <a:xfrm>
            <a:off x="3450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C235992-C7F9-45EE-8332-D6CFF87CEF7D}"/>
              </a:ext>
            </a:extLst>
          </p:cNvPr>
          <p:cNvSpPr/>
          <p:nvPr/>
        </p:nvSpPr>
        <p:spPr>
          <a:xfrm>
            <a:off x="3450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563B12-69F1-45A3-8305-A8B2F457C583}"/>
              </a:ext>
            </a:extLst>
          </p:cNvPr>
          <p:cNvSpPr/>
          <p:nvPr/>
        </p:nvSpPr>
        <p:spPr>
          <a:xfrm>
            <a:off x="2942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36EDD0-7FA1-480D-A609-A6F9DC29D62A}"/>
              </a:ext>
            </a:extLst>
          </p:cNvPr>
          <p:cNvSpPr/>
          <p:nvPr/>
        </p:nvSpPr>
        <p:spPr>
          <a:xfrm>
            <a:off x="3196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D340A1-4AE5-4C04-BE20-F7186DD79E0B}"/>
              </a:ext>
            </a:extLst>
          </p:cNvPr>
          <p:cNvSpPr/>
          <p:nvPr/>
        </p:nvSpPr>
        <p:spPr>
          <a:xfrm>
            <a:off x="3450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0931378-CE58-4832-BD5F-6332505C5B0C}"/>
              </a:ext>
            </a:extLst>
          </p:cNvPr>
          <p:cNvSpPr/>
          <p:nvPr/>
        </p:nvSpPr>
        <p:spPr>
          <a:xfrm>
            <a:off x="3689754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1F07E-CDAC-44DA-94AD-93B5DBB6BD0A}"/>
              </a:ext>
            </a:extLst>
          </p:cNvPr>
          <p:cNvSpPr/>
          <p:nvPr/>
        </p:nvSpPr>
        <p:spPr>
          <a:xfrm>
            <a:off x="3689754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516401-A9F9-403C-AEDB-927426744064}"/>
              </a:ext>
            </a:extLst>
          </p:cNvPr>
          <p:cNvSpPr/>
          <p:nvPr/>
        </p:nvSpPr>
        <p:spPr>
          <a:xfrm>
            <a:off x="2942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1800497-0769-4EDF-A67C-80BABA81B268}"/>
              </a:ext>
            </a:extLst>
          </p:cNvPr>
          <p:cNvSpPr/>
          <p:nvPr/>
        </p:nvSpPr>
        <p:spPr>
          <a:xfrm>
            <a:off x="3196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D50CB0-8E48-44CF-9C85-E50B868160E7}"/>
              </a:ext>
            </a:extLst>
          </p:cNvPr>
          <p:cNvSpPr/>
          <p:nvPr/>
        </p:nvSpPr>
        <p:spPr>
          <a:xfrm>
            <a:off x="3450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E5F0B2-4981-4896-AC06-B7D9E028B7A2}"/>
              </a:ext>
            </a:extLst>
          </p:cNvPr>
          <p:cNvSpPr txBox="1"/>
          <p:nvPr/>
        </p:nvSpPr>
        <p:spPr>
          <a:xfrm>
            <a:off x="2145866" y="3938643"/>
            <a:ext cx="2287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18-tap filter with 14 unique coefficients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8688BB6-0C6F-4748-AE66-A00E770E509A}"/>
              </a:ext>
            </a:extLst>
          </p:cNvPr>
          <p:cNvCxnSpPr>
            <a:cxnSpLocks/>
          </p:cNvCxnSpPr>
          <p:nvPr/>
        </p:nvCxnSpPr>
        <p:spPr>
          <a:xfrm>
            <a:off x="4286250" y="2895586"/>
            <a:ext cx="747713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12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1433105" y="799465"/>
            <a:ext cx="65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2: JC-CCALF with 8-tap ALF filter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349928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1.95%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89304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02617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3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079" y="856625"/>
            <a:ext cx="8229600" cy="365126"/>
          </a:xfrm>
        </p:spPr>
        <p:txBody>
          <a:bodyPr/>
          <a:lstStyle/>
          <a:p>
            <a:pPr algn="ctr"/>
            <a:r>
              <a:rPr lang="en-US" sz="2000" b="0" dirty="0">
                <a:latin typeface="+mn-lt"/>
              </a:rPr>
              <a:t>Test 3: JC-CCALF + 8-tap filter with 5 unique coefficients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F601D5-D1AC-4D81-97CC-61541FDC5317}"/>
              </a:ext>
            </a:extLst>
          </p:cNvPr>
          <p:cNvSpPr txBox="1"/>
          <p:nvPr/>
        </p:nvSpPr>
        <p:spPr>
          <a:xfrm>
            <a:off x="4971867" y="3938472"/>
            <a:ext cx="2026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8-tap filter with 5 </a:t>
            </a:r>
          </a:p>
          <a:p>
            <a:pPr algn="ctr"/>
            <a:r>
              <a:rPr lang="en-US" sz="1600" dirty="0"/>
              <a:t>unique coefficients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9AE07A2-386E-48F1-9DBB-04F66797033E}"/>
              </a:ext>
            </a:extLst>
          </p:cNvPr>
          <p:cNvSpPr/>
          <p:nvPr/>
        </p:nvSpPr>
        <p:spPr>
          <a:xfrm>
            <a:off x="2688627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8337E44-9F59-4426-953C-4DDDAB8EF74E}"/>
              </a:ext>
            </a:extLst>
          </p:cNvPr>
          <p:cNvSpPr/>
          <p:nvPr/>
        </p:nvSpPr>
        <p:spPr>
          <a:xfrm>
            <a:off x="2942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5FA555-3EF9-4701-9E93-1859A43C94C4}"/>
              </a:ext>
            </a:extLst>
          </p:cNvPr>
          <p:cNvSpPr/>
          <p:nvPr/>
        </p:nvSpPr>
        <p:spPr>
          <a:xfrm>
            <a:off x="3196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AF4E55-8CA4-4EE8-896C-F4470C84E2B6}"/>
              </a:ext>
            </a:extLst>
          </p:cNvPr>
          <p:cNvSpPr/>
          <p:nvPr/>
        </p:nvSpPr>
        <p:spPr>
          <a:xfrm>
            <a:off x="3196627" y="2221883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E89B774-FC09-4781-8B35-285D929F47A6}"/>
              </a:ext>
            </a:extLst>
          </p:cNvPr>
          <p:cNvSpPr/>
          <p:nvPr/>
        </p:nvSpPr>
        <p:spPr>
          <a:xfrm>
            <a:off x="2688627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14E8FBA-7770-44A5-A365-0D94BB8EC4D8}"/>
              </a:ext>
            </a:extLst>
          </p:cNvPr>
          <p:cNvSpPr/>
          <p:nvPr/>
        </p:nvSpPr>
        <p:spPr>
          <a:xfrm>
            <a:off x="2942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5FFBCE6-3638-4381-A622-12C15E7F3FB7}"/>
              </a:ext>
            </a:extLst>
          </p:cNvPr>
          <p:cNvSpPr/>
          <p:nvPr/>
        </p:nvSpPr>
        <p:spPr>
          <a:xfrm>
            <a:off x="3196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3830AD-B842-4AAD-BEEC-99B0126C0C78}"/>
              </a:ext>
            </a:extLst>
          </p:cNvPr>
          <p:cNvSpPr/>
          <p:nvPr/>
        </p:nvSpPr>
        <p:spPr>
          <a:xfrm>
            <a:off x="3196626" y="3436664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B2124DF-21FB-4C71-A38A-8AE12390D644}"/>
              </a:ext>
            </a:extLst>
          </p:cNvPr>
          <p:cNvSpPr/>
          <p:nvPr/>
        </p:nvSpPr>
        <p:spPr>
          <a:xfrm>
            <a:off x="3450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C235992-C7F9-45EE-8332-D6CFF87CEF7D}"/>
              </a:ext>
            </a:extLst>
          </p:cNvPr>
          <p:cNvSpPr/>
          <p:nvPr/>
        </p:nvSpPr>
        <p:spPr>
          <a:xfrm>
            <a:off x="3450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563B12-69F1-45A3-8305-A8B2F457C583}"/>
              </a:ext>
            </a:extLst>
          </p:cNvPr>
          <p:cNvSpPr/>
          <p:nvPr/>
        </p:nvSpPr>
        <p:spPr>
          <a:xfrm>
            <a:off x="2942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36EDD0-7FA1-480D-A609-A6F9DC29D62A}"/>
              </a:ext>
            </a:extLst>
          </p:cNvPr>
          <p:cNvSpPr/>
          <p:nvPr/>
        </p:nvSpPr>
        <p:spPr>
          <a:xfrm>
            <a:off x="3196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D340A1-4AE5-4C04-BE20-F7186DD79E0B}"/>
              </a:ext>
            </a:extLst>
          </p:cNvPr>
          <p:cNvSpPr/>
          <p:nvPr/>
        </p:nvSpPr>
        <p:spPr>
          <a:xfrm>
            <a:off x="3450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0931378-CE58-4832-BD5F-6332505C5B0C}"/>
              </a:ext>
            </a:extLst>
          </p:cNvPr>
          <p:cNvSpPr/>
          <p:nvPr/>
        </p:nvSpPr>
        <p:spPr>
          <a:xfrm>
            <a:off x="3689754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1F07E-CDAC-44DA-94AD-93B5DBB6BD0A}"/>
              </a:ext>
            </a:extLst>
          </p:cNvPr>
          <p:cNvSpPr/>
          <p:nvPr/>
        </p:nvSpPr>
        <p:spPr>
          <a:xfrm>
            <a:off x="3689754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516401-A9F9-403C-AEDB-927426744064}"/>
              </a:ext>
            </a:extLst>
          </p:cNvPr>
          <p:cNvSpPr/>
          <p:nvPr/>
        </p:nvSpPr>
        <p:spPr>
          <a:xfrm>
            <a:off x="2942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1800497-0769-4EDF-A67C-80BABA81B268}"/>
              </a:ext>
            </a:extLst>
          </p:cNvPr>
          <p:cNvSpPr/>
          <p:nvPr/>
        </p:nvSpPr>
        <p:spPr>
          <a:xfrm>
            <a:off x="3196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D50CB0-8E48-44CF-9C85-E50B868160E7}"/>
              </a:ext>
            </a:extLst>
          </p:cNvPr>
          <p:cNvSpPr/>
          <p:nvPr/>
        </p:nvSpPr>
        <p:spPr>
          <a:xfrm>
            <a:off x="3450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E5F0B2-4981-4896-AC06-B7D9E028B7A2}"/>
              </a:ext>
            </a:extLst>
          </p:cNvPr>
          <p:cNvSpPr txBox="1"/>
          <p:nvPr/>
        </p:nvSpPr>
        <p:spPr>
          <a:xfrm>
            <a:off x="2145866" y="3938643"/>
            <a:ext cx="2287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18-tap filter with 14 unique coefficients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8688BB6-0C6F-4748-AE66-A00E770E509A}"/>
              </a:ext>
            </a:extLst>
          </p:cNvPr>
          <p:cNvCxnSpPr>
            <a:cxnSpLocks/>
          </p:cNvCxnSpPr>
          <p:nvPr/>
        </p:nvCxnSpPr>
        <p:spPr>
          <a:xfrm>
            <a:off x="4286250" y="2895586"/>
            <a:ext cx="747713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D01373AD-930E-4F05-8374-546476C91521}"/>
              </a:ext>
            </a:extLst>
          </p:cNvPr>
          <p:cNvSpPr/>
          <p:nvPr/>
        </p:nvSpPr>
        <p:spPr>
          <a:xfrm>
            <a:off x="5507846" y="2756386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267998F-93A5-44C9-9FEC-065B00C9475D}"/>
              </a:ext>
            </a:extLst>
          </p:cNvPr>
          <p:cNvSpPr/>
          <p:nvPr/>
        </p:nvSpPr>
        <p:spPr>
          <a:xfrm>
            <a:off x="5761846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4979358-E65D-40BE-A449-0E6C7A6C58EC}"/>
              </a:ext>
            </a:extLst>
          </p:cNvPr>
          <p:cNvSpPr/>
          <p:nvPr/>
        </p:nvSpPr>
        <p:spPr>
          <a:xfrm>
            <a:off x="6015846" y="2756386"/>
            <a:ext cx="92765" cy="97183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E73582E-F294-4859-A265-202BF8B70029}"/>
              </a:ext>
            </a:extLst>
          </p:cNvPr>
          <p:cNvSpPr/>
          <p:nvPr/>
        </p:nvSpPr>
        <p:spPr>
          <a:xfrm>
            <a:off x="5761845" y="2513430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10C5EC4-F912-44C0-BAEC-3376186CBA93}"/>
              </a:ext>
            </a:extLst>
          </p:cNvPr>
          <p:cNvSpPr/>
          <p:nvPr/>
        </p:nvSpPr>
        <p:spPr>
          <a:xfrm>
            <a:off x="5507846" y="2999342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9C8F7C3-9162-4AA4-9191-2CD459E6DD13}"/>
              </a:ext>
            </a:extLst>
          </p:cNvPr>
          <p:cNvSpPr/>
          <p:nvPr/>
        </p:nvSpPr>
        <p:spPr>
          <a:xfrm>
            <a:off x="5761846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58E22F2-D061-4F40-87C6-39CECA61B746}"/>
              </a:ext>
            </a:extLst>
          </p:cNvPr>
          <p:cNvSpPr/>
          <p:nvPr/>
        </p:nvSpPr>
        <p:spPr>
          <a:xfrm>
            <a:off x="6015846" y="2999342"/>
            <a:ext cx="92765" cy="97183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0B83458-066A-400F-B09F-A164708AB672}"/>
              </a:ext>
            </a:extLst>
          </p:cNvPr>
          <p:cNvSpPr/>
          <p:nvPr/>
        </p:nvSpPr>
        <p:spPr>
          <a:xfrm>
            <a:off x="5761845" y="3242298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7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0E3739D708ED40A0D1BD85C7D5213D" ma:contentTypeVersion="10" ma:contentTypeDescription="Create a new document." ma:contentTypeScope="" ma:versionID="c1e042949e5dc13af704c7bf5b2bc7ae">
  <xsd:schema xmlns:xsd="http://www.w3.org/2001/XMLSchema" xmlns:xs="http://www.w3.org/2001/XMLSchema" xmlns:p="http://schemas.microsoft.com/office/2006/metadata/properties" xmlns:ns3="1bb02b8c-c7bf-4bbd-86da-9836845bb5db" targetNamespace="http://schemas.microsoft.com/office/2006/metadata/properties" ma:root="true" ma:fieldsID="5e437beeae031635a193c834a79cf233" ns3:_="">
    <xsd:import namespace="1bb02b8c-c7bf-4bbd-86da-9836845bb5d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b02b8c-c7bf-4bbd-86da-9836845bb5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1bb02b8c-c7bf-4bbd-86da-9836845bb5db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6C7607F-F8E5-45A0-ACED-4E033393D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b02b8c-c7bf-4bbd-86da-9836845bb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11041</TotalTime>
  <Words>2086</Words>
  <Application>Microsoft Office PowerPoint</Application>
  <PresentationFormat>On-screen Show (4:3)</PresentationFormat>
  <Paragraphs>805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JVET-P0372 CE5-related: Joint chroma cross-component adaptive loop filtering</vt:lpstr>
      <vt:lpstr>CCALF</vt:lpstr>
      <vt:lpstr>Joint chroma CCALF (JC-CCALF)</vt:lpstr>
      <vt:lpstr>JC-CCALF</vt:lpstr>
      <vt:lpstr>PowerPoint Presentation</vt:lpstr>
      <vt:lpstr>PowerPoint Presentation</vt:lpstr>
      <vt:lpstr>Test 2: JC-CCALF + 8-tap filter</vt:lpstr>
      <vt:lpstr>PowerPoint Presentation</vt:lpstr>
      <vt:lpstr>Test 3: JC-CCALF + 8-tap filter with 5 unique coefficients 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 Yang</dc:creator>
  <cp:lastModifiedBy>Hua Yang</cp:lastModifiedBy>
  <cp:revision>641</cp:revision>
  <dcterms:created xsi:type="dcterms:W3CDTF">2015-02-09T18:40:38Z</dcterms:created>
  <dcterms:modified xsi:type="dcterms:W3CDTF">2019-10-08T05:15:55Z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0x0101005A0E3739D708ED40A0D1BD85C7D5213D</vt:lpwstr>
  </property>
  <property fmtid="{D5CDD505-2E9C-101B-9397-08002B2CF9AE}" pid="3" name="_dlc_DocIdItemGuid">
    <vt:lpwstr>64e2b727-7c4b-4477-b277-0231193af7c2</vt:lpwstr>
  </property>
</Properties>
</file>