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2"/>
  </p:notesMasterIdLst>
  <p:handoutMasterIdLst>
    <p:handoutMasterId r:id="rId13"/>
  </p:handoutMasterIdLst>
  <p:sldIdLst>
    <p:sldId id="445" r:id="rId6"/>
    <p:sldId id="446" r:id="rId7"/>
    <p:sldId id="459" r:id="rId8"/>
    <p:sldId id="461" r:id="rId9"/>
    <p:sldId id="460" r:id="rId10"/>
    <p:sldId id="454" r:id="rId11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98" autoAdjust="0"/>
    <p:restoredTop sz="89514" autoAdjust="0"/>
  </p:normalViewPr>
  <p:slideViewPr>
    <p:cSldViewPr snapToGrid="0">
      <p:cViewPr varScale="1">
        <p:scale>
          <a:sx n="142" d="100"/>
          <a:sy n="142" d="100"/>
        </p:scale>
        <p:origin x="888" y="108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9/27/2019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9/27/2019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Background: intra prediction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012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Intra mode coding in VTM6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354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Restriction are not justified at the decoder side (historically the goal is to limit the simulation time)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9186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propose to offer more flexibility at no coding cost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399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61885A2-062F-7849-8785-50E4020053F6}"/>
              </a:ext>
            </a:extLst>
          </p:cNvPr>
          <p:cNvSpPr txBox="1">
            <a:spLocks/>
          </p:cNvSpPr>
          <p:nvPr/>
        </p:nvSpPr>
        <p:spPr>
          <a:xfrm>
            <a:off x="368591" y="1012742"/>
            <a:ext cx="6293466" cy="28702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atin typeface="Century Gothic" panose="020B0502020202020204" pitchFamily="34" charset="0"/>
              </a:rPr>
              <a:t>JVET-P0369</a:t>
            </a:r>
          </a:p>
          <a:p>
            <a:r>
              <a:rPr lang="en-US" sz="4000" dirty="0">
                <a:latin typeface="Century Gothic" panose="020B0502020202020204" pitchFamily="34" charset="0"/>
              </a:rPr>
              <a:t>MPM flag signaling with MRL</a:t>
            </a:r>
          </a:p>
          <a:p>
            <a:endParaRPr lang="en-US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389651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C82DD28-D7E9-42C9-BDC7-35DA364C9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Intra prediction with MRL in VTM 6.0</a:t>
            </a:r>
            <a:endParaRPr lang="fr-FR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EB48248-FE04-4C46-A602-37F003693378}"/>
              </a:ext>
            </a:extLst>
          </p:cNvPr>
          <p:cNvSpPr/>
          <p:nvPr/>
        </p:nvSpPr>
        <p:spPr>
          <a:xfrm>
            <a:off x="2649894" y="3247053"/>
            <a:ext cx="2233126" cy="118188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fr-FR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 descr="A close up of a screen&#10;&#10;Description automatically generated">
            <a:extLst>
              <a:ext uri="{FF2B5EF4-FFF2-40B4-BE49-F238E27FC236}">
                <a16:creationId xmlns:a16="http://schemas.microsoft.com/office/drawing/2014/main" id="{E049FABB-F35A-4E13-A908-E189C5BBE6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6745" y="758902"/>
            <a:ext cx="3510138" cy="2469914"/>
          </a:xfrm>
          <a:prstGeom prst="rect">
            <a:avLst/>
          </a:prstGeom>
        </p:spPr>
      </p:pic>
      <p:sp>
        <p:nvSpPr>
          <p:cNvPr id="14" name="Left Bracket 13">
            <a:extLst>
              <a:ext uri="{FF2B5EF4-FFF2-40B4-BE49-F238E27FC236}">
                <a16:creationId xmlns:a16="http://schemas.microsoft.com/office/drawing/2014/main" id="{45496DA1-4F66-4CF8-BEFF-C7DF1C544C8F}"/>
              </a:ext>
            </a:extLst>
          </p:cNvPr>
          <p:cNvSpPr/>
          <p:nvPr/>
        </p:nvSpPr>
        <p:spPr>
          <a:xfrm>
            <a:off x="284195" y="1246985"/>
            <a:ext cx="118188" cy="765111"/>
          </a:xfrm>
          <a:prstGeom prst="leftBracket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Left Bracket 14">
            <a:extLst>
              <a:ext uri="{FF2B5EF4-FFF2-40B4-BE49-F238E27FC236}">
                <a16:creationId xmlns:a16="http://schemas.microsoft.com/office/drawing/2014/main" id="{19CC6809-87AA-480A-84A4-A73DF9A258BD}"/>
              </a:ext>
            </a:extLst>
          </p:cNvPr>
          <p:cNvSpPr/>
          <p:nvPr/>
        </p:nvSpPr>
        <p:spPr>
          <a:xfrm rot="10800000">
            <a:off x="4641074" y="1246985"/>
            <a:ext cx="118188" cy="765111"/>
          </a:xfrm>
          <a:prstGeom prst="leftBracket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CE3D84-C992-49FF-8FAB-AD8971102CB6}"/>
              </a:ext>
            </a:extLst>
          </p:cNvPr>
          <p:cNvSpPr txBox="1"/>
          <p:nvPr/>
        </p:nvSpPr>
        <p:spPr>
          <a:xfrm>
            <a:off x="306421" y="1533581"/>
            <a:ext cx="4398640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planar, mpm1, mpm2, mpm3, mpm4, mpm5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17" name="Right Brace 16">
            <a:extLst>
              <a:ext uri="{FF2B5EF4-FFF2-40B4-BE49-F238E27FC236}">
                <a16:creationId xmlns:a16="http://schemas.microsoft.com/office/drawing/2014/main" id="{5D4D949D-CA65-4B4E-BE9F-CDACE5BC5946}"/>
              </a:ext>
            </a:extLst>
          </p:cNvPr>
          <p:cNvSpPr/>
          <p:nvPr/>
        </p:nvSpPr>
        <p:spPr>
          <a:xfrm rot="5400000">
            <a:off x="2765649" y="290096"/>
            <a:ext cx="246222" cy="350462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449A8D3-8DBE-4385-AEE6-6DBBAAC2ECBB}"/>
              </a:ext>
            </a:extLst>
          </p:cNvPr>
          <p:cNvSpPr txBox="1"/>
          <p:nvPr/>
        </p:nvSpPr>
        <p:spPr>
          <a:xfrm>
            <a:off x="1867848" y="2383353"/>
            <a:ext cx="2691442" cy="5309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Possible 5 intra modes with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Ref line #1 and #3 </a:t>
            </a:r>
            <a:endParaRPr lang="fr-FR" sz="16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Plus Sign 18">
            <a:extLst>
              <a:ext uri="{FF2B5EF4-FFF2-40B4-BE49-F238E27FC236}">
                <a16:creationId xmlns:a16="http://schemas.microsoft.com/office/drawing/2014/main" id="{DB5A143B-16B9-4563-852D-397CAB39F84B}"/>
              </a:ext>
            </a:extLst>
          </p:cNvPr>
          <p:cNvSpPr/>
          <p:nvPr/>
        </p:nvSpPr>
        <p:spPr>
          <a:xfrm>
            <a:off x="159587" y="3065766"/>
            <a:ext cx="485592" cy="572322"/>
          </a:xfrm>
          <a:prstGeom prst="mathPlus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fr-FR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Left Bracket 20">
            <a:extLst>
              <a:ext uri="{FF2B5EF4-FFF2-40B4-BE49-F238E27FC236}">
                <a16:creationId xmlns:a16="http://schemas.microsoft.com/office/drawing/2014/main" id="{B2C52CD6-5855-4B90-A871-27688F469409}"/>
              </a:ext>
            </a:extLst>
          </p:cNvPr>
          <p:cNvSpPr/>
          <p:nvPr/>
        </p:nvSpPr>
        <p:spPr>
          <a:xfrm>
            <a:off x="546462" y="3806533"/>
            <a:ext cx="118188" cy="765111"/>
          </a:xfrm>
          <a:prstGeom prst="leftBracket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Left Bracket 21">
            <a:extLst>
              <a:ext uri="{FF2B5EF4-FFF2-40B4-BE49-F238E27FC236}">
                <a16:creationId xmlns:a16="http://schemas.microsoft.com/office/drawing/2014/main" id="{7F02F438-B445-4F0A-BF70-09ABF2A58148}"/>
              </a:ext>
            </a:extLst>
          </p:cNvPr>
          <p:cNvSpPr/>
          <p:nvPr/>
        </p:nvSpPr>
        <p:spPr>
          <a:xfrm rot="10800000">
            <a:off x="4512906" y="3806532"/>
            <a:ext cx="118188" cy="765111"/>
          </a:xfrm>
          <a:prstGeom prst="leftBracket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0A98E80-81DE-4163-96E7-B0F35897CEC5}"/>
              </a:ext>
            </a:extLst>
          </p:cNvPr>
          <p:cNvSpPr txBox="1"/>
          <p:nvPr/>
        </p:nvSpPr>
        <p:spPr>
          <a:xfrm>
            <a:off x="1874985" y="869705"/>
            <a:ext cx="1519648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6 MPM modes: 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0EFDF79-32E2-4572-AF54-A591D6A1B9F7}"/>
              </a:ext>
            </a:extLst>
          </p:cNvPr>
          <p:cNvSpPr txBox="1"/>
          <p:nvPr/>
        </p:nvSpPr>
        <p:spPr>
          <a:xfrm>
            <a:off x="953691" y="3228816"/>
            <a:ext cx="2087111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61 non-MPM modes: 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5DA6F26-E6C9-4DA0-978B-71A2D5B49FB8}"/>
              </a:ext>
            </a:extLst>
          </p:cNvPr>
          <p:cNvSpPr txBox="1"/>
          <p:nvPr/>
        </p:nvSpPr>
        <p:spPr>
          <a:xfrm>
            <a:off x="580492" y="4065979"/>
            <a:ext cx="3986669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non-mpm1, non-mpm2, …., non-mpm61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C696998-3C74-428B-9E57-620B0EB04CC0}"/>
              </a:ext>
            </a:extLst>
          </p:cNvPr>
          <p:cNvSpPr txBox="1"/>
          <p:nvPr/>
        </p:nvSpPr>
        <p:spPr>
          <a:xfrm>
            <a:off x="5912707" y="3778002"/>
            <a:ext cx="3013647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67 intra modes with Ref line #0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28" name="Equals 27">
            <a:extLst>
              <a:ext uri="{FF2B5EF4-FFF2-40B4-BE49-F238E27FC236}">
                <a16:creationId xmlns:a16="http://schemas.microsoft.com/office/drawing/2014/main" id="{136CFD1E-A370-40F3-8DB3-B5F12EC6C57A}"/>
              </a:ext>
            </a:extLst>
          </p:cNvPr>
          <p:cNvSpPr/>
          <p:nvPr/>
        </p:nvSpPr>
        <p:spPr>
          <a:xfrm>
            <a:off x="4953548" y="3638088"/>
            <a:ext cx="703891" cy="526050"/>
          </a:xfrm>
          <a:prstGeom prst="mathEqual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fr-FR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DF85A73-B42A-427D-85F2-60C06F78183D}"/>
              </a:ext>
            </a:extLst>
          </p:cNvPr>
          <p:cNvSpPr txBox="1"/>
          <p:nvPr/>
        </p:nvSpPr>
        <p:spPr>
          <a:xfrm>
            <a:off x="5938300" y="2982595"/>
            <a:ext cx="2947923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No ISP with Ref line #1 and #3</a:t>
            </a:r>
            <a:endParaRPr lang="fr-FR" sz="16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121075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1F513D9-3264-419B-886E-6E0C40931F0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EBA64F-848B-4408-9ED1-4C70F4CF7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9" name="Title 2">
            <a:extLst>
              <a:ext uri="{FF2B5EF4-FFF2-40B4-BE49-F238E27FC236}">
                <a16:creationId xmlns:a16="http://schemas.microsoft.com/office/drawing/2014/main" id="{E02E5F8F-32B8-44FF-B2ED-95B9E2AD5B31}"/>
              </a:ext>
            </a:extLst>
          </p:cNvPr>
          <p:cNvSpPr txBox="1">
            <a:spLocks/>
          </p:cNvSpPr>
          <p:nvPr/>
        </p:nvSpPr>
        <p:spPr>
          <a:xfrm>
            <a:off x="300952" y="154378"/>
            <a:ext cx="5562600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Century Gothic" panose="020B0502020202020204" pitchFamily="34" charset="0"/>
                <a:cs typeface="Calibri"/>
              </a:rPr>
              <a:t>Intra mode coding in VTM6</a:t>
            </a:r>
            <a:endParaRPr lang="fr-FR" sz="2800" b="1" dirty="0">
              <a:latin typeface="Century Gothic" panose="020B0502020202020204" pitchFamily="34" charset="0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4347C9-455C-419D-A8CC-48CE562F57B7}"/>
              </a:ext>
            </a:extLst>
          </p:cNvPr>
          <p:cNvSpPr txBox="1"/>
          <p:nvPr/>
        </p:nvSpPr>
        <p:spPr>
          <a:xfrm>
            <a:off x="396936" y="856426"/>
            <a:ext cx="828753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Ref Line 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2C82B2D-FBBF-4C92-94E6-D28988A0CFDC}"/>
              </a:ext>
            </a:extLst>
          </p:cNvPr>
          <p:cNvCxnSpPr>
            <a:cxnSpLocks/>
            <a:stCxn id="10" idx="3"/>
            <a:endCxn id="31" idx="1"/>
          </p:cNvCxnSpPr>
          <p:nvPr/>
        </p:nvCxnSpPr>
        <p:spPr>
          <a:xfrm>
            <a:off x="1225689" y="979537"/>
            <a:ext cx="752145" cy="15163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DB00B3A-7C13-456C-9984-F8DC319CA2A9}"/>
              </a:ext>
            </a:extLst>
          </p:cNvPr>
          <p:cNvCxnSpPr>
            <a:cxnSpLocks/>
            <a:stCxn id="10" idx="2"/>
            <a:endCxn id="109" idx="1"/>
          </p:cNvCxnSpPr>
          <p:nvPr/>
        </p:nvCxnSpPr>
        <p:spPr>
          <a:xfrm rot="16200000" flipH="1">
            <a:off x="3142642" y="-1228683"/>
            <a:ext cx="1204117" cy="5866775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87B1624A-8F09-47E6-BA9B-B9710659DB01}"/>
              </a:ext>
            </a:extLst>
          </p:cNvPr>
          <p:cNvSpPr txBox="1"/>
          <p:nvPr/>
        </p:nvSpPr>
        <p:spPr>
          <a:xfrm>
            <a:off x="1243082" y="1036623"/>
            <a:ext cx="261290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#0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8833741-B11E-42FC-9204-17ED844225FC}"/>
              </a:ext>
            </a:extLst>
          </p:cNvPr>
          <p:cNvSpPr txBox="1"/>
          <p:nvPr/>
        </p:nvSpPr>
        <p:spPr>
          <a:xfrm>
            <a:off x="890084" y="1922970"/>
            <a:ext cx="831959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#1 or #3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3EDA8AC-985A-4D4E-A65F-E5EA7F0A6DCD}"/>
              </a:ext>
            </a:extLst>
          </p:cNvPr>
          <p:cNvSpPr/>
          <p:nvPr/>
        </p:nvSpPr>
        <p:spPr>
          <a:xfrm>
            <a:off x="1977834" y="788766"/>
            <a:ext cx="1427516" cy="68480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800" dirty="0">
                <a:latin typeface="Century Gothic" panose="020B0502020202020204" pitchFamily="34" charset="0"/>
              </a:rPr>
              <a:t>Encode</a:t>
            </a:r>
          </a:p>
          <a:p>
            <a:pPr algn="ctr">
              <a:spcAft>
                <a:spcPts val="300"/>
              </a:spcAft>
            </a:pPr>
            <a:r>
              <a:rPr lang="en-US" sz="1800" dirty="0" err="1">
                <a:latin typeface="Century Gothic" panose="020B0502020202020204" pitchFamily="34" charset="0"/>
              </a:rPr>
              <a:t>ispMode</a:t>
            </a:r>
            <a:endParaRPr lang="fr-FR" sz="1800" dirty="0">
              <a:latin typeface="Century Gothic" panose="020B0502020202020204" pitchFamily="34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04BE60DC-FE80-4FB3-A11C-EA052131D366}"/>
              </a:ext>
            </a:extLst>
          </p:cNvPr>
          <p:cNvSpPr/>
          <p:nvPr/>
        </p:nvSpPr>
        <p:spPr>
          <a:xfrm>
            <a:off x="4020424" y="788675"/>
            <a:ext cx="1427516" cy="68480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800" dirty="0">
                <a:latin typeface="Century Gothic" panose="020B0502020202020204" pitchFamily="34" charset="0"/>
              </a:rPr>
              <a:t>Encode</a:t>
            </a:r>
          </a:p>
          <a:p>
            <a:pPr algn="ctr">
              <a:spcAft>
                <a:spcPts val="300"/>
              </a:spcAft>
            </a:pPr>
            <a:r>
              <a:rPr lang="en-US" sz="1800" dirty="0" err="1">
                <a:latin typeface="Century Gothic" panose="020B0502020202020204" pitchFamily="34" charset="0"/>
              </a:rPr>
              <a:t>mpmFlag</a:t>
            </a:r>
            <a:endParaRPr lang="fr-FR" sz="1800" dirty="0">
              <a:latin typeface="Century Gothic" panose="020B0502020202020204" pitchFamily="34" charset="0"/>
            </a:endParaRP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93629AD8-0E6D-4955-A087-F4EB2929850D}"/>
              </a:ext>
            </a:extLst>
          </p:cNvPr>
          <p:cNvCxnSpPr>
            <a:stCxn id="31" idx="3"/>
            <a:endCxn id="79" idx="1"/>
          </p:cNvCxnSpPr>
          <p:nvPr/>
        </p:nvCxnSpPr>
        <p:spPr>
          <a:xfrm flipV="1">
            <a:off x="3405350" y="1131077"/>
            <a:ext cx="615074" cy="9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B34F3F3A-134C-43AE-BF19-B4597A32FF94}"/>
              </a:ext>
            </a:extLst>
          </p:cNvPr>
          <p:cNvCxnSpPr>
            <a:cxnSpLocks/>
            <a:stCxn id="79" idx="3"/>
            <a:endCxn id="112" idx="1"/>
          </p:cNvCxnSpPr>
          <p:nvPr/>
        </p:nvCxnSpPr>
        <p:spPr>
          <a:xfrm flipV="1">
            <a:off x="5447940" y="1129822"/>
            <a:ext cx="1235245" cy="125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D4094D5A-69E8-402B-A201-B1C1C2A5481B}"/>
              </a:ext>
            </a:extLst>
          </p:cNvPr>
          <p:cNvCxnSpPr>
            <a:cxnSpLocks/>
            <a:stCxn id="79" idx="3"/>
            <a:endCxn id="109" idx="1"/>
          </p:cNvCxnSpPr>
          <p:nvPr/>
        </p:nvCxnSpPr>
        <p:spPr>
          <a:xfrm>
            <a:off x="5447940" y="1131077"/>
            <a:ext cx="1230148" cy="117568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Rectangle 108">
            <a:extLst>
              <a:ext uri="{FF2B5EF4-FFF2-40B4-BE49-F238E27FC236}">
                <a16:creationId xmlns:a16="http://schemas.microsoft.com/office/drawing/2014/main" id="{DF18844C-9D38-41AC-8B18-E72D929DFAC8}"/>
              </a:ext>
            </a:extLst>
          </p:cNvPr>
          <p:cNvSpPr/>
          <p:nvPr/>
        </p:nvSpPr>
        <p:spPr>
          <a:xfrm>
            <a:off x="6678088" y="1964362"/>
            <a:ext cx="1575828" cy="68480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800" dirty="0">
                <a:latin typeface="Century Gothic" panose="020B0502020202020204" pitchFamily="34" charset="0"/>
              </a:rPr>
              <a:t>Encode</a:t>
            </a:r>
          </a:p>
          <a:p>
            <a:pPr algn="ctr">
              <a:spcAft>
                <a:spcPts val="300"/>
              </a:spcAft>
            </a:pPr>
            <a:r>
              <a:rPr lang="en-US" sz="1800" dirty="0" err="1">
                <a:latin typeface="Century Gothic" panose="020B0502020202020204" pitchFamily="34" charset="0"/>
              </a:rPr>
              <a:t>mpm</a:t>
            </a:r>
            <a:r>
              <a:rPr lang="en-US" sz="1800" dirty="0">
                <a:latin typeface="Century Gothic" panose="020B0502020202020204" pitchFamily="34" charset="0"/>
              </a:rPr>
              <a:t> mode</a:t>
            </a:r>
            <a:endParaRPr lang="fr-FR" sz="1800" dirty="0">
              <a:latin typeface="Century Gothic" panose="020B0502020202020204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0F2AF663-0252-4EE3-8A62-0B3C4BC65B11}"/>
              </a:ext>
            </a:extLst>
          </p:cNvPr>
          <p:cNvSpPr/>
          <p:nvPr/>
        </p:nvSpPr>
        <p:spPr>
          <a:xfrm>
            <a:off x="6683185" y="788675"/>
            <a:ext cx="2113421" cy="68480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800" dirty="0">
                <a:latin typeface="Century Gothic" panose="020B0502020202020204" pitchFamily="34" charset="0"/>
              </a:rPr>
              <a:t>Encode</a:t>
            </a:r>
          </a:p>
          <a:p>
            <a:pPr algn="ctr">
              <a:spcAft>
                <a:spcPts val="300"/>
              </a:spcAft>
            </a:pPr>
            <a:r>
              <a:rPr lang="en-US" sz="1800" dirty="0">
                <a:latin typeface="Century Gothic" panose="020B0502020202020204" pitchFamily="34" charset="0"/>
              </a:rPr>
              <a:t>non-</a:t>
            </a:r>
            <a:r>
              <a:rPr lang="en-US" sz="1800" dirty="0" err="1">
                <a:latin typeface="Century Gothic" panose="020B0502020202020204" pitchFamily="34" charset="0"/>
              </a:rPr>
              <a:t>mpm</a:t>
            </a:r>
            <a:r>
              <a:rPr lang="en-US" sz="1800" dirty="0">
                <a:latin typeface="Century Gothic" panose="020B0502020202020204" pitchFamily="34" charset="0"/>
              </a:rPr>
              <a:t> mode</a:t>
            </a:r>
            <a:endParaRPr lang="fr-FR" sz="1800" dirty="0">
              <a:latin typeface="Century Gothic" panose="020B050202020202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BD9E4E1-AC3F-4B1D-BF2B-19EC7C0B65C2}"/>
              </a:ext>
            </a:extLst>
          </p:cNvPr>
          <p:cNvSpPr txBox="1"/>
          <p:nvPr/>
        </p:nvSpPr>
        <p:spPr>
          <a:xfrm>
            <a:off x="6019800" y="913512"/>
            <a:ext cx="591946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0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13BC331A-8514-4F2C-9DA6-7F1F5312135F}"/>
              </a:ext>
            </a:extLst>
          </p:cNvPr>
          <p:cNvSpPr txBox="1"/>
          <p:nvPr/>
        </p:nvSpPr>
        <p:spPr>
          <a:xfrm>
            <a:off x="5989368" y="2044005"/>
            <a:ext cx="591946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1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C146C7D-A127-43A9-861A-55DC36E2EDC2}"/>
              </a:ext>
            </a:extLst>
          </p:cNvPr>
          <p:cNvSpPr txBox="1"/>
          <p:nvPr/>
        </p:nvSpPr>
        <p:spPr>
          <a:xfrm>
            <a:off x="3764633" y="1518784"/>
            <a:ext cx="2074286" cy="4078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 err="1">
                <a:latin typeface="Century Gothic" panose="020B0502020202020204" pitchFamily="34" charset="0"/>
              </a:rPr>
              <a:t>mpmFlag</a:t>
            </a:r>
            <a:r>
              <a:rPr lang="en-US" sz="1200" dirty="0">
                <a:latin typeface="Century Gothic" panose="020B0502020202020204" pitchFamily="34" charset="0"/>
              </a:rPr>
              <a:t> context encoded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latin typeface="Century Gothic" panose="020B0502020202020204" pitchFamily="34" charset="0"/>
              </a:rPr>
              <a:t>By CABAC</a:t>
            </a:r>
            <a:endParaRPr lang="fr-FR" sz="1200" dirty="0">
              <a:latin typeface="Century Gothic" panose="020B0502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83F8744-94D4-4FD9-B005-027DFA309E3D}"/>
              </a:ext>
            </a:extLst>
          </p:cNvPr>
          <p:cNvSpPr txBox="1"/>
          <p:nvPr/>
        </p:nvSpPr>
        <p:spPr>
          <a:xfrm>
            <a:off x="7417335" y="1518784"/>
            <a:ext cx="1407437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(</a:t>
            </a:r>
            <a:r>
              <a:rPr lang="en-US" sz="1200" dirty="0">
                <a:solidFill>
                  <a:schemeClr val="accent1"/>
                </a:solidFill>
                <a:latin typeface="Century Gothic" panose="020B0502020202020204" pitchFamily="34" charset="0"/>
              </a:rPr>
              <a:t>truncated binary</a:t>
            </a:r>
            <a:r>
              <a:rPr lang="en-US" sz="1600" dirty="0">
                <a:latin typeface="Century Gothic" panose="020B0502020202020204" pitchFamily="34" charset="0"/>
              </a:rPr>
              <a:t>)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graphicFrame>
        <p:nvGraphicFramePr>
          <p:cNvPr id="75" name="Table 74">
            <a:extLst>
              <a:ext uri="{FF2B5EF4-FFF2-40B4-BE49-F238E27FC236}">
                <a16:creationId xmlns:a16="http://schemas.microsoft.com/office/drawing/2014/main" id="{44223282-4221-48A9-B378-54D76D32FF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996257"/>
              </p:ext>
            </p:extLst>
          </p:nvPr>
        </p:nvGraphicFramePr>
        <p:xfrm>
          <a:off x="6245674" y="2737134"/>
          <a:ext cx="2343321" cy="11239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256">
                  <a:extLst>
                    <a:ext uri="{9D8B030D-6E8A-4147-A177-3AD203B41FA5}">
                      <a16:colId xmlns:a16="http://schemas.microsoft.com/office/drawing/2014/main" val="366783047"/>
                    </a:ext>
                  </a:extLst>
                </a:gridCol>
                <a:gridCol w="1302065">
                  <a:extLst>
                    <a:ext uri="{9D8B030D-6E8A-4147-A177-3AD203B41FA5}">
                      <a16:colId xmlns:a16="http://schemas.microsoft.com/office/drawing/2014/main" val="531696819"/>
                    </a:ext>
                  </a:extLst>
                </a:gridCol>
              </a:tblGrid>
              <a:tr h="159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Candidate Index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code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extLst>
                  <a:ext uri="{0D108BD9-81ED-4DB2-BD59-A6C34878D82A}">
                    <a16:rowId xmlns:a16="http://schemas.microsoft.com/office/drawing/2014/main" val="614003615"/>
                  </a:ext>
                </a:extLst>
              </a:tr>
              <a:tr h="159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A"/>
                          </a:solidFill>
                          <a:effectLst/>
                          <a:latin typeface="Trebuchet MS" panose="020B0603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planar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 (only if Ref Line #0)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extLst>
                  <a:ext uri="{0D108BD9-81ED-4DB2-BD59-A6C34878D82A}">
                    <a16:rowId xmlns:a16="http://schemas.microsoft.com/office/drawing/2014/main" val="3570534002"/>
                  </a:ext>
                </a:extLst>
              </a:tr>
              <a:tr h="159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A"/>
                          </a:solidFill>
                          <a:effectLst/>
                          <a:latin typeface="Trebuchet MS" panose="020B0603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mpm1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1 0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extLst>
                  <a:ext uri="{0D108BD9-81ED-4DB2-BD59-A6C34878D82A}">
                    <a16:rowId xmlns:a16="http://schemas.microsoft.com/office/drawing/2014/main" val="1792247840"/>
                  </a:ext>
                </a:extLst>
              </a:tr>
              <a:tr h="159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A"/>
                          </a:solidFill>
                          <a:effectLst/>
                          <a:latin typeface="Trebuchet MS" panose="020B0603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mpm2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1 10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extLst>
                  <a:ext uri="{0D108BD9-81ED-4DB2-BD59-A6C34878D82A}">
                    <a16:rowId xmlns:a16="http://schemas.microsoft.com/office/drawing/2014/main" val="899624805"/>
                  </a:ext>
                </a:extLst>
              </a:tr>
              <a:tr h="159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A"/>
                          </a:solidFill>
                          <a:effectLst/>
                          <a:latin typeface="Trebuchet MS" panose="020B0603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mpm3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1 110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extLst>
                  <a:ext uri="{0D108BD9-81ED-4DB2-BD59-A6C34878D82A}">
                    <a16:rowId xmlns:a16="http://schemas.microsoft.com/office/drawing/2014/main" val="3055212350"/>
                  </a:ext>
                </a:extLst>
              </a:tr>
              <a:tr h="159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A"/>
                          </a:solidFill>
                          <a:effectLst/>
                          <a:latin typeface="Trebuchet MS" panose="020B0603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mpm4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1 1110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extLst>
                  <a:ext uri="{0D108BD9-81ED-4DB2-BD59-A6C34878D82A}">
                    <a16:rowId xmlns:a16="http://schemas.microsoft.com/office/drawing/2014/main" val="367094741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A"/>
                          </a:solidFill>
                          <a:effectLst/>
                          <a:latin typeface="Trebuchet MS" panose="020B0603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mpm5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1 1111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extLst>
                  <a:ext uri="{0D108BD9-81ED-4DB2-BD59-A6C34878D82A}">
                    <a16:rowId xmlns:a16="http://schemas.microsoft.com/office/drawing/2014/main" val="2382032077"/>
                  </a:ext>
                </a:extLst>
              </a:tr>
            </a:tbl>
          </a:graphicData>
        </a:graphic>
      </p:graphicFrame>
      <p:sp>
        <p:nvSpPr>
          <p:cNvPr id="76" name="TextBox 75">
            <a:extLst>
              <a:ext uri="{FF2B5EF4-FFF2-40B4-BE49-F238E27FC236}">
                <a16:creationId xmlns:a16="http://schemas.microsoft.com/office/drawing/2014/main" id="{8AD4A0A0-C24B-42D1-A967-C9D6F461EE66}"/>
              </a:ext>
            </a:extLst>
          </p:cNvPr>
          <p:cNvSpPr txBox="1"/>
          <p:nvPr/>
        </p:nvSpPr>
        <p:spPr>
          <a:xfrm>
            <a:off x="6148044" y="3914517"/>
            <a:ext cx="2538579" cy="6309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latin typeface="Century Gothic" panose="020B0502020202020204" pitchFamily="34" charset="0"/>
              </a:rPr>
              <a:t>1</a:t>
            </a:r>
            <a:r>
              <a:rPr lang="en-US" sz="1200" baseline="30000" dirty="0">
                <a:latin typeface="Century Gothic" panose="020B0502020202020204" pitchFamily="34" charset="0"/>
              </a:rPr>
              <a:t>st</a:t>
            </a:r>
            <a:r>
              <a:rPr lang="en-US" sz="1200" dirty="0">
                <a:latin typeface="Century Gothic" panose="020B0502020202020204" pitchFamily="34" charset="0"/>
              </a:rPr>
              <a:t> bin context coded for planar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latin typeface="Century Gothic" panose="020B0502020202020204" pitchFamily="34" charset="0"/>
              </a:rPr>
              <a:t>(or inferred to 1 if Ref Line != #0)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latin typeface="Century Gothic" panose="020B0502020202020204" pitchFamily="34" charset="0"/>
              </a:rPr>
              <a:t>other 4 bins bypass coded</a:t>
            </a:r>
            <a:endParaRPr lang="fr-FR" sz="12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87037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1F513D9-3264-419B-886E-6E0C40931F0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EBA64F-848B-4408-9ED1-4C70F4CF7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9" name="Title 2">
            <a:extLst>
              <a:ext uri="{FF2B5EF4-FFF2-40B4-BE49-F238E27FC236}">
                <a16:creationId xmlns:a16="http://schemas.microsoft.com/office/drawing/2014/main" id="{E02E5F8F-32B8-44FF-B2ED-95B9E2AD5B31}"/>
              </a:ext>
            </a:extLst>
          </p:cNvPr>
          <p:cNvSpPr txBox="1">
            <a:spLocks/>
          </p:cNvSpPr>
          <p:nvPr/>
        </p:nvSpPr>
        <p:spPr>
          <a:xfrm>
            <a:off x="300952" y="154378"/>
            <a:ext cx="5562600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Century Gothic" panose="020B0502020202020204" pitchFamily="34" charset="0"/>
                <a:cs typeface="Calibri"/>
              </a:rPr>
              <a:t>Intra mode coding in VTM6</a:t>
            </a:r>
            <a:endParaRPr lang="fr-FR" sz="2800" b="1" dirty="0">
              <a:latin typeface="Century Gothic" panose="020B0502020202020204" pitchFamily="34" charset="0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4347C9-455C-419D-A8CC-48CE562F57B7}"/>
              </a:ext>
            </a:extLst>
          </p:cNvPr>
          <p:cNvSpPr txBox="1"/>
          <p:nvPr/>
        </p:nvSpPr>
        <p:spPr>
          <a:xfrm>
            <a:off x="396936" y="856426"/>
            <a:ext cx="828753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Ref Line 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2C82B2D-FBBF-4C92-94E6-D28988A0CFDC}"/>
              </a:ext>
            </a:extLst>
          </p:cNvPr>
          <p:cNvCxnSpPr>
            <a:cxnSpLocks/>
            <a:stCxn id="10" idx="3"/>
            <a:endCxn id="31" idx="1"/>
          </p:cNvCxnSpPr>
          <p:nvPr/>
        </p:nvCxnSpPr>
        <p:spPr>
          <a:xfrm>
            <a:off x="1225689" y="979537"/>
            <a:ext cx="752145" cy="15163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DB00B3A-7C13-456C-9984-F8DC319CA2A9}"/>
              </a:ext>
            </a:extLst>
          </p:cNvPr>
          <p:cNvCxnSpPr>
            <a:cxnSpLocks/>
            <a:stCxn id="10" idx="2"/>
            <a:endCxn id="109" idx="1"/>
          </p:cNvCxnSpPr>
          <p:nvPr/>
        </p:nvCxnSpPr>
        <p:spPr>
          <a:xfrm rot="16200000" flipH="1">
            <a:off x="3142642" y="-1228683"/>
            <a:ext cx="1204117" cy="5866775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87B1624A-8F09-47E6-BA9B-B9710659DB01}"/>
              </a:ext>
            </a:extLst>
          </p:cNvPr>
          <p:cNvSpPr txBox="1"/>
          <p:nvPr/>
        </p:nvSpPr>
        <p:spPr>
          <a:xfrm>
            <a:off x="1243082" y="1036623"/>
            <a:ext cx="261290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#0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8833741-B11E-42FC-9204-17ED844225FC}"/>
              </a:ext>
            </a:extLst>
          </p:cNvPr>
          <p:cNvSpPr txBox="1"/>
          <p:nvPr/>
        </p:nvSpPr>
        <p:spPr>
          <a:xfrm>
            <a:off x="890084" y="1922970"/>
            <a:ext cx="831959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#1 or #3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3EDA8AC-985A-4D4E-A65F-E5EA7F0A6DCD}"/>
              </a:ext>
            </a:extLst>
          </p:cNvPr>
          <p:cNvSpPr/>
          <p:nvPr/>
        </p:nvSpPr>
        <p:spPr>
          <a:xfrm>
            <a:off x="1977834" y="788766"/>
            <a:ext cx="1427516" cy="68480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800" dirty="0">
                <a:latin typeface="Century Gothic" panose="020B0502020202020204" pitchFamily="34" charset="0"/>
              </a:rPr>
              <a:t>Encode</a:t>
            </a:r>
          </a:p>
          <a:p>
            <a:pPr algn="ctr">
              <a:spcAft>
                <a:spcPts val="300"/>
              </a:spcAft>
            </a:pPr>
            <a:r>
              <a:rPr lang="en-US" sz="1800" dirty="0" err="1">
                <a:latin typeface="Century Gothic" panose="020B0502020202020204" pitchFamily="34" charset="0"/>
              </a:rPr>
              <a:t>ispMode</a:t>
            </a:r>
            <a:endParaRPr lang="fr-FR" sz="1800" dirty="0">
              <a:latin typeface="Century Gothic" panose="020B0502020202020204" pitchFamily="34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04BE60DC-FE80-4FB3-A11C-EA052131D366}"/>
              </a:ext>
            </a:extLst>
          </p:cNvPr>
          <p:cNvSpPr/>
          <p:nvPr/>
        </p:nvSpPr>
        <p:spPr>
          <a:xfrm>
            <a:off x="4020424" y="788675"/>
            <a:ext cx="1427516" cy="68480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800" dirty="0">
                <a:latin typeface="Century Gothic" panose="020B0502020202020204" pitchFamily="34" charset="0"/>
              </a:rPr>
              <a:t>Encode</a:t>
            </a:r>
          </a:p>
          <a:p>
            <a:pPr algn="ctr">
              <a:spcAft>
                <a:spcPts val="300"/>
              </a:spcAft>
            </a:pPr>
            <a:r>
              <a:rPr lang="en-US" sz="1800" dirty="0" err="1">
                <a:latin typeface="Century Gothic" panose="020B0502020202020204" pitchFamily="34" charset="0"/>
              </a:rPr>
              <a:t>mpmFlag</a:t>
            </a:r>
            <a:endParaRPr lang="fr-FR" sz="1800" dirty="0">
              <a:latin typeface="Century Gothic" panose="020B0502020202020204" pitchFamily="34" charset="0"/>
            </a:endParaRP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93629AD8-0E6D-4955-A087-F4EB2929850D}"/>
              </a:ext>
            </a:extLst>
          </p:cNvPr>
          <p:cNvCxnSpPr>
            <a:stCxn id="31" idx="3"/>
            <a:endCxn id="79" idx="1"/>
          </p:cNvCxnSpPr>
          <p:nvPr/>
        </p:nvCxnSpPr>
        <p:spPr>
          <a:xfrm flipV="1">
            <a:off x="3405350" y="1131077"/>
            <a:ext cx="615074" cy="9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B34F3F3A-134C-43AE-BF19-B4597A32FF94}"/>
              </a:ext>
            </a:extLst>
          </p:cNvPr>
          <p:cNvCxnSpPr>
            <a:cxnSpLocks/>
            <a:stCxn id="79" idx="3"/>
            <a:endCxn id="112" idx="1"/>
          </p:cNvCxnSpPr>
          <p:nvPr/>
        </p:nvCxnSpPr>
        <p:spPr>
          <a:xfrm flipV="1">
            <a:off x="5447940" y="1129822"/>
            <a:ext cx="1235245" cy="125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D4094D5A-69E8-402B-A201-B1C1C2A5481B}"/>
              </a:ext>
            </a:extLst>
          </p:cNvPr>
          <p:cNvCxnSpPr>
            <a:cxnSpLocks/>
            <a:stCxn id="79" idx="3"/>
            <a:endCxn id="109" idx="1"/>
          </p:cNvCxnSpPr>
          <p:nvPr/>
        </p:nvCxnSpPr>
        <p:spPr>
          <a:xfrm>
            <a:off x="5447940" y="1131077"/>
            <a:ext cx="1230148" cy="117568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Rectangle 108">
            <a:extLst>
              <a:ext uri="{FF2B5EF4-FFF2-40B4-BE49-F238E27FC236}">
                <a16:creationId xmlns:a16="http://schemas.microsoft.com/office/drawing/2014/main" id="{DF18844C-9D38-41AC-8B18-E72D929DFAC8}"/>
              </a:ext>
            </a:extLst>
          </p:cNvPr>
          <p:cNvSpPr/>
          <p:nvPr/>
        </p:nvSpPr>
        <p:spPr>
          <a:xfrm>
            <a:off x="6678088" y="1964362"/>
            <a:ext cx="1575828" cy="68480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800" dirty="0">
                <a:latin typeface="Century Gothic" panose="020B0502020202020204" pitchFamily="34" charset="0"/>
              </a:rPr>
              <a:t>Encode</a:t>
            </a:r>
          </a:p>
          <a:p>
            <a:pPr algn="ctr">
              <a:spcAft>
                <a:spcPts val="300"/>
              </a:spcAft>
            </a:pPr>
            <a:r>
              <a:rPr lang="en-US" sz="1800" dirty="0" err="1">
                <a:latin typeface="Century Gothic" panose="020B0502020202020204" pitchFamily="34" charset="0"/>
              </a:rPr>
              <a:t>mpm</a:t>
            </a:r>
            <a:r>
              <a:rPr lang="en-US" sz="1800" dirty="0">
                <a:latin typeface="Century Gothic" panose="020B0502020202020204" pitchFamily="34" charset="0"/>
              </a:rPr>
              <a:t> mode</a:t>
            </a:r>
            <a:endParaRPr lang="fr-FR" sz="1800" dirty="0">
              <a:latin typeface="Century Gothic" panose="020B0502020202020204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0F2AF663-0252-4EE3-8A62-0B3C4BC65B11}"/>
              </a:ext>
            </a:extLst>
          </p:cNvPr>
          <p:cNvSpPr/>
          <p:nvPr/>
        </p:nvSpPr>
        <p:spPr>
          <a:xfrm>
            <a:off x="6683185" y="788675"/>
            <a:ext cx="2113421" cy="68480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800" dirty="0">
                <a:latin typeface="Century Gothic" panose="020B0502020202020204" pitchFamily="34" charset="0"/>
              </a:rPr>
              <a:t>Encode</a:t>
            </a:r>
          </a:p>
          <a:p>
            <a:pPr algn="ctr">
              <a:spcAft>
                <a:spcPts val="300"/>
              </a:spcAft>
            </a:pPr>
            <a:r>
              <a:rPr lang="en-US" sz="1800" dirty="0">
                <a:latin typeface="Century Gothic" panose="020B0502020202020204" pitchFamily="34" charset="0"/>
              </a:rPr>
              <a:t>non-</a:t>
            </a:r>
            <a:r>
              <a:rPr lang="en-US" sz="1800" dirty="0" err="1">
                <a:latin typeface="Century Gothic" panose="020B0502020202020204" pitchFamily="34" charset="0"/>
              </a:rPr>
              <a:t>mpm</a:t>
            </a:r>
            <a:r>
              <a:rPr lang="en-US" sz="1800" dirty="0">
                <a:latin typeface="Century Gothic" panose="020B0502020202020204" pitchFamily="34" charset="0"/>
              </a:rPr>
              <a:t> mode</a:t>
            </a:r>
            <a:endParaRPr lang="fr-FR" sz="1800" dirty="0">
              <a:latin typeface="Century Gothic" panose="020B0502020202020204" pitchFamily="34" charset="0"/>
            </a:endParaRPr>
          </a:p>
        </p:txBody>
      </p:sp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52D128D2-AA4B-4647-9142-000C662349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990578"/>
              </p:ext>
            </p:extLst>
          </p:nvPr>
        </p:nvGraphicFramePr>
        <p:xfrm>
          <a:off x="6245674" y="2737134"/>
          <a:ext cx="2343321" cy="11239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256">
                  <a:extLst>
                    <a:ext uri="{9D8B030D-6E8A-4147-A177-3AD203B41FA5}">
                      <a16:colId xmlns:a16="http://schemas.microsoft.com/office/drawing/2014/main" val="366783047"/>
                    </a:ext>
                  </a:extLst>
                </a:gridCol>
                <a:gridCol w="1302065">
                  <a:extLst>
                    <a:ext uri="{9D8B030D-6E8A-4147-A177-3AD203B41FA5}">
                      <a16:colId xmlns:a16="http://schemas.microsoft.com/office/drawing/2014/main" val="531696819"/>
                    </a:ext>
                  </a:extLst>
                </a:gridCol>
              </a:tblGrid>
              <a:tr h="159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Candidate Index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code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extLst>
                  <a:ext uri="{0D108BD9-81ED-4DB2-BD59-A6C34878D82A}">
                    <a16:rowId xmlns:a16="http://schemas.microsoft.com/office/drawing/2014/main" val="614003615"/>
                  </a:ext>
                </a:extLst>
              </a:tr>
              <a:tr h="159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A"/>
                          </a:solidFill>
                          <a:effectLst/>
                          <a:latin typeface="Trebuchet MS" panose="020B0603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planar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 (only if Ref Line #0)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extLst>
                  <a:ext uri="{0D108BD9-81ED-4DB2-BD59-A6C34878D82A}">
                    <a16:rowId xmlns:a16="http://schemas.microsoft.com/office/drawing/2014/main" val="3570534002"/>
                  </a:ext>
                </a:extLst>
              </a:tr>
              <a:tr h="159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A"/>
                          </a:solidFill>
                          <a:effectLst/>
                          <a:latin typeface="Trebuchet MS" panose="020B0603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mpm1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1 0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extLst>
                  <a:ext uri="{0D108BD9-81ED-4DB2-BD59-A6C34878D82A}">
                    <a16:rowId xmlns:a16="http://schemas.microsoft.com/office/drawing/2014/main" val="1792247840"/>
                  </a:ext>
                </a:extLst>
              </a:tr>
              <a:tr h="159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A"/>
                          </a:solidFill>
                          <a:effectLst/>
                          <a:latin typeface="Trebuchet MS" panose="020B0603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mpm2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1 10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extLst>
                  <a:ext uri="{0D108BD9-81ED-4DB2-BD59-A6C34878D82A}">
                    <a16:rowId xmlns:a16="http://schemas.microsoft.com/office/drawing/2014/main" val="899624805"/>
                  </a:ext>
                </a:extLst>
              </a:tr>
              <a:tr h="159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A"/>
                          </a:solidFill>
                          <a:effectLst/>
                          <a:latin typeface="Trebuchet MS" panose="020B0603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mpm3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1 110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extLst>
                  <a:ext uri="{0D108BD9-81ED-4DB2-BD59-A6C34878D82A}">
                    <a16:rowId xmlns:a16="http://schemas.microsoft.com/office/drawing/2014/main" val="3055212350"/>
                  </a:ext>
                </a:extLst>
              </a:tr>
              <a:tr h="159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A"/>
                          </a:solidFill>
                          <a:effectLst/>
                          <a:latin typeface="Trebuchet MS" panose="020B0603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mpm4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1 1110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extLst>
                  <a:ext uri="{0D108BD9-81ED-4DB2-BD59-A6C34878D82A}">
                    <a16:rowId xmlns:a16="http://schemas.microsoft.com/office/drawing/2014/main" val="367094741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A"/>
                          </a:solidFill>
                          <a:effectLst/>
                          <a:latin typeface="Trebuchet MS" panose="020B0603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mpm5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1 1111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extLst>
                  <a:ext uri="{0D108BD9-81ED-4DB2-BD59-A6C34878D82A}">
                    <a16:rowId xmlns:a16="http://schemas.microsoft.com/office/drawing/2014/main" val="2382032077"/>
                  </a:ext>
                </a:extLst>
              </a:tr>
            </a:tbl>
          </a:graphicData>
        </a:graphic>
      </p:graphicFrame>
      <p:sp>
        <p:nvSpPr>
          <p:cNvPr id="114" name="TextBox 113">
            <a:extLst>
              <a:ext uri="{FF2B5EF4-FFF2-40B4-BE49-F238E27FC236}">
                <a16:creationId xmlns:a16="http://schemas.microsoft.com/office/drawing/2014/main" id="{106777CF-5CAD-4B4F-8F91-FFF674D70A3D}"/>
              </a:ext>
            </a:extLst>
          </p:cNvPr>
          <p:cNvSpPr txBox="1"/>
          <p:nvPr/>
        </p:nvSpPr>
        <p:spPr>
          <a:xfrm>
            <a:off x="6148044" y="3914517"/>
            <a:ext cx="2538579" cy="6309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latin typeface="Century Gothic" panose="020B0502020202020204" pitchFamily="34" charset="0"/>
              </a:rPr>
              <a:t>1</a:t>
            </a:r>
            <a:r>
              <a:rPr lang="en-US" sz="1200" baseline="30000" dirty="0">
                <a:latin typeface="Century Gothic" panose="020B0502020202020204" pitchFamily="34" charset="0"/>
              </a:rPr>
              <a:t>st</a:t>
            </a:r>
            <a:r>
              <a:rPr lang="en-US" sz="1200" dirty="0">
                <a:latin typeface="Century Gothic" panose="020B0502020202020204" pitchFamily="34" charset="0"/>
              </a:rPr>
              <a:t> bin context coded for planar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latin typeface="Century Gothic" panose="020B0502020202020204" pitchFamily="34" charset="0"/>
              </a:rPr>
              <a:t>(or inferred to 1 if Ref Line != #0)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latin typeface="Century Gothic" panose="020B0502020202020204" pitchFamily="34" charset="0"/>
              </a:rPr>
              <a:t>other 4 bins bypass coded</a:t>
            </a:r>
            <a:endParaRPr lang="fr-FR" sz="1200" dirty="0">
              <a:latin typeface="Century Gothic" panose="020B050202020202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BD9E4E1-AC3F-4B1D-BF2B-19EC7C0B65C2}"/>
              </a:ext>
            </a:extLst>
          </p:cNvPr>
          <p:cNvSpPr txBox="1"/>
          <p:nvPr/>
        </p:nvSpPr>
        <p:spPr>
          <a:xfrm>
            <a:off x="6019800" y="913512"/>
            <a:ext cx="591946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0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13BC331A-8514-4F2C-9DA6-7F1F5312135F}"/>
              </a:ext>
            </a:extLst>
          </p:cNvPr>
          <p:cNvSpPr txBox="1"/>
          <p:nvPr/>
        </p:nvSpPr>
        <p:spPr>
          <a:xfrm>
            <a:off x="5989368" y="2044005"/>
            <a:ext cx="591946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1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C146C7D-A127-43A9-861A-55DC36E2EDC2}"/>
              </a:ext>
            </a:extLst>
          </p:cNvPr>
          <p:cNvSpPr txBox="1"/>
          <p:nvPr/>
        </p:nvSpPr>
        <p:spPr>
          <a:xfrm>
            <a:off x="3764633" y="1518784"/>
            <a:ext cx="2074286" cy="4078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 err="1">
                <a:latin typeface="Century Gothic" panose="020B0502020202020204" pitchFamily="34" charset="0"/>
              </a:rPr>
              <a:t>mpmFlag</a:t>
            </a:r>
            <a:r>
              <a:rPr lang="en-US" sz="1200" dirty="0">
                <a:latin typeface="Century Gothic" panose="020B0502020202020204" pitchFamily="34" charset="0"/>
              </a:rPr>
              <a:t> context encoded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latin typeface="Century Gothic" panose="020B0502020202020204" pitchFamily="34" charset="0"/>
              </a:rPr>
              <a:t>By CABAC</a:t>
            </a:r>
            <a:endParaRPr lang="fr-FR" sz="1200" dirty="0">
              <a:latin typeface="Century Gothic" panose="020B0502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83F8744-94D4-4FD9-B005-027DFA309E3D}"/>
              </a:ext>
            </a:extLst>
          </p:cNvPr>
          <p:cNvSpPr txBox="1"/>
          <p:nvPr/>
        </p:nvSpPr>
        <p:spPr>
          <a:xfrm>
            <a:off x="7417335" y="1518784"/>
            <a:ext cx="1407437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(</a:t>
            </a:r>
            <a:r>
              <a:rPr lang="en-US" sz="1200" dirty="0">
                <a:solidFill>
                  <a:schemeClr val="accent1"/>
                </a:solidFill>
                <a:latin typeface="Century Gothic" panose="020B0502020202020204" pitchFamily="34" charset="0"/>
              </a:rPr>
              <a:t>truncated binary</a:t>
            </a:r>
            <a:r>
              <a:rPr lang="en-US" sz="1600" dirty="0">
                <a:latin typeface="Century Gothic" panose="020B0502020202020204" pitchFamily="34" charset="0"/>
              </a:rPr>
              <a:t>)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FD2AAD6-F5DF-467F-9E6A-FF6737E6A61C}"/>
              </a:ext>
            </a:extLst>
          </p:cNvPr>
          <p:cNvSpPr/>
          <p:nvPr/>
        </p:nvSpPr>
        <p:spPr>
          <a:xfrm>
            <a:off x="658624" y="1700912"/>
            <a:ext cx="1319210" cy="684803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13C77F3-4DAD-433D-9372-36D9B3624523}"/>
              </a:ext>
            </a:extLst>
          </p:cNvPr>
          <p:cNvSpPr/>
          <p:nvPr/>
        </p:nvSpPr>
        <p:spPr>
          <a:xfrm>
            <a:off x="6410779" y="473187"/>
            <a:ext cx="2682580" cy="131075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6E6CE3-D2A8-4422-8349-4B5EE56FFE26}"/>
              </a:ext>
            </a:extLst>
          </p:cNvPr>
          <p:cNvSpPr txBox="1"/>
          <p:nvPr/>
        </p:nvSpPr>
        <p:spPr>
          <a:xfrm>
            <a:off x="811312" y="2863303"/>
            <a:ext cx="4171316" cy="10233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Char char="-"/>
            </a:pPr>
            <a:r>
              <a:rPr lang="en-US" sz="1600" dirty="0">
                <a:latin typeface="Century Gothic" panose="020B0502020202020204" pitchFamily="34" charset="0"/>
              </a:rPr>
              <a:t>Ref Line #1 or #3 incompatible with non-</a:t>
            </a:r>
            <a:r>
              <a:rPr lang="en-US" sz="1600" dirty="0" err="1">
                <a:latin typeface="Century Gothic" panose="020B0502020202020204" pitchFamily="34" charset="0"/>
              </a:rPr>
              <a:t>mpm</a:t>
            </a:r>
            <a:r>
              <a:rPr lang="en-US" sz="1600" dirty="0">
                <a:latin typeface="Century Gothic" panose="020B0502020202020204" pitchFamily="34" charset="0"/>
              </a:rPr>
              <a:t> mode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Char char="-"/>
            </a:pPr>
            <a:r>
              <a:rPr lang="en-US" sz="1600" dirty="0">
                <a:latin typeface="Century Gothic" panose="020B0502020202020204" pitchFamily="34" charset="0"/>
              </a:rPr>
              <a:t>But no restrictions on </a:t>
            </a:r>
            <a:r>
              <a:rPr lang="en-US" sz="1600" dirty="0" err="1">
                <a:latin typeface="Century Gothic" panose="020B0502020202020204" pitchFamily="34" charset="0"/>
              </a:rPr>
              <a:t>mpm</a:t>
            </a:r>
            <a:r>
              <a:rPr lang="en-US" sz="1600" dirty="0">
                <a:latin typeface="Century Gothic" panose="020B0502020202020204" pitchFamily="34" charset="0"/>
              </a:rPr>
              <a:t> directions for Ref Line #1 or #3 </a:t>
            </a:r>
          </a:p>
        </p:txBody>
      </p:sp>
    </p:spTree>
    <p:extLst>
      <p:ext uri="{BB962C8B-B14F-4D97-AF65-F5344CB8AC3E}">
        <p14:creationId xmlns:p14="http://schemas.microsoft.com/office/powerpoint/2010/main" val="1598185158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1F513D9-3264-419B-886E-6E0C40931F0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EBA64F-848B-4408-9ED1-4C70F4CF7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9" name="Title 2">
            <a:extLst>
              <a:ext uri="{FF2B5EF4-FFF2-40B4-BE49-F238E27FC236}">
                <a16:creationId xmlns:a16="http://schemas.microsoft.com/office/drawing/2014/main" id="{E02E5F8F-32B8-44FF-B2ED-95B9E2AD5B31}"/>
              </a:ext>
            </a:extLst>
          </p:cNvPr>
          <p:cNvSpPr txBox="1">
            <a:spLocks/>
          </p:cNvSpPr>
          <p:nvPr/>
        </p:nvSpPr>
        <p:spPr>
          <a:xfrm>
            <a:off x="300952" y="154378"/>
            <a:ext cx="5562600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Century Gothic" panose="020B0502020202020204" pitchFamily="34" charset="0"/>
                <a:cs typeface="Calibri"/>
              </a:rPr>
              <a:t>Proposed </a:t>
            </a:r>
            <a:r>
              <a:rPr lang="en-US" sz="2800" b="1" dirty="0" err="1">
                <a:latin typeface="Century Gothic" panose="020B0502020202020204" pitchFamily="34" charset="0"/>
                <a:cs typeface="Calibri"/>
              </a:rPr>
              <a:t>mpmFlag</a:t>
            </a:r>
            <a:r>
              <a:rPr lang="en-US" sz="2800" b="1" dirty="0">
                <a:latin typeface="Century Gothic" panose="020B0502020202020204" pitchFamily="34" charset="0"/>
                <a:cs typeface="Calibri"/>
              </a:rPr>
              <a:t> signaling</a:t>
            </a:r>
            <a:endParaRPr lang="fr-FR" sz="2800" b="1" dirty="0">
              <a:latin typeface="Century Gothic" panose="020B0502020202020204" pitchFamily="34" charset="0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4347C9-455C-419D-A8CC-48CE562F57B7}"/>
              </a:ext>
            </a:extLst>
          </p:cNvPr>
          <p:cNvSpPr txBox="1"/>
          <p:nvPr/>
        </p:nvSpPr>
        <p:spPr>
          <a:xfrm>
            <a:off x="396936" y="856426"/>
            <a:ext cx="828753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Ref Line 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2C82B2D-FBBF-4C92-94E6-D28988A0CFDC}"/>
              </a:ext>
            </a:extLst>
          </p:cNvPr>
          <p:cNvCxnSpPr>
            <a:cxnSpLocks/>
            <a:stCxn id="10" idx="3"/>
            <a:endCxn id="31" idx="1"/>
          </p:cNvCxnSpPr>
          <p:nvPr/>
        </p:nvCxnSpPr>
        <p:spPr>
          <a:xfrm>
            <a:off x="1225689" y="979537"/>
            <a:ext cx="752145" cy="15163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DB00B3A-7C13-456C-9984-F8DC319CA2A9}"/>
              </a:ext>
            </a:extLst>
          </p:cNvPr>
          <p:cNvCxnSpPr>
            <a:cxnSpLocks/>
            <a:stCxn id="10" idx="2"/>
            <a:endCxn id="79" idx="1"/>
          </p:cNvCxnSpPr>
          <p:nvPr/>
        </p:nvCxnSpPr>
        <p:spPr>
          <a:xfrm rot="16200000" flipH="1">
            <a:off x="2126821" y="-212862"/>
            <a:ext cx="578094" cy="320911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87B1624A-8F09-47E6-BA9B-B9710659DB01}"/>
              </a:ext>
            </a:extLst>
          </p:cNvPr>
          <p:cNvSpPr txBox="1"/>
          <p:nvPr/>
        </p:nvSpPr>
        <p:spPr>
          <a:xfrm>
            <a:off x="1243082" y="1036623"/>
            <a:ext cx="261290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#0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8833741-B11E-42FC-9204-17ED844225FC}"/>
              </a:ext>
            </a:extLst>
          </p:cNvPr>
          <p:cNvSpPr txBox="1"/>
          <p:nvPr/>
        </p:nvSpPr>
        <p:spPr>
          <a:xfrm>
            <a:off x="911919" y="1695080"/>
            <a:ext cx="831959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#1 or #3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3EDA8AC-985A-4D4E-A65F-E5EA7F0A6DCD}"/>
              </a:ext>
            </a:extLst>
          </p:cNvPr>
          <p:cNvSpPr/>
          <p:nvPr/>
        </p:nvSpPr>
        <p:spPr>
          <a:xfrm>
            <a:off x="1977834" y="788766"/>
            <a:ext cx="1427516" cy="68480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800" dirty="0">
                <a:latin typeface="Century Gothic" panose="020B0502020202020204" pitchFamily="34" charset="0"/>
              </a:rPr>
              <a:t>Encode</a:t>
            </a:r>
          </a:p>
          <a:p>
            <a:pPr algn="ctr">
              <a:spcAft>
                <a:spcPts val="300"/>
              </a:spcAft>
            </a:pPr>
            <a:r>
              <a:rPr lang="en-US" sz="1800" dirty="0" err="1">
                <a:latin typeface="Century Gothic" panose="020B0502020202020204" pitchFamily="34" charset="0"/>
              </a:rPr>
              <a:t>ispMode</a:t>
            </a:r>
            <a:endParaRPr lang="fr-FR" sz="1800" dirty="0">
              <a:latin typeface="Century Gothic" panose="020B0502020202020204" pitchFamily="34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04BE60DC-FE80-4FB3-A11C-EA052131D366}"/>
              </a:ext>
            </a:extLst>
          </p:cNvPr>
          <p:cNvSpPr/>
          <p:nvPr/>
        </p:nvSpPr>
        <p:spPr>
          <a:xfrm>
            <a:off x="4020424" y="1338339"/>
            <a:ext cx="1427516" cy="68480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800" dirty="0">
                <a:latin typeface="Century Gothic" panose="020B0502020202020204" pitchFamily="34" charset="0"/>
              </a:rPr>
              <a:t>Encode</a:t>
            </a:r>
          </a:p>
          <a:p>
            <a:pPr algn="ctr">
              <a:spcAft>
                <a:spcPts val="300"/>
              </a:spcAft>
            </a:pPr>
            <a:r>
              <a:rPr lang="en-US" sz="1800" dirty="0" err="1">
                <a:latin typeface="Century Gothic" panose="020B0502020202020204" pitchFamily="34" charset="0"/>
              </a:rPr>
              <a:t>mpmFlag</a:t>
            </a:r>
            <a:endParaRPr lang="fr-FR" sz="1800" dirty="0">
              <a:latin typeface="Century Gothic" panose="020B0502020202020204" pitchFamily="34" charset="0"/>
            </a:endParaRP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93629AD8-0E6D-4955-A087-F4EB2929850D}"/>
              </a:ext>
            </a:extLst>
          </p:cNvPr>
          <p:cNvCxnSpPr>
            <a:stCxn id="31" idx="3"/>
            <a:endCxn id="79" idx="1"/>
          </p:cNvCxnSpPr>
          <p:nvPr/>
        </p:nvCxnSpPr>
        <p:spPr>
          <a:xfrm>
            <a:off x="3405350" y="1131168"/>
            <a:ext cx="615074" cy="54957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B34F3F3A-134C-43AE-BF19-B4597A32FF94}"/>
              </a:ext>
            </a:extLst>
          </p:cNvPr>
          <p:cNvCxnSpPr>
            <a:cxnSpLocks/>
            <a:stCxn id="79" idx="3"/>
            <a:endCxn id="23" idx="1"/>
          </p:cNvCxnSpPr>
          <p:nvPr/>
        </p:nvCxnSpPr>
        <p:spPr>
          <a:xfrm flipV="1">
            <a:off x="5447940" y="1131077"/>
            <a:ext cx="1235245" cy="54966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D4094D5A-69E8-402B-A201-B1C1C2A5481B}"/>
              </a:ext>
            </a:extLst>
          </p:cNvPr>
          <p:cNvCxnSpPr>
            <a:cxnSpLocks/>
            <a:stCxn id="79" idx="3"/>
            <a:endCxn id="32" idx="1"/>
          </p:cNvCxnSpPr>
          <p:nvPr/>
        </p:nvCxnSpPr>
        <p:spPr>
          <a:xfrm>
            <a:off x="5447940" y="1680741"/>
            <a:ext cx="1230148" cy="62602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6BD9E4E1-AC3F-4B1D-BF2B-19EC7C0B65C2}"/>
              </a:ext>
            </a:extLst>
          </p:cNvPr>
          <p:cNvSpPr txBox="1"/>
          <p:nvPr/>
        </p:nvSpPr>
        <p:spPr>
          <a:xfrm>
            <a:off x="6016697" y="914625"/>
            <a:ext cx="591946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0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C146C7D-A127-43A9-861A-55DC36E2EDC2}"/>
              </a:ext>
            </a:extLst>
          </p:cNvPr>
          <p:cNvSpPr txBox="1"/>
          <p:nvPr/>
        </p:nvSpPr>
        <p:spPr>
          <a:xfrm>
            <a:off x="3697039" y="2093895"/>
            <a:ext cx="2074286" cy="4078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 err="1">
                <a:latin typeface="Century Gothic" panose="020B0502020202020204" pitchFamily="34" charset="0"/>
              </a:rPr>
              <a:t>mpmFlag</a:t>
            </a:r>
            <a:r>
              <a:rPr lang="en-US" sz="1200" dirty="0">
                <a:latin typeface="Century Gothic" panose="020B0502020202020204" pitchFamily="34" charset="0"/>
              </a:rPr>
              <a:t> context encoded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latin typeface="Century Gothic" panose="020B0502020202020204" pitchFamily="34" charset="0"/>
              </a:rPr>
              <a:t>By CABAC</a:t>
            </a:r>
            <a:endParaRPr lang="fr-FR" sz="1200" dirty="0">
              <a:latin typeface="Century Gothic" panose="020B0502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83F8744-94D4-4FD9-B005-027DFA309E3D}"/>
              </a:ext>
            </a:extLst>
          </p:cNvPr>
          <p:cNvSpPr txBox="1"/>
          <p:nvPr/>
        </p:nvSpPr>
        <p:spPr>
          <a:xfrm>
            <a:off x="7417335" y="1518784"/>
            <a:ext cx="1407437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(</a:t>
            </a:r>
            <a:r>
              <a:rPr lang="en-US" sz="1200" dirty="0">
                <a:solidFill>
                  <a:schemeClr val="accent1"/>
                </a:solidFill>
                <a:latin typeface="Century Gothic" panose="020B0502020202020204" pitchFamily="34" charset="0"/>
              </a:rPr>
              <a:t>truncated binary</a:t>
            </a:r>
            <a:r>
              <a:rPr lang="en-US" sz="1600" dirty="0">
                <a:latin typeface="Century Gothic" panose="020B0502020202020204" pitchFamily="34" charset="0"/>
              </a:rPr>
              <a:t>)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5A37135-CECD-4FE5-9C35-7A09ABB615AC}"/>
              </a:ext>
            </a:extLst>
          </p:cNvPr>
          <p:cNvSpPr/>
          <p:nvPr/>
        </p:nvSpPr>
        <p:spPr>
          <a:xfrm>
            <a:off x="6683185" y="788675"/>
            <a:ext cx="2113421" cy="68480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800" dirty="0">
                <a:latin typeface="Century Gothic" panose="020B0502020202020204" pitchFamily="34" charset="0"/>
              </a:rPr>
              <a:t>Encode</a:t>
            </a:r>
          </a:p>
          <a:p>
            <a:pPr algn="ctr">
              <a:spcAft>
                <a:spcPts val="300"/>
              </a:spcAft>
            </a:pPr>
            <a:r>
              <a:rPr lang="en-US" sz="1800" dirty="0">
                <a:latin typeface="Century Gothic" panose="020B0502020202020204" pitchFamily="34" charset="0"/>
              </a:rPr>
              <a:t>non-</a:t>
            </a:r>
            <a:r>
              <a:rPr lang="en-US" sz="1800" dirty="0" err="1">
                <a:latin typeface="Century Gothic" panose="020B0502020202020204" pitchFamily="34" charset="0"/>
              </a:rPr>
              <a:t>mpm</a:t>
            </a:r>
            <a:r>
              <a:rPr lang="en-US" sz="1800" dirty="0">
                <a:latin typeface="Century Gothic" panose="020B0502020202020204" pitchFamily="34" charset="0"/>
              </a:rPr>
              <a:t> mode</a:t>
            </a:r>
            <a:endParaRPr lang="fr-FR" sz="1800" dirty="0">
              <a:latin typeface="Century Gothic" panose="020B050202020202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C9B3A0B-25D1-4AAF-90C6-E04027C89BCD}"/>
              </a:ext>
            </a:extLst>
          </p:cNvPr>
          <p:cNvSpPr/>
          <p:nvPr/>
        </p:nvSpPr>
        <p:spPr>
          <a:xfrm>
            <a:off x="6678088" y="1964362"/>
            <a:ext cx="1575828" cy="68480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800" dirty="0">
                <a:latin typeface="Century Gothic" panose="020B0502020202020204" pitchFamily="34" charset="0"/>
              </a:rPr>
              <a:t>Encode</a:t>
            </a:r>
          </a:p>
          <a:p>
            <a:pPr algn="ctr">
              <a:spcAft>
                <a:spcPts val="300"/>
              </a:spcAft>
            </a:pPr>
            <a:r>
              <a:rPr lang="en-US" sz="1800" dirty="0" err="1">
                <a:latin typeface="Century Gothic" panose="020B0502020202020204" pitchFamily="34" charset="0"/>
              </a:rPr>
              <a:t>mpm</a:t>
            </a:r>
            <a:r>
              <a:rPr lang="en-US" sz="1800" dirty="0">
                <a:latin typeface="Century Gothic" panose="020B0502020202020204" pitchFamily="34" charset="0"/>
              </a:rPr>
              <a:t> mode</a:t>
            </a:r>
            <a:endParaRPr lang="fr-FR" sz="1800" dirty="0">
              <a:latin typeface="Century Gothic" panose="020B0502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353E3A4-6948-49F9-BA18-2CA4D7451D34}"/>
              </a:ext>
            </a:extLst>
          </p:cNvPr>
          <p:cNvSpPr txBox="1"/>
          <p:nvPr/>
        </p:nvSpPr>
        <p:spPr>
          <a:xfrm>
            <a:off x="5989368" y="2044005"/>
            <a:ext cx="591946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1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88690010-1557-4BF6-89F5-E6FA1C70D4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678819"/>
              </p:ext>
            </p:extLst>
          </p:nvPr>
        </p:nvGraphicFramePr>
        <p:xfrm>
          <a:off x="6245674" y="2737134"/>
          <a:ext cx="2343321" cy="11239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256">
                  <a:extLst>
                    <a:ext uri="{9D8B030D-6E8A-4147-A177-3AD203B41FA5}">
                      <a16:colId xmlns:a16="http://schemas.microsoft.com/office/drawing/2014/main" val="366783047"/>
                    </a:ext>
                  </a:extLst>
                </a:gridCol>
                <a:gridCol w="1302065">
                  <a:extLst>
                    <a:ext uri="{9D8B030D-6E8A-4147-A177-3AD203B41FA5}">
                      <a16:colId xmlns:a16="http://schemas.microsoft.com/office/drawing/2014/main" val="531696819"/>
                    </a:ext>
                  </a:extLst>
                </a:gridCol>
              </a:tblGrid>
              <a:tr h="159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Candidate Index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code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extLst>
                  <a:ext uri="{0D108BD9-81ED-4DB2-BD59-A6C34878D82A}">
                    <a16:rowId xmlns:a16="http://schemas.microsoft.com/office/drawing/2014/main" val="614003615"/>
                  </a:ext>
                </a:extLst>
              </a:tr>
              <a:tr h="159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A"/>
                          </a:solidFill>
                          <a:effectLst/>
                          <a:latin typeface="Trebuchet MS" panose="020B0603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planar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 (only if Ref Line #0)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extLst>
                  <a:ext uri="{0D108BD9-81ED-4DB2-BD59-A6C34878D82A}">
                    <a16:rowId xmlns:a16="http://schemas.microsoft.com/office/drawing/2014/main" val="3570534002"/>
                  </a:ext>
                </a:extLst>
              </a:tr>
              <a:tr h="159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A"/>
                          </a:solidFill>
                          <a:effectLst/>
                          <a:latin typeface="Trebuchet MS" panose="020B0603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mpm1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1 0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extLst>
                  <a:ext uri="{0D108BD9-81ED-4DB2-BD59-A6C34878D82A}">
                    <a16:rowId xmlns:a16="http://schemas.microsoft.com/office/drawing/2014/main" val="1792247840"/>
                  </a:ext>
                </a:extLst>
              </a:tr>
              <a:tr h="159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A"/>
                          </a:solidFill>
                          <a:effectLst/>
                          <a:latin typeface="Trebuchet MS" panose="020B0603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mpm2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1 10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extLst>
                  <a:ext uri="{0D108BD9-81ED-4DB2-BD59-A6C34878D82A}">
                    <a16:rowId xmlns:a16="http://schemas.microsoft.com/office/drawing/2014/main" val="899624805"/>
                  </a:ext>
                </a:extLst>
              </a:tr>
              <a:tr h="159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A"/>
                          </a:solidFill>
                          <a:effectLst/>
                          <a:latin typeface="Trebuchet MS" panose="020B0603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mpm3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1 110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extLst>
                  <a:ext uri="{0D108BD9-81ED-4DB2-BD59-A6C34878D82A}">
                    <a16:rowId xmlns:a16="http://schemas.microsoft.com/office/drawing/2014/main" val="3055212350"/>
                  </a:ext>
                </a:extLst>
              </a:tr>
              <a:tr h="159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A"/>
                          </a:solidFill>
                          <a:effectLst/>
                          <a:latin typeface="Trebuchet MS" panose="020B0603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mpm4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1 1110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extLst>
                  <a:ext uri="{0D108BD9-81ED-4DB2-BD59-A6C34878D82A}">
                    <a16:rowId xmlns:a16="http://schemas.microsoft.com/office/drawing/2014/main" val="367094741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A"/>
                          </a:solidFill>
                          <a:effectLst/>
                          <a:latin typeface="Trebuchet MS" panose="020B0603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mpm5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1 1111</a:t>
                      </a:r>
                      <a:endParaRPr lang="fr-FR" sz="1000" dirty="0">
                        <a:solidFill>
                          <a:srgbClr val="00000A"/>
                        </a:solidFill>
                        <a:effectLst/>
                        <a:latin typeface="Trebuchet MS" panose="020B0603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/>
                </a:tc>
                <a:extLst>
                  <a:ext uri="{0D108BD9-81ED-4DB2-BD59-A6C34878D82A}">
                    <a16:rowId xmlns:a16="http://schemas.microsoft.com/office/drawing/2014/main" val="2382032077"/>
                  </a:ext>
                </a:extLst>
              </a:tr>
            </a:tbl>
          </a:graphicData>
        </a:graphic>
      </p:graphicFrame>
      <p:sp>
        <p:nvSpPr>
          <p:cNvPr id="37" name="TextBox 36">
            <a:extLst>
              <a:ext uri="{FF2B5EF4-FFF2-40B4-BE49-F238E27FC236}">
                <a16:creationId xmlns:a16="http://schemas.microsoft.com/office/drawing/2014/main" id="{33DEEFC4-6484-4F73-B0AD-B81514078D53}"/>
              </a:ext>
            </a:extLst>
          </p:cNvPr>
          <p:cNvSpPr txBox="1"/>
          <p:nvPr/>
        </p:nvSpPr>
        <p:spPr>
          <a:xfrm>
            <a:off x="6148044" y="3914517"/>
            <a:ext cx="2538579" cy="6309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latin typeface="Century Gothic" panose="020B0502020202020204" pitchFamily="34" charset="0"/>
              </a:rPr>
              <a:t>1</a:t>
            </a:r>
            <a:r>
              <a:rPr lang="en-US" sz="1200" baseline="30000" dirty="0">
                <a:latin typeface="Century Gothic" panose="020B0502020202020204" pitchFamily="34" charset="0"/>
              </a:rPr>
              <a:t>st</a:t>
            </a:r>
            <a:r>
              <a:rPr lang="en-US" sz="1200" dirty="0">
                <a:latin typeface="Century Gothic" panose="020B0502020202020204" pitchFamily="34" charset="0"/>
              </a:rPr>
              <a:t> bin context coded for planar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latin typeface="Century Gothic" panose="020B0502020202020204" pitchFamily="34" charset="0"/>
              </a:rPr>
              <a:t>(or inferred to 1 if Ref Line != #0)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latin typeface="Century Gothic" panose="020B0502020202020204" pitchFamily="34" charset="0"/>
              </a:rPr>
              <a:t>other 4 bins bypass coded</a:t>
            </a:r>
            <a:endParaRPr lang="fr-FR" sz="12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91088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1F513D9-3264-419B-886E-6E0C40931F0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EBA64F-848B-4408-9ED1-4C70F4CF7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86A993-257D-45FF-9953-7C101B7C81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485" y="1602235"/>
            <a:ext cx="3705860" cy="16738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9B721BB-35B2-4E77-8F27-F2B7AC11D6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3039" y="1602235"/>
            <a:ext cx="3849586" cy="1673818"/>
          </a:xfrm>
          <a:prstGeom prst="rect">
            <a:avLst/>
          </a:prstGeom>
        </p:spPr>
      </p:pic>
      <p:sp>
        <p:nvSpPr>
          <p:cNvPr id="75" name="Title 2">
            <a:extLst>
              <a:ext uri="{FF2B5EF4-FFF2-40B4-BE49-F238E27FC236}">
                <a16:creationId xmlns:a16="http://schemas.microsoft.com/office/drawing/2014/main" id="{42DA165F-77D5-4BC3-93C3-F2850A85160D}"/>
              </a:ext>
            </a:extLst>
          </p:cNvPr>
          <p:cNvSpPr txBox="1">
            <a:spLocks/>
          </p:cNvSpPr>
          <p:nvPr/>
        </p:nvSpPr>
        <p:spPr>
          <a:xfrm>
            <a:off x="549299" y="166841"/>
            <a:ext cx="7167185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latin typeface="Century Gothic" panose="020B0502020202020204" pitchFamily="34" charset="0"/>
                <a:cs typeface="Calibri"/>
              </a:rPr>
              <a:t>Simulation Results</a:t>
            </a:r>
            <a:endParaRPr lang="fr-FR" sz="2800" b="1" dirty="0">
              <a:latin typeface="Century Gothic" panose="020B0502020202020204" pitchFamily="34" charset="0"/>
              <a:cs typeface="Calibri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2DE84C8-345B-4979-B578-D6EA8B96E3BF}"/>
              </a:ext>
            </a:extLst>
          </p:cNvPr>
          <p:cNvSpPr txBox="1"/>
          <p:nvPr/>
        </p:nvSpPr>
        <p:spPr>
          <a:xfrm>
            <a:off x="3513261" y="3816933"/>
            <a:ext cx="1867499" cy="43088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2800" dirty="0">
                <a:latin typeface="Century Gothic" panose="020B0502020202020204" pitchFamily="34" charset="0"/>
              </a:rPr>
              <a:t>Thank you!</a:t>
            </a:r>
            <a:endParaRPr lang="fr-FR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397950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22572</TotalTime>
  <Words>440</Words>
  <Application>Microsoft Office PowerPoint</Application>
  <PresentationFormat>On-screen Show (16:9)</PresentationFormat>
  <Paragraphs>133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Trebuchet MS</vt:lpstr>
      <vt:lpstr>Intro Section Slides</vt:lpstr>
      <vt:lpstr>1_Interior Slides - blue green bottom bar</vt:lpstr>
      <vt:lpstr>PowerPoint Presentation</vt:lpstr>
      <vt:lpstr>Intra prediction with MRL in VTM 6.0</vt:lpstr>
      <vt:lpstr>PowerPoint Presentation</vt:lpstr>
      <vt:lpstr>PowerPoint Presentation</vt:lpstr>
      <vt:lpstr>PowerPoint Presentation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Urban Fabrice</cp:lastModifiedBy>
  <cp:revision>1275</cp:revision>
  <cp:lastPrinted>2018-02-07T16:54:36Z</cp:lastPrinted>
  <dcterms:created xsi:type="dcterms:W3CDTF">2015-05-07T16:31:13Z</dcterms:created>
  <dcterms:modified xsi:type="dcterms:W3CDTF">2019-09-27T14:18:59Z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