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1"/>
  </p:notesMasterIdLst>
  <p:handoutMasterIdLst>
    <p:handoutMasterId r:id="rId12"/>
  </p:handoutMasterIdLst>
  <p:sldIdLst>
    <p:sldId id="445" r:id="rId6"/>
    <p:sldId id="446" r:id="rId7"/>
    <p:sldId id="447" r:id="rId8"/>
    <p:sldId id="454" r:id="rId9"/>
    <p:sldId id="449" r:id="rId10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68" d="100"/>
          <a:sy n="168" d="100"/>
        </p:scale>
        <p:origin x="438" y="13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9/26/2019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9/26/2019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61885A2-062F-7849-8785-50E4020053F6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6293466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>
                <a:latin typeface="Century Gothic" panose="020B0502020202020204" pitchFamily="34" charset="0"/>
              </a:rPr>
              <a:t>JVET-P0358</a:t>
            </a:r>
          </a:p>
          <a:p>
            <a:r>
              <a:rPr lang="en-US" sz="4000">
                <a:latin typeface="Century Gothic" panose="020B0502020202020204" pitchFamily="34" charset="0"/>
              </a:rPr>
              <a:t>Improved intra mode coding simplified</a:t>
            </a:r>
          </a:p>
          <a:p>
            <a:endParaRPr lang="en-US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38965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82DD28-D7E9-42C9-BDC7-35DA364C9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MPM list construction in VTM 6.0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11254756-62DA-47C4-A395-55C389EC9779}"/>
                  </a:ext>
                </a:extLst>
              </p:cNvPr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453629" y="929574"/>
                <a:ext cx="5453790" cy="3529317"/>
              </a:xfrm>
            </p:spPr>
            <p:txBody>
              <a:bodyPr/>
              <a:lstStyle/>
              <a:p>
                <a:pPr lvl="0"/>
                <a:r>
                  <a:rPr lang="en-US" sz="800" dirty="0"/>
                  <a:t>If both </a:t>
                </a:r>
                <a:r>
                  <a:rPr lang="en-CA" sz="800" i="1" dirty="0"/>
                  <a:t>Left</a:t>
                </a:r>
                <a:r>
                  <a:rPr lang="en-CA" sz="800" dirty="0"/>
                  <a:t> and </a:t>
                </a:r>
                <a:r>
                  <a:rPr lang="en-CA" sz="800" i="1" dirty="0"/>
                  <a:t>Above</a:t>
                </a:r>
                <a:r>
                  <a:rPr lang="en-CA" sz="800" dirty="0"/>
                  <a:t> </a:t>
                </a:r>
                <a:r>
                  <a:rPr lang="en-US" sz="800" dirty="0"/>
                  <a:t>are non-angular: </a:t>
                </a:r>
                <a:endParaRPr lang="fr-FR" sz="800" dirty="0"/>
              </a:p>
              <a:p>
                <a:pPr marL="342900" lvl="1" indent="0">
                  <a:buNone/>
                </a:pPr>
                <a:r>
                  <a:rPr lang="en-US" sz="800" dirty="0"/>
                  <a:t>MPM list </a:t>
                </a:r>
                <a:r>
                  <a:rPr lang="en-US" sz="800" dirty="0">
                    <a:sym typeface="Wingdings" panose="05000000000000000000" pitchFamily="2" charset="2"/>
                  </a:rPr>
                  <a:t></a:t>
                </a:r>
                <a:r>
                  <a:rPr lang="en-US" sz="800" dirty="0"/>
                  <a:t> {Planar, DC, V, H, V-4, V+4}. </a:t>
                </a:r>
                <a:endParaRPr lang="fr-FR" sz="800" dirty="0"/>
              </a:p>
              <a:p>
                <a:pPr lvl="0"/>
                <a:r>
                  <a:rPr lang="en-US" sz="800" dirty="0"/>
                  <a:t>If one of  </a:t>
                </a:r>
                <a:r>
                  <a:rPr lang="en-CA" sz="800" i="1" dirty="0"/>
                  <a:t>Left</a:t>
                </a:r>
                <a:r>
                  <a:rPr lang="en-CA" sz="800" dirty="0"/>
                  <a:t> and </a:t>
                </a:r>
                <a:r>
                  <a:rPr lang="en-CA" sz="800" i="1" dirty="0"/>
                  <a:t>Above</a:t>
                </a:r>
                <a:r>
                  <a:rPr lang="en-CA" sz="800" dirty="0"/>
                  <a:t> </a:t>
                </a:r>
                <a:r>
                  <a:rPr lang="en-US" sz="800" dirty="0"/>
                  <a:t>is angular, and the other is non-angular: </a:t>
                </a:r>
                <a:endParaRPr lang="fr-FR" sz="800" dirty="0"/>
              </a:p>
              <a:p>
                <a:pPr marL="342900" lvl="1" indent="0">
                  <a:buNone/>
                </a:pPr>
                <a:r>
                  <a:rPr lang="en-US" sz="800" dirty="0"/>
                  <a:t>MPM list </a:t>
                </a:r>
                <a:r>
                  <a:rPr lang="en-US" sz="800" dirty="0">
                    <a:sym typeface="Wingdings" panose="05000000000000000000" pitchFamily="2" charset="2"/>
                  </a:rPr>
                  <a:t></a:t>
                </a:r>
                <a:r>
                  <a:rPr lang="en-US" sz="800" dirty="0"/>
                  <a:t> {Planar, </a:t>
                </a:r>
                <a:r>
                  <a:rPr lang="en-US" sz="800" i="1" dirty="0"/>
                  <a:t>Max</a:t>
                </a:r>
                <a:r>
                  <a:rPr lang="en-US" sz="800" dirty="0"/>
                  <a:t>, </a:t>
                </a:r>
                <a:r>
                  <a:rPr lang="en-US" sz="800" i="1" dirty="0"/>
                  <a:t>Max -1, Max +1</a:t>
                </a:r>
                <a:r>
                  <a:rPr lang="en-US" sz="800" dirty="0"/>
                  <a:t>, </a:t>
                </a:r>
                <a:r>
                  <a:rPr lang="en-US" sz="800" i="1" dirty="0"/>
                  <a:t>Max -2, Max + 2</a:t>
                </a:r>
                <a:r>
                  <a:rPr lang="en-US" sz="800" dirty="0"/>
                  <a:t>}, </a:t>
                </a:r>
              </a:p>
              <a:p>
                <a:pPr marL="342900" lvl="1" indent="0">
                  <a:buNone/>
                </a:pPr>
                <a:r>
                  <a:rPr lang="en-US" sz="800" dirty="0"/>
                  <a:t>where </a:t>
                </a:r>
                <a:r>
                  <a:rPr lang="en-US" sz="800" i="1" dirty="0"/>
                  <a:t>Max = max(Left, Above)</a:t>
                </a:r>
                <a:endParaRPr lang="fr-FR" sz="800" dirty="0"/>
              </a:p>
              <a:p>
                <a:pPr lvl="0"/>
                <a:r>
                  <a:rPr lang="en-US" sz="800" dirty="0"/>
                  <a:t>If </a:t>
                </a:r>
                <a:r>
                  <a:rPr lang="en-CA" sz="800" i="1" dirty="0"/>
                  <a:t>Left</a:t>
                </a:r>
                <a:r>
                  <a:rPr lang="en-CA" sz="800" dirty="0"/>
                  <a:t> and </a:t>
                </a:r>
                <a:r>
                  <a:rPr lang="en-CA" sz="800" i="1" dirty="0"/>
                  <a:t>Above</a:t>
                </a:r>
                <a:r>
                  <a:rPr lang="en-US" sz="800" dirty="0"/>
                  <a:t> are both angular and are different:</a:t>
                </a:r>
                <a:endParaRPr lang="fr-FR" sz="800" dirty="0"/>
              </a:p>
              <a:p>
                <a:pPr marL="342900" lvl="1" indent="0">
                  <a:buNone/>
                </a:pPr>
                <a:r>
                  <a:rPr lang="en-US" sz="800" dirty="0"/>
                  <a:t>Let Max </a:t>
                </a:r>
                <a14:m>
                  <m:oMath xmlns:m="http://schemas.openxmlformats.org/officeDocument/2006/math">
                    <m:r>
                      <a:rPr lang="en-US" sz="800" i="1">
                        <a:latin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US" sz="800" dirty="0"/>
                  <a:t> </a:t>
                </a:r>
                <a:r>
                  <a:rPr lang="en-US" sz="800" i="1" dirty="0"/>
                  <a:t>max(Left, Above), </a:t>
                </a:r>
                <a:r>
                  <a:rPr lang="en-US" sz="800" dirty="0"/>
                  <a:t>Min </a:t>
                </a:r>
                <a14:m>
                  <m:oMath xmlns:m="http://schemas.openxmlformats.org/officeDocument/2006/math">
                    <m:r>
                      <a:rPr lang="en-US" sz="800" i="1">
                        <a:latin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US" sz="800" dirty="0"/>
                  <a:t> </a:t>
                </a:r>
                <a:r>
                  <a:rPr lang="en-US" sz="800" i="1" dirty="0"/>
                  <a:t>min(Left, Above),</a:t>
                </a:r>
                <a:endParaRPr lang="fr-FR" sz="800" dirty="0"/>
              </a:p>
              <a:p>
                <a:pPr marL="571500" lvl="1" indent="-228600">
                  <a:buFont typeface="+mj-lt"/>
                  <a:buAutoNum type="arabicPeriod"/>
                </a:pPr>
                <a:r>
                  <a:rPr lang="en-US" sz="800" dirty="0"/>
                  <a:t>if Max – Min = 1	</a:t>
                </a:r>
              </a:p>
              <a:p>
                <a:pPr marL="685800" lvl="2" indent="0">
                  <a:buNone/>
                </a:pPr>
                <a:r>
                  <a:rPr lang="en-US" sz="800" dirty="0"/>
                  <a:t>MPM list </a:t>
                </a:r>
                <a:r>
                  <a:rPr lang="en-US" sz="800" dirty="0">
                    <a:sym typeface="Wingdings" panose="05000000000000000000" pitchFamily="2" charset="2"/>
                  </a:rPr>
                  <a:t></a:t>
                </a:r>
                <a:r>
                  <a:rPr lang="en-US" sz="800" dirty="0"/>
                  <a:t> {Planar, </a:t>
                </a:r>
                <a:r>
                  <a:rPr lang="en-US" sz="800" i="1" dirty="0"/>
                  <a:t>Left</a:t>
                </a:r>
                <a:r>
                  <a:rPr lang="en-US" sz="800" dirty="0"/>
                  <a:t>, </a:t>
                </a:r>
                <a:r>
                  <a:rPr lang="en-US" sz="800" i="1" dirty="0"/>
                  <a:t>Above</a:t>
                </a:r>
                <a:r>
                  <a:rPr lang="en-US" sz="800" dirty="0"/>
                  <a:t>, </a:t>
                </a:r>
                <a:r>
                  <a:rPr lang="en-US" sz="800" i="1" dirty="0"/>
                  <a:t>Min -1</a:t>
                </a:r>
                <a:r>
                  <a:rPr lang="en-US" sz="800" dirty="0"/>
                  <a:t>, </a:t>
                </a:r>
                <a:r>
                  <a:rPr lang="en-US" sz="800" i="1" dirty="0"/>
                  <a:t>Max +1, Min - 2</a:t>
                </a:r>
                <a:r>
                  <a:rPr lang="en-US" sz="800" dirty="0"/>
                  <a:t>}</a:t>
                </a:r>
                <a:endParaRPr lang="fr-FR" sz="800" dirty="0"/>
              </a:p>
              <a:p>
                <a:pPr marL="571500" lvl="1" indent="-228600">
                  <a:buFont typeface="+mj-lt"/>
                  <a:buAutoNum type="arabicPeriod"/>
                </a:pPr>
                <a:r>
                  <a:rPr lang="en-US" sz="800" dirty="0"/>
                  <a:t>Otherwise, if Max – Min &gt;= 62 	</a:t>
                </a:r>
              </a:p>
              <a:p>
                <a:pPr marL="685800" lvl="2" indent="0">
                  <a:buNone/>
                </a:pPr>
                <a:r>
                  <a:rPr lang="en-US" sz="800" dirty="0"/>
                  <a:t>MPM list </a:t>
                </a:r>
                <a:r>
                  <a:rPr lang="en-US" sz="800" dirty="0">
                    <a:sym typeface="Wingdings" panose="05000000000000000000" pitchFamily="2" charset="2"/>
                  </a:rPr>
                  <a:t></a:t>
                </a:r>
                <a:r>
                  <a:rPr lang="en-US" sz="800" dirty="0"/>
                  <a:t> {Planar, </a:t>
                </a:r>
                <a:r>
                  <a:rPr lang="en-US" sz="800" i="1" dirty="0"/>
                  <a:t>Left</a:t>
                </a:r>
                <a:r>
                  <a:rPr lang="en-US" sz="800" dirty="0"/>
                  <a:t>, </a:t>
                </a:r>
                <a:r>
                  <a:rPr lang="en-US" sz="800" i="1" dirty="0"/>
                  <a:t>Above</a:t>
                </a:r>
                <a:r>
                  <a:rPr lang="en-US" sz="800" dirty="0"/>
                  <a:t>, </a:t>
                </a:r>
                <a:r>
                  <a:rPr lang="en-US" sz="800" i="1" dirty="0"/>
                  <a:t>Min +1</a:t>
                </a:r>
                <a:r>
                  <a:rPr lang="en-US" sz="800" dirty="0"/>
                  <a:t>, </a:t>
                </a:r>
                <a:r>
                  <a:rPr lang="en-US" sz="800" i="1" dirty="0"/>
                  <a:t>Max -1, Min + 2</a:t>
                </a:r>
                <a:r>
                  <a:rPr lang="en-US" sz="800" dirty="0"/>
                  <a:t>}</a:t>
                </a:r>
                <a:endParaRPr lang="fr-FR" sz="800" dirty="0"/>
              </a:p>
              <a:p>
                <a:pPr marL="571500" lvl="1" indent="-228600">
                  <a:buFont typeface="+mj-lt"/>
                  <a:buAutoNum type="arabicPeriod"/>
                </a:pPr>
                <a:r>
                  <a:rPr lang="en-US" sz="800" dirty="0"/>
                  <a:t>Otherwise, if Max – Min = 2 	</a:t>
                </a:r>
              </a:p>
              <a:p>
                <a:pPr marL="685800" lvl="2" indent="0">
                  <a:buNone/>
                </a:pPr>
                <a:r>
                  <a:rPr lang="en-US" sz="800" dirty="0"/>
                  <a:t>MPM list </a:t>
                </a:r>
                <a:r>
                  <a:rPr lang="en-US" sz="800" dirty="0">
                    <a:sym typeface="Wingdings" panose="05000000000000000000" pitchFamily="2" charset="2"/>
                  </a:rPr>
                  <a:t></a:t>
                </a:r>
                <a:r>
                  <a:rPr lang="en-US" sz="800" dirty="0"/>
                  <a:t> {Planar, </a:t>
                </a:r>
                <a:r>
                  <a:rPr lang="en-US" sz="800" i="1" dirty="0"/>
                  <a:t>Left</a:t>
                </a:r>
                <a:r>
                  <a:rPr lang="en-US" sz="800" dirty="0"/>
                  <a:t>, </a:t>
                </a:r>
                <a:r>
                  <a:rPr lang="en-US" sz="800" i="1" dirty="0"/>
                  <a:t>Above</a:t>
                </a:r>
                <a:r>
                  <a:rPr lang="en-US" sz="800" dirty="0"/>
                  <a:t>, </a:t>
                </a:r>
                <a:r>
                  <a:rPr lang="en-US" sz="800" i="1" dirty="0"/>
                  <a:t>Min +1</a:t>
                </a:r>
                <a:r>
                  <a:rPr lang="en-US" sz="800" dirty="0"/>
                  <a:t>, </a:t>
                </a:r>
                <a:r>
                  <a:rPr lang="en-US" sz="800" i="1" dirty="0"/>
                  <a:t>Min -1, Max + 1</a:t>
                </a:r>
                <a:r>
                  <a:rPr lang="en-US" sz="800" dirty="0"/>
                  <a:t>}</a:t>
                </a:r>
                <a:endParaRPr lang="fr-FR" sz="800" dirty="0"/>
              </a:p>
              <a:p>
                <a:pPr marL="571500" lvl="1" indent="-228600">
                  <a:buFont typeface="+mj-lt"/>
                  <a:buAutoNum type="arabicPeriod"/>
                </a:pPr>
                <a:r>
                  <a:rPr lang="en-US" sz="800" dirty="0"/>
                  <a:t>Otherwise, 	</a:t>
                </a:r>
              </a:p>
              <a:p>
                <a:pPr marL="685800" lvl="2" indent="0">
                  <a:buNone/>
                </a:pPr>
                <a:r>
                  <a:rPr lang="en-US" sz="800" dirty="0"/>
                  <a:t>MPM list </a:t>
                </a:r>
                <a:r>
                  <a:rPr lang="en-US" sz="800" dirty="0">
                    <a:sym typeface="Wingdings" panose="05000000000000000000" pitchFamily="2" charset="2"/>
                  </a:rPr>
                  <a:t></a:t>
                </a:r>
                <a:r>
                  <a:rPr lang="en-US" sz="800" dirty="0"/>
                  <a:t> {Planar, </a:t>
                </a:r>
                <a:r>
                  <a:rPr lang="en-US" sz="800" i="1" dirty="0"/>
                  <a:t>Left</a:t>
                </a:r>
                <a:r>
                  <a:rPr lang="en-US" sz="800" dirty="0"/>
                  <a:t>, </a:t>
                </a:r>
                <a:r>
                  <a:rPr lang="en-US" sz="800" i="1" dirty="0"/>
                  <a:t>Above</a:t>
                </a:r>
                <a:r>
                  <a:rPr lang="en-US" sz="800" dirty="0"/>
                  <a:t>, </a:t>
                </a:r>
                <a:r>
                  <a:rPr lang="en-US" sz="800" i="1" dirty="0"/>
                  <a:t>Min -1</a:t>
                </a:r>
                <a:r>
                  <a:rPr lang="en-US" sz="800" dirty="0"/>
                  <a:t>, </a:t>
                </a:r>
                <a:r>
                  <a:rPr lang="en-US" sz="800" i="1" dirty="0"/>
                  <a:t>Min +1, Max - 1</a:t>
                </a:r>
                <a:r>
                  <a:rPr lang="en-US" sz="800" dirty="0"/>
                  <a:t>}</a:t>
                </a:r>
                <a:endParaRPr lang="fr-FR" sz="800" dirty="0"/>
              </a:p>
              <a:p>
                <a:pPr lvl="0"/>
                <a:r>
                  <a:rPr lang="en-US" sz="800" dirty="0"/>
                  <a:t>If </a:t>
                </a:r>
                <a:r>
                  <a:rPr lang="en-CA" sz="800" i="1" dirty="0"/>
                  <a:t>Left</a:t>
                </a:r>
                <a:r>
                  <a:rPr lang="en-CA" sz="800" dirty="0"/>
                  <a:t> and </a:t>
                </a:r>
                <a:r>
                  <a:rPr lang="en-CA" sz="800" i="1" dirty="0"/>
                  <a:t>Above</a:t>
                </a:r>
                <a:r>
                  <a:rPr lang="en-US" sz="800" dirty="0"/>
                  <a:t> are both angular and equal:</a:t>
                </a:r>
                <a:endParaRPr lang="fr-FR" sz="800" dirty="0"/>
              </a:p>
              <a:p>
                <a:pPr marL="342900" lvl="1" indent="0">
                  <a:buNone/>
                </a:pPr>
                <a:r>
                  <a:rPr lang="en-US" sz="800" dirty="0"/>
                  <a:t>MPM list </a:t>
                </a:r>
                <a:r>
                  <a:rPr lang="en-US" sz="800" dirty="0">
                    <a:sym typeface="Wingdings" panose="05000000000000000000" pitchFamily="2" charset="2"/>
                  </a:rPr>
                  <a:t></a:t>
                </a:r>
                <a:r>
                  <a:rPr lang="en-US" sz="800" dirty="0"/>
                  <a:t> {Planar, </a:t>
                </a:r>
                <a:r>
                  <a:rPr lang="en-US" sz="800" i="1" dirty="0"/>
                  <a:t>Left</a:t>
                </a:r>
                <a:r>
                  <a:rPr lang="en-US" sz="800" dirty="0"/>
                  <a:t>, </a:t>
                </a:r>
                <a:r>
                  <a:rPr lang="en-US" sz="800" i="1" dirty="0"/>
                  <a:t>Left -1, Left +1</a:t>
                </a:r>
                <a:r>
                  <a:rPr lang="en-US" sz="800" dirty="0"/>
                  <a:t>, </a:t>
                </a:r>
                <a:r>
                  <a:rPr lang="en-US" sz="800" i="1" dirty="0"/>
                  <a:t>Left -2, Left + 2</a:t>
                </a:r>
                <a:r>
                  <a:rPr lang="en-US" sz="800" dirty="0"/>
                  <a:t>}</a:t>
                </a:r>
                <a:endParaRPr lang="fr-FR" sz="800" dirty="0"/>
              </a:p>
              <a:p>
                <a:endParaRPr lang="fr-FR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11254756-62DA-47C4-A395-55C389EC977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453629" y="929574"/>
                <a:ext cx="5453790" cy="3529317"/>
              </a:xfrm>
              <a:blipFill>
                <a:blip r:embed="rId2"/>
                <a:stretch>
                  <a:fillRect t="-17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EF788284-CF3F-4264-9513-FF741C346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8084" y="761810"/>
            <a:ext cx="2809624" cy="152227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CEB48248-FE04-4C46-A602-37F003693378}"/>
              </a:ext>
            </a:extLst>
          </p:cNvPr>
          <p:cNvSpPr/>
          <p:nvPr/>
        </p:nvSpPr>
        <p:spPr>
          <a:xfrm>
            <a:off x="2649894" y="3247053"/>
            <a:ext cx="2233126" cy="118188"/>
          </a:xfrm>
          <a:prstGeom prst="ellipse">
            <a:avLst/>
          </a:prstGeom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fr-FR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FEB2F00-A0FA-4DE2-B5D4-E91CF819545B}"/>
              </a:ext>
            </a:extLst>
          </p:cNvPr>
          <p:cNvSpPr/>
          <p:nvPr/>
        </p:nvSpPr>
        <p:spPr>
          <a:xfrm>
            <a:off x="1059137" y="2151541"/>
            <a:ext cx="3427982" cy="1384330"/>
          </a:xfrm>
          <a:prstGeom prst="ellipse">
            <a:avLst/>
          </a:prstGeom>
          <a:ln w="31750">
            <a:solidFill>
              <a:srgbClr val="C00000">
                <a:alpha val="41000"/>
              </a:srgbClr>
            </a:solidFill>
          </a:ln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fr-FR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0107E88-9BC8-4F2A-BDD9-673EA0BD82D3}"/>
              </a:ext>
            </a:extLst>
          </p:cNvPr>
          <p:cNvCxnSpPr>
            <a:stCxn id="4" idx="3"/>
          </p:cNvCxnSpPr>
          <p:nvPr/>
        </p:nvCxnSpPr>
        <p:spPr>
          <a:xfrm flipH="1">
            <a:off x="4637784" y="2694233"/>
            <a:ext cx="1269635" cy="2989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CF2FAFB-4D33-4B3E-B74E-B19B03CDF98E}"/>
              </a:ext>
            </a:extLst>
          </p:cNvPr>
          <p:cNvSpPr txBox="1"/>
          <p:nvPr/>
        </p:nvSpPr>
        <p:spPr>
          <a:xfrm>
            <a:off x="5992942" y="2612521"/>
            <a:ext cx="1469954" cy="24622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latin typeface="Century Gothic" panose="020B0502020202020204" pitchFamily="34" charset="0"/>
              </a:rPr>
              <a:t>We simplify this</a:t>
            </a:r>
            <a:endParaRPr lang="fr-FR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12107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1F513D9-3264-419B-886E-6E0C40931F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A64F-848B-4408-9ED1-4C70F4CF7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8B129B-2BFB-4B97-A48B-8D0CAD892C96}"/>
              </a:ext>
            </a:extLst>
          </p:cNvPr>
          <p:cNvGrpSpPr/>
          <p:nvPr/>
        </p:nvGrpSpPr>
        <p:grpSpPr>
          <a:xfrm>
            <a:off x="304600" y="249782"/>
            <a:ext cx="2961664" cy="2068574"/>
            <a:chOff x="304600" y="249782"/>
            <a:chExt cx="2961664" cy="2068574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D2C7CC-4C31-4213-B815-FAF1AB75B1CC}"/>
                </a:ext>
              </a:extLst>
            </p:cNvPr>
            <p:cNvSpPr txBox="1"/>
            <p:nvPr/>
          </p:nvSpPr>
          <p:spPr>
            <a:xfrm>
              <a:off x="745247" y="249782"/>
              <a:ext cx="1619033" cy="184666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200" b="1" u="sng" dirty="0">
                  <a:latin typeface="Century Gothic" panose="020B0502020202020204" pitchFamily="34" charset="0"/>
                </a:rPr>
                <a:t>Case 3: Max – Min = 2</a:t>
              </a:r>
              <a:endParaRPr lang="fr-FR" sz="1200" b="1" u="sng" dirty="0">
                <a:latin typeface="Century Gothic" panose="020B0502020202020204" pitchFamily="34" charset="0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64131DE-2CEA-4251-9F1C-B445A90242EB}"/>
                </a:ext>
              </a:extLst>
            </p:cNvPr>
            <p:cNvCxnSpPr>
              <a:cxnSpLocks/>
            </p:cNvCxnSpPr>
            <p:nvPr/>
          </p:nvCxnSpPr>
          <p:spPr>
            <a:xfrm>
              <a:off x="348324" y="1408450"/>
              <a:ext cx="2830492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8D503F9-07C5-47C9-841C-9D0A602F5117}"/>
                </a:ext>
              </a:extLst>
            </p:cNvPr>
            <p:cNvSpPr txBox="1"/>
            <p:nvPr/>
          </p:nvSpPr>
          <p:spPr>
            <a:xfrm>
              <a:off x="304600" y="1445872"/>
              <a:ext cx="87448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600" dirty="0">
                  <a:latin typeface="Century Gothic" panose="020B0502020202020204" pitchFamily="34" charset="0"/>
                </a:rPr>
                <a:t>2</a:t>
              </a:r>
              <a:endParaRPr lang="fr-FR" sz="1600" dirty="0">
                <a:latin typeface="Century Gothic" panose="020B05020202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038A732-767C-4B7E-B72F-F4524BAF2918}"/>
                </a:ext>
              </a:extLst>
            </p:cNvPr>
            <p:cNvSpPr txBox="1"/>
            <p:nvPr/>
          </p:nvSpPr>
          <p:spPr>
            <a:xfrm>
              <a:off x="2936600" y="1445871"/>
              <a:ext cx="329664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600" dirty="0">
                  <a:latin typeface="Century Gothic" panose="020B0502020202020204" pitchFamily="34" charset="0"/>
                </a:rPr>
                <a:t>66</a:t>
              </a:r>
              <a:endParaRPr lang="fr-FR" sz="1600" dirty="0">
                <a:latin typeface="Century Gothic" panose="020B0502020202020204" pitchFamily="34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4994DA6-23A5-43B0-9DAB-FF1A8A2CF3D9}"/>
                </a:ext>
              </a:extLst>
            </p:cNvPr>
            <p:cNvSpPr/>
            <p:nvPr/>
          </p:nvSpPr>
          <p:spPr>
            <a:xfrm>
              <a:off x="1483468" y="1373367"/>
              <a:ext cx="75817" cy="7016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813C55D-18A1-4D0D-838E-A13F2BF9E6D8}"/>
                </a:ext>
              </a:extLst>
            </p:cNvPr>
            <p:cNvSpPr/>
            <p:nvPr/>
          </p:nvSpPr>
          <p:spPr>
            <a:xfrm>
              <a:off x="1763570" y="1368688"/>
              <a:ext cx="75817" cy="7016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6BB72A5-8A5B-4C9E-BF71-946E51C38D63}"/>
                </a:ext>
              </a:extLst>
            </p:cNvPr>
            <p:cNvSpPr/>
            <p:nvPr/>
          </p:nvSpPr>
          <p:spPr>
            <a:xfrm>
              <a:off x="1362372" y="1373367"/>
              <a:ext cx="75817" cy="701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84C4242-3C68-411B-A9CE-CE664043F883}"/>
                </a:ext>
              </a:extLst>
            </p:cNvPr>
            <p:cNvSpPr/>
            <p:nvPr/>
          </p:nvSpPr>
          <p:spPr>
            <a:xfrm>
              <a:off x="1623519" y="1373367"/>
              <a:ext cx="75817" cy="701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8DD9D03-8E0D-4B2E-A39F-C664638AACE6}"/>
                </a:ext>
              </a:extLst>
            </p:cNvPr>
            <p:cNvSpPr/>
            <p:nvPr/>
          </p:nvSpPr>
          <p:spPr>
            <a:xfrm>
              <a:off x="1899408" y="1368687"/>
              <a:ext cx="75817" cy="701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C8E6BAB9-1EC6-4B43-A4C8-972B67883B82}"/>
                </a:ext>
              </a:extLst>
            </p:cNvPr>
            <p:cNvCxnSpPr>
              <a:cxnSpLocks/>
              <a:stCxn id="21" idx="2"/>
            </p:cNvCxnSpPr>
            <p:nvPr/>
          </p:nvCxnSpPr>
          <p:spPr>
            <a:xfrm>
              <a:off x="1430799" y="923171"/>
              <a:ext cx="99691" cy="44117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710A2A2-8729-447D-9F36-29159647C375}"/>
                </a:ext>
              </a:extLst>
            </p:cNvPr>
            <p:cNvSpPr txBox="1"/>
            <p:nvPr/>
          </p:nvSpPr>
          <p:spPr>
            <a:xfrm>
              <a:off x="1266990" y="769283"/>
              <a:ext cx="327618" cy="15388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Min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203ACC29-5FB2-4A95-8453-B1B27E135F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11252" y="950375"/>
              <a:ext cx="327945" cy="41396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DEE2DDC-E9F4-400F-BE5B-2D3F23B12381}"/>
                </a:ext>
              </a:extLst>
            </p:cNvPr>
            <p:cNvSpPr txBox="1"/>
            <p:nvPr/>
          </p:nvSpPr>
          <p:spPr>
            <a:xfrm>
              <a:off x="2091425" y="769283"/>
              <a:ext cx="327619" cy="15388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Max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90A8CE85-A880-41B3-917A-EC74D6C1D83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6726" y="1497326"/>
              <a:ext cx="322923" cy="3996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2465F6AE-FCF0-4D43-8875-011FC16A49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29311" y="1478615"/>
              <a:ext cx="32117" cy="4584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51BED901-DD72-424B-BCCA-772ED3BF057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959324" y="1478615"/>
              <a:ext cx="264201" cy="4183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C8E393F-F242-4FAD-9598-DE43A6D81FC8}"/>
                </a:ext>
              </a:extLst>
            </p:cNvPr>
            <p:cNvSpPr txBox="1"/>
            <p:nvPr/>
          </p:nvSpPr>
          <p:spPr>
            <a:xfrm>
              <a:off x="1514215" y="1972107"/>
              <a:ext cx="618750" cy="3462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Min + 1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(</a:t>
              </a:r>
              <a:r>
                <a:rPr lang="en-US" sz="1000" dirty="0" err="1">
                  <a:latin typeface="Century Gothic" panose="020B0502020202020204" pitchFamily="34" charset="0"/>
                </a:rPr>
                <a:t>mpm</a:t>
              </a:r>
              <a:r>
                <a:rPr lang="en-US" sz="1000" dirty="0">
                  <a:latin typeface="Century Gothic" panose="020B0502020202020204" pitchFamily="34" charset="0"/>
                </a:rPr>
                <a:t>[3])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7D2A461-63EE-4B41-B9EC-1E1FB52AB0D1}"/>
                </a:ext>
              </a:extLst>
            </p:cNvPr>
            <p:cNvSpPr txBox="1"/>
            <p:nvPr/>
          </p:nvSpPr>
          <p:spPr>
            <a:xfrm>
              <a:off x="816133" y="1896960"/>
              <a:ext cx="622056" cy="3462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Min - 1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(</a:t>
              </a:r>
              <a:r>
                <a:rPr lang="en-US" sz="1000" dirty="0" err="1">
                  <a:latin typeface="Century Gothic" panose="020B0502020202020204" pitchFamily="34" charset="0"/>
                </a:rPr>
                <a:t>mpm</a:t>
              </a:r>
              <a:r>
                <a:rPr lang="en-US" sz="1000" dirty="0">
                  <a:latin typeface="Century Gothic" panose="020B0502020202020204" pitchFamily="34" charset="0"/>
                </a:rPr>
                <a:t>[4])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57C3FB2-09CD-460B-87B5-0802C447DB2A}"/>
                </a:ext>
              </a:extLst>
            </p:cNvPr>
            <p:cNvSpPr txBox="1"/>
            <p:nvPr/>
          </p:nvSpPr>
          <p:spPr>
            <a:xfrm>
              <a:off x="2139196" y="1917395"/>
              <a:ext cx="640817" cy="3462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Max + 1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(</a:t>
              </a:r>
              <a:r>
                <a:rPr lang="en-US" sz="1000" dirty="0" err="1">
                  <a:latin typeface="Century Gothic" panose="020B0502020202020204" pitchFamily="34" charset="0"/>
                </a:rPr>
                <a:t>mpm</a:t>
              </a:r>
              <a:r>
                <a:rPr lang="en-US" sz="1000" dirty="0">
                  <a:latin typeface="Century Gothic" panose="020B0502020202020204" pitchFamily="34" charset="0"/>
                </a:rPr>
                <a:t>[5])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E02FA709-1E18-4B43-9CC1-B23D31631D40}"/>
              </a:ext>
            </a:extLst>
          </p:cNvPr>
          <p:cNvGrpSpPr/>
          <p:nvPr/>
        </p:nvGrpSpPr>
        <p:grpSpPr>
          <a:xfrm>
            <a:off x="379378" y="2596836"/>
            <a:ext cx="3111429" cy="1946337"/>
            <a:chOff x="5284165" y="360689"/>
            <a:chExt cx="3111429" cy="1946337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44104AD-C5AE-4F36-BA1D-AC1C208C9512}"/>
                </a:ext>
              </a:extLst>
            </p:cNvPr>
            <p:cNvSpPr txBox="1"/>
            <p:nvPr/>
          </p:nvSpPr>
          <p:spPr>
            <a:xfrm>
              <a:off x="5284165" y="360689"/>
              <a:ext cx="3111429" cy="184666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200" b="1" u="sng" dirty="0">
                  <a:latin typeface="Century Gothic" panose="020B0502020202020204" pitchFamily="34" charset="0"/>
                </a:rPr>
                <a:t>Case 4: Max – Min &gt; 2 and Max – Min &lt; 62</a:t>
              </a:r>
              <a:endParaRPr lang="fr-FR" sz="1200" b="1" u="sng" dirty="0">
                <a:latin typeface="Century Gothic" panose="020B0502020202020204" pitchFamily="34" charset="0"/>
              </a:endParaRPr>
            </a:p>
          </p:txBody>
        </p: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16344EEF-51DA-44E5-80EB-17277AC56557}"/>
                </a:ext>
              </a:extLst>
            </p:cNvPr>
            <p:cNvGrpSpPr/>
            <p:nvPr/>
          </p:nvGrpSpPr>
          <p:grpSpPr>
            <a:xfrm>
              <a:off x="5313356" y="705723"/>
              <a:ext cx="2955715" cy="1601303"/>
              <a:chOff x="5313356" y="705723"/>
              <a:chExt cx="3256830" cy="1631886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8BB98498-18C1-4D3A-9E42-9A8800026E4B}"/>
                  </a:ext>
                </a:extLst>
              </p:cNvPr>
              <p:cNvCxnSpPr/>
              <p:nvPr/>
            </p:nvCxnSpPr>
            <p:spPr>
              <a:xfrm>
                <a:off x="5361437" y="1389355"/>
                <a:ext cx="3112587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69414B46-A176-4948-9783-5579B0F5AB06}"/>
                  </a:ext>
                </a:extLst>
              </p:cNvPr>
              <p:cNvSpPr txBox="1"/>
              <p:nvPr/>
            </p:nvSpPr>
            <p:spPr>
              <a:xfrm>
                <a:off x="5313356" y="1429379"/>
                <a:ext cx="96163" cy="1872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600" dirty="0">
                    <a:latin typeface="Century Gothic" panose="020B0502020202020204" pitchFamily="34" charset="0"/>
                  </a:rPr>
                  <a:t>2</a:t>
                </a:r>
                <a:endParaRPr lang="fr-FR" sz="16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834A3160-AE2C-4027-9066-878CEDAC154E}"/>
                  </a:ext>
                </a:extLst>
              </p:cNvPr>
              <p:cNvSpPr txBox="1"/>
              <p:nvPr/>
            </p:nvSpPr>
            <p:spPr>
              <a:xfrm>
                <a:off x="8377861" y="1429379"/>
                <a:ext cx="192325" cy="1872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600" dirty="0">
                    <a:latin typeface="Century Gothic" panose="020B0502020202020204" pitchFamily="34" charset="0"/>
                  </a:rPr>
                  <a:t>66</a:t>
                </a:r>
                <a:endParaRPr lang="fr-FR" sz="16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C6292404-1F96-46E1-BF8C-34323862329C}"/>
                  </a:ext>
                </a:extLst>
              </p:cNvPr>
              <p:cNvSpPr/>
              <p:nvPr/>
            </p:nvSpPr>
            <p:spPr>
              <a:xfrm>
                <a:off x="6064869" y="1351830"/>
                <a:ext cx="83373" cy="7504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8B7F3A4F-1E09-4238-84E8-BFC5F9CB484C}"/>
                  </a:ext>
                </a:extLst>
              </p:cNvPr>
              <p:cNvSpPr/>
              <p:nvPr/>
            </p:nvSpPr>
            <p:spPr>
              <a:xfrm>
                <a:off x="6917731" y="1346826"/>
                <a:ext cx="83373" cy="75046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B8F2A14E-E0CE-4357-9F71-03966B45A349}"/>
                  </a:ext>
                </a:extLst>
              </p:cNvPr>
              <p:cNvSpPr/>
              <p:nvPr/>
            </p:nvSpPr>
            <p:spPr>
              <a:xfrm>
                <a:off x="5926242" y="1346825"/>
                <a:ext cx="83373" cy="7504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E0ED515D-EBF2-4F72-8EF5-7C57BA3E1AF1}"/>
                  </a:ext>
                </a:extLst>
              </p:cNvPr>
              <p:cNvSpPr/>
              <p:nvPr/>
            </p:nvSpPr>
            <p:spPr>
              <a:xfrm>
                <a:off x="6196780" y="1351830"/>
                <a:ext cx="83373" cy="7504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69D7F6A4-FFD6-47FB-B1FD-A7156A425FAB}"/>
                  </a:ext>
                </a:extLst>
              </p:cNvPr>
              <p:cNvSpPr/>
              <p:nvPr/>
            </p:nvSpPr>
            <p:spPr>
              <a:xfrm>
                <a:off x="6761726" y="1346825"/>
                <a:ext cx="83373" cy="7504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369F5B64-B2B1-4CD0-B373-E3FB4E0F83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10926" y="882240"/>
                <a:ext cx="195629" cy="44920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9480169-59F4-4B0B-8AC0-C7E7D27A552A}"/>
                  </a:ext>
                </a:extLst>
              </p:cNvPr>
              <p:cNvSpPr txBox="1"/>
              <p:nvPr/>
            </p:nvSpPr>
            <p:spPr>
              <a:xfrm>
                <a:off x="5820479" y="716678"/>
                <a:ext cx="286076" cy="15388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Min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A8B72C0E-066A-41F4-98CE-607DBE169A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70165" y="899413"/>
                <a:ext cx="360629" cy="44276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AFA4A012-E7A8-44D1-A55E-C6CC0FE5EFBE}"/>
                  </a:ext>
                </a:extLst>
              </p:cNvPr>
              <p:cNvSpPr txBox="1"/>
              <p:nvPr/>
            </p:nvSpPr>
            <p:spPr>
              <a:xfrm>
                <a:off x="7278260" y="705723"/>
                <a:ext cx="360271" cy="1170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Max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69E757D3-BF60-4751-98B2-68F919F892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00337" y="1469400"/>
                <a:ext cx="355107" cy="42743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305DB67E-E62B-4AE8-8036-8106135CC95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35937" y="1459092"/>
                <a:ext cx="35318" cy="490299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Arrow Connector 59">
                <a:extLst>
                  <a:ext uri="{FF2B5EF4-FFF2-40B4-BE49-F238E27FC236}">
                    <a16:creationId xmlns:a16="http://schemas.microsoft.com/office/drawing/2014/main" id="{D14C6E05-9E60-49D7-A68A-4E0364BF0D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850130" y="1449388"/>
                <a:ext cx="290532" cy="44744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D4E9854C-ADF6-411F-94AB-DBEB654A4230}"/>
                  </a:ext>
                </a:extLst>
              </p:cNvPr>
              <p:cNvSpPr txBox="1"/>
              <p:nvPr/>
            </p:nvSpPr>
            <p:spPr>
              <a:xfrm>
                <a:off x="6162244" y="1991360"/>
                <a:ext cx="640817" cy="346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Min + 1</a:t>
                </a:r>
              </a:p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(</a:t>
                </a:r>
                <a:r>
                  <a:rPr lang="en-US" sz="1000" dirty="0" err="1">
                    <a:latin typeface="Century Gothic" panose="020B0502020202020204" pitchFamily="34" charset="0"/>
                  </a:rPr>
                  <a:t>mpm</a:t>
                </a:r>
                <a:r>
                  <a:rPr lang="en-US" sz="1000" dirty="0">
                    <a:latin typeface="Century Gothic" panose="020B0502020202020204" pitchFamily="34" charset="0"/>
                  </a:rPr>
                  <a:t>[4])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8FF029C7-8580-4BA8-929A-D40AD14920C4}"/>
                  </a:ext>
                </a:extLst>
              </p:cNvPr>
              <p:cNvSpPr txBox="1"/>
              <p:nvPr/>
            </p:nvSpPr>
            <p:spPr>
              <a:xfrm>
                <a:off x="5451792" y="1911847"/>
                <a:ext cx="654763" cy="346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Min – 1</a:t>
                </a:r>
              </a:p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(</a:t>
                </a:r>
                <a:r>
                  <a:rPr lang="en-US" sz="1000" dirty="0" err="1">
                    <a:latin typeface="Century Gothic" panose="020B0502020202020204" pitchFamily="34" charset="0"/>
                  </a:rPr>
                  <a:t>mpm</a:t>
                </a:r>
                <a:r>
                  <a:rPr lang="en-US" sz="1000" dirty="0">
                    <a:latin typeface="Century Gothic" panose="020B0502020202020204" pitchFamily="34" charset="0"/>
                  </a:rPr>
                  <a:t>[3])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B27E2A69-AF7E-467B-8DA1-49D71C42F8E0}"/>
                  </a:ext>
                </a:extLst>
              </p:cNvPr>
              <p:cNvSpPr txBox="1"/>
              <p:nvPr/>
            </p:nvSpPr>
            <p:spPr>
              <a:xfrm>
                <a:off x="6948080" y="1955951"/>
                <a:ext cx="654763" cy="346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Max – 1</a:t>
                </a:r>
              </a:p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(</a:t>
                </a:r>
                <a:r>
                  <a:rPr lang="en-US" sz="1000" dirty="0" err="1">
                    <a:latin typeface="Century Gothic" panose="020B0502020202020204" pitchFamily="34" charset="0"/>
                  </a:rPr>
                  <a:t>mpm</a:t>
                </a:r>
                <a:r>
                  <a:rPr lang="en-US" sz="1000" dirty="0">
                    <a:latin typeface="Century Gothic" panose="020B0502020202020204" pitchFamily="34" charset="0"/>
                  </a:rPr>
                  <a:t>[5])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107" name="Arrow: Down 106">
            <a:extLst>
              <a:ext uri="{FF2B5EF4-FFF2-40B4-BE49-F238E27FC236}">
                <a16:creationId xmlns:a16="http://schemas.microsoft.com/office/drawing/2014/main" id="{7387E285-2F94-4E84-8DD1-1251641DC21B}"/>
              </a:ext>
            </a:extLst>
          </p:cNvPr>
          <p:cNvSpPr/>
          <p:nvPr/>
        </p:nvSpPr>
        <p:spPr>
          <a:xfrm rot="16200000">
            <a:off x="4151656" y="2049711"/>
            <a:ext cx="297781" cy="53728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fr-FR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2A7FCC56-E644-4EC3-8D28-2FFE2D129966}"/>
                  </a:ext>
                </a:extLst>
              </p:cNvPr>
              <p:cNvSpPr/>
              <p:nvPr/>
            </p:nvSpPr>
            <p:spPr>
              <a:xfrm>
                <a:off x="4979032" y="262249"/>
                <a:ext cx="3638143" cy="14773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sz="900" dirty="0"/>
                  <a:t>If </a:t>
                </a:r>
                <a:r>
                  <a:rPr lang="en-CA" sz="900" i="1" dirty="0"/>
                  <a:t>Left</a:t>
                </a:r>
                <a:r>
                  <a:rPr lang="en-CA" sz="900" dirty="0"/>
                  <a:t> and </a:t>
                </a:r>
                <a:r>
                  <a:rPr lang="en-CA" sz="900" i="1" dirty="0"/>
                  <a:t>Above</a:t>
                </a:r>
                <a:r>
                  <a:rPr lang="en-US" sz="900" dirty="0"/>
                  <a:t> are both angular and are different:</a:t>
                </a:r>
                <a:endParaRPr lang="fr-FR" sz="900" dirty="0"/>
              </a:p>
              <a:p>
                <a:pPr lvl="1"/>
                <a:r>
                  <a:rPr lang="en-US" sz="900" dirty="0"/>
                  <a:t>Let Max </a:t>
                </a:r>
                <a14:m>
                  <m:oMath xmlns:m="http://schemas.openxmlformats.org/officeDocument/2006/math">
                    <m:r>
                      <a:rPr lang="en-US" sz="900" i="1">
                        <a:latin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US" sz="900" dirty="0"/>
                  <a:t> </a:t>
                </a:r>
                <a:r>
                  <a:rPr lang="en-US" sz="900" i="1" dirty="0"/>
                  <a:t>max(Left, Above), </a:t>
                </a:r>
                <a:r>
                  <a:rPr lang="en-US" sz="900" dirty="0"/>
                  <a:t>Min </a:t>
                </a:r>
                <a14:m>
                  <m:oMath xmlns:m="http://schemas.openxmlformats.org/officeDocument/2006/math">
                    <m:r>
                      <a:rPr lang="en-US" sz="900" i="1">
                        <a:latin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US" sz="900" dirty="0"/>
                  <a:t> </a:t>
                </a:r>
                <a:r>
                  <a:rPr lang="en-US" sz="900" i="1" dirty="0"/>
                  <a:t>min(Left, Above),</a:t>
                </a:r>
                <a:endParaRPr lang="fr-FR" sz="900" dirty="0"/>
              </a:p>
              <a:p>
                <a:pPr marL="571500" lvl="1" indent="-228600">
                  <a:buFont typeface="+mj-lt"/>
                  <a:buAutoNum type="arabicPeriod"/>
                </a:pPr>
                <a:r>
                  <a:rPr lang="en-US" sz="900" dirty="0"/>
                  <a:t>if Max – Min = 1	</a:t>
                </a:r>
              </a:p>
              <a:p>
                <a:pPr lvl="2"/>
                <a:r>
                  <a:rPr lang="en-US" sz="900" dirty="0"/>
                  <a:t>MPM list </a:t>
                </a:r>
                <a:r>
                  <a:rPr lang="en-US" sz="900" dirty="0">
                    <a:sym typeface="Wingdings" panose="05000000000000000000" pitchFamily="2" charset="2"/>
                  </a:rPr>
                  <a:t></a:t>
                </a:r>
                <a:r>
                  <a:rPr lang="en-US" sz="900" dirty="0"/>
                  <a:t> {Planar, </a:t>
                </a:r>
                <a:r>
                  <a:rPr lang="en-US" sz="900" i="1" dirty="0"/>
                  <a:t>Left</a:t>
                </a:r>
                <a:r>
                  <a:rPr lang="en-US" sz="900" dirty="0"/>
                  <a:t>, </a:t>
                </a:r>
                <a:r>
                  <a:rPr lang="en-US" sz="900" i="1" dirty="0"/>
                  <a:t>Above</a:t>
                </a:r>
                <a:r>
                  <a:rPr lang="en-US" sz="900" dirty="0"/>
                  <a:t>, </a:t>
                </a:r>
                <a:r>
                  <a:rPr lang="en-US" sz="900" i="1" dirty="0"/>
                  <a:t>Min -1</a:t>
                </a:r>
                <a:r>
                  <a:rPr lang="en-US" sz="900" dirty="0"/>
                  <a:t>, </a:t>
                </a:r>
                <a:r>
                  <a:rPr lang="en-US" sz="900" i="1" dirty="0"/>
                  <a:t>Max +1, Min - 2</a:t>
                </a:r>
                <a:r>
                  <a:rPr lang="en-US" sz="900" dirty="0"/>
                  <a:t>}</a:t>
                </a:r>
                <a:endParaRPr lang="fr-FR" sz="900" dirty="0"/>
              </a:p>
              <a:p>
                <a:pPr marL="571500" lvl="1" indent="-228600">
                  <a:buFont typeface="+mj-lt"/>
                  <a:buAutoNum type="arabicPeriod"/>
                </a:pPr>
                <a:r>
                  <a:rPr lang="en-US" sz="900" dirty="0"/>
                  <a:t>Otherwise, if Max – Min &gt;= 62 	</a:t>
                </a:r>
              </a:p>
              <a:p>
                <a:pPr lvl="2"/>
                <a:r>
                  <a:rPr lang="en-US" sz="900" dirty="0"/>
                  <a:t>MPM list </a:t>
                </a:r>
                <a:r>
                  <a:rPr lang="en-US" sz="900" dirty="0">
                    <a:sym typeface="Wingdings" panose="05000000000000000000" pitchFamily="2" charset="2"/>
                  </a:rPr>
                  <a:t></a:t>
                </a:r>
                <a:r>
                  <a:rPr lang="en-US" sz="900" dirty="0"/>
                  <a:t> {Planar, </a:t>
                </a:r>
                <a:r>
                  <a:rPr lang="en-US" sz="900" i="1" dirty="0"/>
                  <a:t>Left</a:t>
                </a:r>
                <a:r>
                  <a:rPr lang="en-US" sz="900" dirty="0"/>
                  <a:t>, </a:t>
                </a:r>
                <a:r>
                  <a:rPr lang="en-US" sz="900" i="1" dirty="0"/>
                  <a:t>Above</a:t>
                </a:r>
                <a:r>
                  <a:rPr lang="en-US" sz="900" dirty="0"/>
                  <a:t>, </a:t>
                </a:r>
                <a:r>
                  <a:rPr lang="en-US" sz="900" i="1" dirty="0"/>
                  <a:t>Min +1</a:t>
                </a:r>
                <a:r>
                  <a:rPr lang="en-US" sz="900" dirty="0"/>
                  <a:t>, </a:t>
                </a:r>
                <a:r>
                  <a:rPr lang="en-US" sz="900" i="1" dirty="0"/>
                  <a:t>Max -1, Min + 2</a:t>
                </a:r>
                <a:r>
                  <a:rPr lang="en-US" sz="900" dirty="0"/>
                  <a:t>}</a:t>
                </a:r>
                <a:endParaRPr lang="fr-FR" sz="900" dirty="0"/>
              </a:p>
              <a:p>
                <a:pPr marL="571500" lvl="1" indent="-228600">
                  <a:buFont typeface="+mj-lt"/>
                  <a:buAutoNum type="arabicPeriod"/>
                </a:pPr>
                <a:r>
                  <a:rPr lang="en-US" sz="900" dirty="0"/>
                  <a:t>Otherwise, </a:t>
                </a:r>
                <a:r>
                  <a:rPr lang="en-US" sz="900" strike="sngStrike" dirty="0">
                    <a:solidFill>
                      <a:srgbClr val="FF0000"/>
                    </a:solidFill>
                  </a:rPr>
                  <a:t>if Max – Min = 2 </a:t>
                </a:r>
                <a:r>
                  <a:rPr lang="en-US" sz="900" dirty="0"/>
                  <a:t>	</a:t>
                </a:r>
              </a:p>
              <a:p>
                <a:pPr lvl="2"/>
                <a:r>
                  <a:rPr lang="en-US" sz="900" dirty="0"/>
                  <a:t>MPM list </a:t>
                </a:r>
                <a:r>
                  <a:rPr lang="en-US" sz="900" dirty="0">
                    <a:sym typeface="Wingdings" panose="05000000000000000000" pitchFamily="2" charset="2"/>
                  </a:rPr>
                  <a:t></a:t>
                </a:r>
                <a:r>
                  <a:rPr lang="en-US" sz="900" dirty="0"/>
                  <a:t> {Planar, </a:t>
                </a:r>
                <a:r>
                  <a:rPr lang="en-US" sz="900" i="1" dirty="0"/>
                  <a:t>Left</a:t>
                </a:r>
                <a:r>
                  <a:rPr lang="en-US" sz="900" dirty="0"/>
                  <a:t>, </a:t>
                </a:r>
                <a:r>
                  <a:rPr lang="en-US" sz="900" i="1" dirty="0"/>
                  <a:t>Above</a:t>
                </a:r>
                <a:r>
                  <a:rPr lang="en-US" sz="900" dirty="0"/>
                  <a:t>, </a:t>
                </a:r>
                <a:r>
                  <a:rPr lang="en-US" sz="900" i="1" dirty="0"/>
                  <a:t>Min +1</a:t>
                </a:r>
                <a:r>
                  <a:rPr lang="en-US" sz="900" dirty="0"/>
                  <a:t>, </a:t>
                </a:r>
                <a:r>
                  <a:rPr lang="en-US" sz="900" i="1" dirty="0"/>
                  <a:t>Min -1, Max + 1</a:t>
                </a:r>
                <a:r>
                  <a:rPr lang="en-US" sz="900" dirty="0"/>
                  <a:t>}</a:t>
                </a:r>
                <a:endParaRPr lang="fr-FR" sz="900" dirty="0"/>
              </a:p>
              <a:p>
                <a:pPr marL="571500" lvl="1" indent="-228600">
                  <a:buFont typeface="+mj-lt"/>
                  <a:buAutoNum type="arabicPeriod"/>
                </a:pPr>
                <a:r>
                  <a:rPr lang="en-US" sz="900" strike="sngStrike" dirty="0">
                    <a:solidFill>
                      <a:srgbClr val="FF0000"/>
                    </a:solidFill>
                  </a:rPr>
                  <a:t>Otherwise, 	</a:t>
                </a:r>
              </a:p>
              <a:p>
                <a:pPr lvl="2"/>
                <a:r>
                  <a:rPr lang="en-US" sz="900" strike="sngStrike" dirty="0">
                    <a:solidFill>
                      <a:srgbClr val="FF0000"/>
                    </a:solidFill>
                  </a:rPr>
                  <a:t>MPM list </a:t>
                </a:r>
                <a:r>
                  <a:rPr lang="en-US" sz="900" strike="sngStrike" dirty="0">
                    <a:solidFill>
                      <a:srgbClr val="FF0000"/>
                    </a:solidFill>
                    <a:sym typeface="Wingdings" panose="05000000000000000000" pitchFamily="2" charset="2"/>
                  </a:rPr>
                  <a:t></a:t>
                </a:r>
                <a:r>
                  <a:rPr lang="en-US" sz="900" strike="sngStrike" dirty="0">
                    <a:solidFill>
                      <a:srgbClr val="FF0000"/>
                    </a:solidFill>
                  </a:rPr>
                  <a:t> {Planar, </a:t>
                </a:r>
                <a:r>
                  <a:rPr lang="en-US" sz="900" i="1" strike="sngStrike" dirty="0">
                    <a:solidFill>
                      <a:srgbClr val="FF0000"/>
                    </a:solidFill>
                  </a:rPr>
                  <a:t>Left</a:t>
                </a:r>
                <a:r>
                  <a:rPr lang="en-US" sz="900" strike="sngStrike" dirty="0">
                    <a:solidFill>
                      <a:srgbClr val="FF0000"/>
                    </a:solidFill>
                  </a:rPr>
                  <a:t>, </a:t>
                </a:r>
                <a:r>
                  <a:rPr lang="en-US" sz="900" i="1" strike="sngStrike" dirty="0">
                    <a:solidFill>
                      <a:srgbClr val="FF0000"/>
                    </a:solidFill>
                  </a:rPr>
                  <a:t>Above</a:t>
                </a:r>
                <a:r>
                  <a:rPr lang="en-US" sz="900" strike="sngStrike" dirty="0">
                    <a:solidFill>
                      <a:srgbClr val="FF0000"/>
                    </a:solidFill>
                  </a:rPr>
                  <a:t>, </a:t>
                </a:r>
                <a:r>
                  <a:rPr lang="en-US" sz="900" i="1" strike="sngStrike" dirty="0">
                    <a:solidFill>
                      <a:srgbClr val="FF0000"/>
                    </a:solidFill>
                  </a:rPr>
                  <a:t>Min -1</a:t>
                </a:r>
                <a:r>
                  <a:rPr lang="en-US" sz="900" strike="sngStrike" dirty="0">
                    <a:solidFill>
                      <a:srgbClr val="FF0000"/>
                    </a:solidFill>
                  </a:rPr>
                  <a:t>, </a:t>
                </a:r>
                <a:r>
                  <a:rPr lang="en-US" sz="900" i="1" strike="sngStrike" dirty="0">
                    <a:solidFill>
                      <a:srgbClr val="FF0000"/>
                    </a:solidFill>
                  </a:rPr>
                  <a:t>Min +1, Max - 1</a:t>
                </a:r>
                <a:r>
                  <a:rPr lang="en-US" sz="900" strike="sngStrike" dirty="0">
                    <a:solidFill>
                      <a:srgbClr val="FF0000"/>
                    </a:solidFill>
                  </a:rPr>
                  <a:t>}</a:t>
                </a:r>
                <a:endParaRPr lang="fr-FR" sz="900" strike="sngStrike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2A7FCC56-E644-4EC3-8D28-2FFE2D1299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9032" y="262249"/>
                <a:ext cx="3638143" cy="1477328"/>
              </a:xfrm>
              <a:prstGeom prst="rect">
                <a:avLst/>
              </a:prstGeom>
              <a:blipFill>
                <a:blip r:embed="rId2"/>
                <a:stretch>
                  <a:fillRect b="-12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id="{0B3985DC-C159-4ECF-985C-48267BF549E7}"/>
              </a:ext>
            </a:extLst>
          </p:cNvPr>
          <p:cNvGrpSpPr/>
          <p:nvPr/>
        </p:nvGrpSpPr>
        <p:grpSpPr>
          <a:xfrm>
            <a:off x="5156623" y="2145231"/>
            <a:ext cx="3242875" cy="1807550"/>
            <a:chOff x="5262773" y="2758130"/>
            <a:chExt cx="3242875" cy="1807550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A25EBA03-537E-4A3E-A8D2-B74B51C7A9E6}"/>
                </a:ext>
              </a:extLst>
            </p:cNvPr>
            <p:cNvGrpSpPr/>
            <p:nvPr/>
          </p:nvGrpSpPr>
          <p:grpSpPr>
            <a:xfrm>
              <a:off x="5400628" y="2957888"/>
              <a:ext cx="2955715" cy="1607792"/>
              <a:chOff x="5438993" y="2782908"/>
              <a:chExt cx="2955715" cy="1607792"/>
            </a:xfrm>
          </p:grpSpPr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ABF4096D-E497-4A88-9C9B-2139A2D04E42}"/>
                  </a:ext>
                </a:extLst>
              </p:cNvPr>
              <p:cNvCxnSpPr/>
              <p:nvPr/>
            </p:nvCxnSpPr>
            <p:spPr>
              <a:xfrm>
                <a:off x="5482629" y="3453728"/>
                <a:ext cx="2824808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E0A3854F-6A60-423E-BA89-729E3F721163}"/>
                  </a:ext>
                </a:extLst>
              </p:cNvPr>
              <p:cNvSpPr txBox="1"/>
              <p:nvPr/>
            </p:nvSpPr>
            <p:spPr>
              <a:xfrm>
                <a:off x="5438993" y="3493002"/>
                <a:ext cx="87272" cy="1837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600" dirty="0">
                    <a:latin typeface="Century Gothic" panose="020B0502020202020204" pitchFamily="34" charset="0"/>
                  </a:rPr>
                  <a:t>2</a:t>
                </a:r>
                <a:endParaRPr lang="fr-FR" sz="16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4B3A7E1F-30ED-4819-93F1-83434A8F973F}"/>
                  </a:ext>
                </a:extLst>
              </p:cNvPr>
              <p:cNvSpPr txBox="1"/>
              <p:nvPr/>
            </p:nvSpPr>
            <p:spPr>
              <a:xfrm>
                <a:off x="8220165" y="3493002"/>
                <a:ext cx="174543" cy="1837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600" dirty="0">
                    <a:latin typeface="Century Gothic" panose="020B0502020202020204" pitchFamily="34" charset="0"/>
                  </a:rPr>
                  <a:t>66</a:t>
                </a:r>
                <a:endParaRPr lang="fr-FR" sz="16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1FC68338-7D33-4CAA-BA48-3D6557785F9A}"/>
                  </a:ext>
                </a:extLst>
              </p:cNvPr>
              <p:cNvSpPr/>
              <p:nvPr/>
            </p:nvSpPr>
            <p:spPr>
              <a:xfrm>
                <a:off x="6121024" y="3416906"/>
                <a:ext cx="75665" cy="736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C8EA829C-26F6-45E5-9BF0-5EE8C4CA6FE9}"/>
                  </a:ext>
                </a:extLst>
              </p:cNvPr>
              <p:cNvSpPr/>
              <p:nvPr/>
            </p:nvSpPr>
            <p:spPr>
              <a:xfrm>
                <a:off x="6895033" y="3411996"/>
                <a:ext cx="75665" cy="736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3CE551C8-B40E-4198-A398-02280FA8A746}"/>
                  </a:ext>
                </a:extLst>
              </p:cNvPr>
              <p:cNvSpPr/>
              <p:nvPr/>
            </p:nvSpPr>
            <p:spPr>
              <a:xfrm>
                <a:off x="5995214" y="3411995"/>
                <a:ext cx="75665" cy="7364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FFD74170-AEDE-4BDB-B702-C0D0CC747B2D}"/>
                  </a:ext>
                </a:extLst>
              </p:cNvPr>
              <p:cNvSpPr/>
              <p:nvPr/>
            </p:nvSpPr>
            <p:spPr>
              <a:xfrm>
                <a:off x="6240739" y="3416906"/>
                <a:ext cx="75665" cy="7364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825F59DE-E255-4ECD-A50C-08F567661A89}"/>
                  </a:ext>
                </a:extLst>
              </p:cNvPr>
              <p:cNvSpPr/>
              <p:nvPr/>
            </p:nvSpPr>
            <p:spPr>
              <a:xfrm>
                <a:off x="7020425" y="3411068"/>
                <a:ext cx="75665" cy="7364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94" name="Straight Arrow Connector 93">
                <a:extLst>
                  <a:ext uri="{FF2B5EF4-FFF2-40B4-BE49-F238E27FC236}">
                    <a16:creationId xmlns:a16="http://schemas.microsoft.com/office/drawing/2014/main" id="{5C769103-9E68-4F12-91B8-6A1F05C72C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81314" y="2956117"/>
                <a:ext cx="177542" cy="440786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D1938C1A-6EA8-41D2-A1AF-A10C6C2D39B6}"/>
                  </a:ext>
                </a:extLst>
              </p:cNvPr>
              <p:cNvSpPr txBox="1"/>
              <p:nvPr/>
            </p:nvSpPr>
            <p:spPr>
              <a:xfrm>
                <a:off x="5899229" y="2793658"/>
                <a:ext cx="259626" cy="1510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Min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96" name="Straight Arrow Connector 95">
                <a:extLst>
                  <a:ext uri="{FF2B5EF4-FFF2-40B4-BE49-F238E27FC236}">
                    <a16:creationId xmlns:a16="http://schemas.microsoft.com/office/drawing/2014/main" id="{AA3DBBC0-E9C0-4F17-9116-66744CE817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42619" y="2972968"/>
                <a:ext cx="327287" cy="434469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E8B6B013-DFB8-4988-888C-AAAAB5817F0E}"/>
                  </a:ext>
                </a:extLst>
              </p:cNvPr>
              <p:cNvSpPr txBox="1"/>
              <p:nvPr/>
            </p:nvSpPr>
            <p:spPr>
              <a:xfrm>
                <a:off x="7222229" y="2782908"/>
                <a:ext cx="326962" cy="1148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Max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98" name="Straight Arrow Connector 97">
                <a:extLst>
                  <a:ext uri="{FF2B5EF4-FFF2-40B4-BE49-F238E27FC236}">
                    <a16:creationId xmlns:a16="http://schemas.microsoft.com/office/drawing/2014/main" id="{3480461F-D58D-4991-9794-13694DEA0FA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699441" y="3532273"/>
                <a:ext cx="322275" cy="41942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Arrow Connector 98">
                <a:extLst>
                  <a:ext uri="{FF2B5EF4-FFF2-40B4-BE49-F238E27FC236}">
                    <a16:creationId xmlns:a16="http://schemas.microsoft.com/office/drawing/2014/main" id="{32C0C041-2F23-4656-96AB-8B010B18AFD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76275" y="3522158"/>
                <a:ext cx="32053" cy="48111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Arrow Connector 99">
                <a:extLst>
                  <a:ext uri="{FF2B5EF4-FFF2-40B4-BE49-F238E27FC236}">
                    <a16:creationId xmlns:a16="http://schemas.microsoft.com/office/drawing/2014/main" id="{9182BC9C-6310-47F7-8541-6EC00150EC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088688" y="3541533"/>
                <a:ext cx="8664" cy="41016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D9EE7876-9ABF-4906-BB81-9F620FCFDF4D}"/>
                  </a:ext>
                </a:extLst>
              </p:cNvPr>
              <p:cNvSpPr txBox="1"/>
              <p:nvPr/>
            </p:nvSpPr>
            <p:spPr>
              <a:xfrm>
                <a:off x="6209396" y="4044451"/>
                <a:ext cx="581569" cy="346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Min + 1</a:t>
                </a:r>
              </a:p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(</a:t>
                </a:r>
                <a:r>
                  <a:rPr lang="en-US" sz="1000" dirty="0" err="1">
                    <a:latin typeface="Century Gothic" panose="020B0502020202020204" pitchFamily="34" charset="0"/>
                  </a:rPr>
                  <a:t>mpm</a:t>
                </a:r>
                <a:r>
                  <a:rPr lang="en-US" sz="1000" dirty="0">
                    <a:latin typeface="Century Gothic" panose="020B0502020202020204" pitchFamily="34" charset="0"/>
                  </a:rPr>
                  <a:t>[3])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88852DDE-15DA-496F-907E-4A4E9299E2A3}"/>
                  </a:ext>
                </a:extLst>
              </p:cNvPr>
              <p:cNvSpPr txBox="1"/>
              <p:nvPr/>
            </p:nvSpPr>
            <p:spPr>
              <a:xfrm>
                <a:off x="5564630" y="3966428"/>
                <a:ext cx="594226" cy="346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Min – 1</a:t>
                </a:r>
              </a:p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(</a:t>
                </a:r>
                <a:r>
                  <a:rPr lang="en-US" sz="1000" dirty="0" err="1">
                    <a:latin typeface="Century Gothic" panose="020B0502020202020204" pitchFamily="34" charset="0"/>
                  </a:rPr>
                  <a:t>mpm</a:t>
                </a:r>
                <a:r>
                  <a:rPr lang="en-US" sz="1000" dirty="0">
                    <a:latin typeface="Century Gothic" panose="020B0502020202020204" pitchFamily="34" charset="0"/>
                  </a:rPr>
                  <a:t>[4])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FC583FDF-0303-4606-8FF1-05A1CDDB8CBC}"/>
                  </a:ext>
                </a:extLst>
              </p:cNvPr>
              <p:cNvSpPr txBox="1"/>
              <p:nvPr/>
            </p:nvSpPr>
            <p:spPr>
              <a:xfrm>
                <a:off x="6922576" y="4009706"/>
                <a:ext cx="594226" cy="346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Max + 1</a:t>
                </a:r>
              </a:p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(</a:t>
                </a:r>
                <a:r>
                  <a:rPr lang="en-US" sz="1000" dirty="0" err="1">
                    <a:latin typeface="Century Gothic" panose="020B0502020202020204" pitchFamily="34" charset="0"/>
                  </a:rPr>
                  <a:t>mpm</a:t>
                </a:r>
                <a:r>
                  <a:rPr lang="en-US" sz="1000" dirty="0">
                    <a:latin typeface="Century Gothic" panose="020B0502020202020204" pitchFamily="34" charset="0"/>
                  </a:rPr>
                  <a:t>[5])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</p:grp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EA4444F-EE0F-4016-90CB-415F77646D8A}"/>
                </a:ext>
              </a:extLst>
            </p:cNvPr>
            <p:cNvSpPr txBox="1"/>
            <p:nvPr/>
          </p:nvSpPr>
          <p:spPr>
            <a:xfrm>
              <a:off x="5262773" y="2758130"/>
              <a:ext cx="3242875" cy="184666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200" b="1" u="sng" dirty="0">
                  <a:latin typeface="Century Gothic" panose="020B0502020202020204" pitchFamily="34" charset="0"/>
                </a:rPr>
                <a:t>Case 3: Max – Min &gt;</a:t>
              </a:r>
              <a:r>
                <a:rPr lang="en-US" sz="1200" b="1" u="sng" dirty="0">
                  <a:solidFill>
                    <a:srgbClr val="FF0000"/>
                  </a:solidFill>
                  <a:latin typeface="Century Gothic" panose="020B0502020202020204" pitchFamily="34" charset="0"/>
                </a:rPr>
                <a:t>=</a:t>
              </a:r>
              <a:r>
                <a:rPr lang="en-US" sz="1200" b="1" u="sng" dirty="0">
                  <a:latin typeface="Century Gothic" panose="020B0502020202020204" pitchFamily="34" charset="0"/>
                </a:rPr>
                <a:t> 2 and Max – Min &lt; 62</a:t>
              </a:r>
              <a:endParaRPr lang="fr-FR" sz="1200" b="1" u="sng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11" name="Right Brace 10">
            <a:extLst>
              <a:ext uri="{FF2B5EF4-FFF2-40B4-BE49-F238E27FC236}">
                <a16:creationId xmlns:a16="http://schemas.microsoft.com/office/drawing/2014/main" id="{9E91BC2A-8B44-40D1-9251-C302D905F9C1}"/>
              </a:ext>
            </a:extLst>
          </p:cNvPr>
          <p:cNvSpPr/>
          <p:nvPr/>
        </p:nvSpPr>
        <p:spPr>
          <a:xfrm>
            <a:off x="3568410" y="655112"/>
            <a:ext cx="263412" cy="3401254"/>
          </a:xfrm>
          <a:prstGeom prst="rightBrace">
            <a:avLst>
              <a:gd name="adj1" fmla="val 8333"/>
              <a:gd name="adj2" fmla="val 49248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85113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1F513D9-3264-419B-886E-6E0C40931F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EBA64F-848B-4408-9ED1-4C70F4CF7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57ABBC2-05B5-4EC2-AA94-BEB8EF7C6CEC}"/>
              </a:ext>
            </a:extLst>
          </p:cNvPr>
          <p:cNvGrpSpPr/>
          <p:nvPr/>
        </p:nvGrpSpPr>
        <p:grpSpPr>
          <a:xfrm>
            <a:off x="382811" y="361353"/>
            <a:ext cx="3139813" cy="1873198"/>
            <a:chOff x="253007" y="555070"/>
            <a:chExt cx="3139813" cy="1873198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D2C7CC-4C31-4213-B815-FAF1AB75B1CC}"/>
                </a:ext>
              </a:extLst>
            </p:cNvPr>
            <p:cNvSpPr txBox="1"/>
            <p:nvPr/>
          </p:nvSpPr>
          <p:spPr>
            <a:xfrm>
              <a:off x="733498" y="555070"/>
              <a:ext cx="1619033" cy="184666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200" b="1" u="sng" dirty="0">
                  <a:latin typeface="Century Gothic" panose="020B0502020202020204" pitchFamily="34" charset="0"/>
                </a:rPr>
                <a:t>Case 1: Max – Min = 1</a:t>
              </a:r>
              <a:endParaRPr lang="fr-FR" sz="1200" b="1" u="sng" dirty="0">
                <a:latin typeface="Century Gothic" panose="020B0502020202020204" pitchFamily="34" charset="0"/>
              </a:endParaRP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464131DE-2CEA-4251-9F1C-B445A90242EB}"/>
                </a:ext>
              </a:extLst>
            </p:cNvPr>
            <p:cNvCxnSpPr>
              <a:cxnSpLocks/>
            </p:cNvCxnSpPr>
            <p:nvPr/>
          </p:nvCxnSpPr>
          <p:spPr>
            <a:xfrm>
              <a:off x="296731" y="1542446"/>
              <a:ext cx="2830492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8D503F9-07C5-47C9-841C-9D0A602F5117}"/>
                </a:ext>
              </a:extLst>
            </p:cNvPr>
            <p:cNvSpPr txBox="1"/>
            <p:nvPr/>
          </p:nvSpPr>
          <p:spPr>
            <a:xfrm>
              <a:off x="253007" y="1579868"/>
              <a:ext cx="87448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600" dirty="0">
                  <a:latin typeface="Century Gothic" panose="020B0502020202020204" pitchFamily="34" charset="0"/>
                </a:rPr>
                <a:t>2</a:t>
              </a:r>
              <a:endParaRPr lang="fr-FR" sz="1600" dirty="0">
                <a:latin typeface="Century Gothic" panose="020B050202020202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038A732-767C-4B7E-B72F-F4524BAF2918}"/>
                </a:ext>
              </a:extLst>
            </p:cNvPr>
            <p:cNvSpPr txBox="1"/>
            <p:nvPr/>
          </p:nvSpPr>
          <p:spPr>
            <a:xfrm>
              <a:off x="3039775" y="1579867"/>
              <a:ext cx="353045" cy="246221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600" dirty="0">
                  <a:latin typeface="Century Gothic" panose="020B0502020202020204" pitchFamily="34" charset="0"/>
                </a:rPr>
                <a:t>66</a:t>
              </a:r>
              <a:endParaRPr lang="fr-FR" sz="1600" dirty="0">
                <a:latin typeface="Century Gothic" panose="020B0502020202020204" pitchFamily="34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4994DA6-23A5-43B0-9DAB-FF1A8A2CF3D9}"/>
                </a:ext>
              </a:extLst>
            </p:cNvPr>
            <p:cNvSpPr/>
            <p:nvPr/>
          </p:nvSpPr>
          <p:spPr>
            <a:xfrm>
              <a:off x="1431875" y="1507363"/>
              <a:ext cx="75817" cy="7016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813C55D-18A1-4D0D-838E-A13F2BF9E6D8}"/>
                </a:ext>
              </a:extLst>
            </p:cNvPr>
            <p:cNvSpPr/>
            <p:nvPr/>
          </p:nvSpPr>
          <p:spPr>
            <a:xfrm>
              <a:off x="1559372" y="1502683"/>
              <a:ext cx="75817" cy="70165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F6BB72A5-8A5B-4C9E-BF71-946E51C38D63}"/>
                </a:ext>
              </a:extLst>
            </p:cNvPr>
            <p:cNvSpPr/>
            <p:nvPr/>
          </p:nvSpPr>
          <p:spPr>
            <a:xfrm>
              <a:off x="1286388" y="1507363"/>
              <a:ext cx="75817" cy="701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584C4242-3C68-411B-A9CE-CE664043F883}"/>
                </a:ext>
              </a:extLst>
            </p:cNvPr>
            <p:cNvSpPr/>
            <p:nvPr/>
          </p:nvSpPr>
          <p:spPr>
            <a:xfrm>
              <a:off x="1131290" y="1507363"/>
              <a:ext cx="75817" cy="701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18DD9D03-8E0D-4B2E-A39F-C664638AACE6}"/>
                </a:ext>
              </a:extLst>
            </p:cNvPr>
            <p:cNvSpPr/>
            <p:nvPr/>
          </p:nvSpPr>
          <p:spPr>
            <a:xfrm>
              <a:off x="1716798" y="1509702"/>
              <a:ext cx="75817" cy="701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C8E6BAB9-1EC6-4B43-A4C8-972B67883B82}"/>
                </a:ext>
              </a:extLst>
            </p:cNvPr>
            <p:cNvCxnSpPr>
              <a:cxnSpLocks/>
              <a:stCxn id="21" idx="2"/>
            </p:cNvCxnSpPr>
            <p:nvPr/>
          </p:nvCxnSpPr>
          <p:spPr>
            <a:xfrm>
              <a:off x="1379206" y="1057167"/>
              <a:ext cx="99691" cy="44117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7710A2A2-8729-447D-9F36-29159647C375}"/>
                </a:ext>
              </a:extLst>
            </p:cNvPr>
            <p:cNvSpPr txBox="1"/>
            <p:nvPr/>
          </p:nvSpPr>
          <p:spPr>
            <a:xfrm>
              <a:off x="1215397" y="903279"/>
              <a:ext cx="327618" cy="15388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Min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203ACC29-5FB2-4A95-8453-B1B27E135F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635189" y="1061358"/>
              <a:ext cx="327945" cy="41396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DEE2DDC-E9F4-400F-BE5B-2D3F23B12381}"/>
                </a:ext>
              </a:extLst>
            </p:cNvPr>
            <p:cNvSpPr txBox="1"/>
            <p:nvPr/>
          </p:nvSpPr>
          <p:spPr>
            <a:xfrm>
              <a:off x="1885723" y="863364"/>
              <a:ext cx="327619" cy="153888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Max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90A8CE85-A880-41B3-917A-EC74D6C1D83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348057" y="1631323"/>
              <a:ext cx="121726" cy="3854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2465F6AE-FCF0-4D43-8875-011FC16A49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4540" y="1611509"/>
              <a:ext cx="371752" cy="41133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51BED901-DD72-424B-BCCA-772ED3BF057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99715" y="1607643"/>
              <a:ext cx="264201" cy="4183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C8E393F-F242-4FAD-9598-DE43A6D81FC8}"/>
                </a:ext>
              </a:extLst>
            </p:cNvPr>
            <p:cNvSpPr txBox="1"/>
            <p:nvPr/>
          </p:nvSpPr>
          <p:spPr>
            <a:xfrm>
              <a:off x="1184185" y="2040653"/>
              <a:ext cx="618750" cy="3462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Min - 1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(</a:t>
              </a:r>
              <a:r>
                <a:rPr lang="en-US" sz="1000" dirty="0" err="1">
                  <a:latin typeface="Century Gothic" panose="020B0502020202020204" pitchFamily="34" charset="0"/>
                </a:rPr>
                <a:t>mpm</a:t>
              </a:r>
              <a:r>
                <a:rPr lang="en-US" sz="1000" dirty="0">
                  <a:latin typeface="Century Gothic" panose="020B0502020202020204" pitchFamily="34" charset="0"/>
                </a:rPr>
                <a:t>[3])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7D2A461-63EE-4B41-B9EC-1E1FB52AB0D1}"/>
                </a:ext>
              </a:extLst>
            </p:cNvPr>
            <p:cNvSpPr txBox="1"/>
            <p:nvPr/>
          </p:nvSpPr>
          <p:spPr>
            <a:xfrm>
              <a:off x="468551" y="2082019"/>
              <a:ext cx="622056" cy="3462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Min - 2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(</a:t>
              </a:r>
              <a:r>
                <a:rPr lang="en-US" sz="1000" dirty="0" err="1">
                  <a:latin typeface="Century Gothic" panose="020B0502020202020204" pitchFamily="34" charset="0"/>
                </a:rPr>
                <a:t>mpm</a:t>
              </a:r>
              <a:r>
                <a:rPr lang="en-US" sz="1000" dirty="0">
                  <a:latin typeface="Century Gothic" panose="020B0502020202020204" pitchFamily="34" charset="0"/>
                </a:rPr>
                <a:t>[5])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F57C3FB2-09CD-460B-87B5-0802C447DB2A}"/>
                </a:ext>
              </a:extLst>
            </p:cNvPr>
            <p:cNvSpPr txBox="1"/>
            <p:nvPr/>
          </p:nvSpPr>
          <p:spPr>
            <a:xfrm>
              <a:off x="2087603" y="2051391"/>
              <a:ext cx="640817" cy="3462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Max + 1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(</a:t>
              </a:r>
              <a:r>
                <a:rPr lang="en-US" sz="1000" dirty="0" err="1">
                  <a:latin typeface="Century Gothic" panose="020B0502020202020204" pitchFamily="34" charset="0"/>
                </a:rPr>
                <a:t>mpm</a:t>
              </a:r>
              <a:r>
                <a:rPr lang="en-US" sz="1000" dirty="0">
                  <a:latin typeface="Century Gothic" panose="020B0502020202020204" pitchFamily="34" charset="0"/>
                </a:rPr>
                <a:t>[4])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37FC0D9A-2F73-4FE5-B32B-6AE5BA2EBE06}"/>
              </a:ext>
            </a:extLst>
          </p:cNvPr>
          <p:cNvGrpSpPr/>
          <p:nvPr/>
        </p:nvGrpSpPr>
        <p:grpSpPr>
          <a:xfrm>
            <a:off x="349669" y="2544957"/>
            <a:ext cx="2955715" cy="1963182"/>
            <a:chOff x="5313356" y="350333"/>
            <a:chExt cx="2955715" cy="1963182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D44104AD-C5AE-4F36-BA1D-AC1C208C9512}"/>
                </a:ext>
              </a:extLst>
            </p:cNvPr>
            <p:cNvSpPr txBox="1"/>
            <p:nvPr/>
          </p:nvSpPr>
          <p:spPr>
            <a:xfrm>
              <a:off x="5972907" y="350333"/>
              <a:ext cx="1796966" cy="184666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200" b="1" u="sng" dirty="0">
                  <a:latin typeface="Century Gothic" panose="020B0502020202020204" pitchFamily="34" charset="0"/>
                </a:rPr>
                <a:t>Case 2: Max – Min &gt;= 62</a:t>
              </a:r>
              <a:endParaRPr lang="fr-FR" sz="1200" b="1" u="sng" dirty="0">
                <a:latin typeface="Century Gothic" panose="020B0502020202020204" pitchFamily="34" charset="0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A517F7BD-E498-44C9-B626-B69708FBE51E}"/>
                </a:ext>
              </a:extLst>
            </p:cNvPr>
            <p:cNvGrpSpPr/>
            <p:nvPr/>
          </p:nvGrpSpPr>
          <p:grpSpPr>
            <a:xfrm>
              <a:off x="5313356" y="716473"/>
              <a:ext cx="2955715" cy="1597042"/>
              <a:chOff x="5313356" y="716473"/>
              <a:chExt cx="2955715" cy="1597042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8BB98498-18C1-4D3A-9E42-9A8800026E4B}"/>
                  </a:ext>
                </a:extLst>
              </p:cNvPr>
              <p:cNvCxnSpPr/>
              <p:nvPr/>
            </p:nvCxnSpPr>
            <p:spPr>
              <a:xfrm>
                <a:off x="5356992" y="1376543"/>
                <a:ext cx="2824808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69414B46-A176-4948-9783-5579B0F5AB06}"/>
                  </a:ext>
                </a:extLst>
              </p:cNvPr>
              <p:cNvSpPr txBox="1"/>
              <p:nvPr/>
            </p:nvSpPr>
            <p:spPr>
              <a:xfrm>
                <a:off x="5313356" y="1415817"/>
                <a:ext cx="87272" cy="1837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600" dirty="0">
                    <a:latin typeface="Century Gothic" panose="020B0502020202020204" pitchFamily="34" charset="0"/>
                  </a:rPr>
                  <a:t>2</a:t>
                </a:r>
                <a:endParaRPr lang="fr-FR" sz="16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834A3160-AE2C-4027-9066-878CEDAC154E}"/>
                  </a:ext>
                </a:extLst>
              </p:cNvPr>
              <p:cNvSpPr txBox="1"/>
              <p:nvPr/>
            </p:nvSpPr>
            <p:spPr>
              <a:xfrm>
                <a:off x="8094528" y="1415817"/>
                <a:ext cx="174543" cy="1837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600" dirty="0">
                    <a:latin typeface="Century Gothic" panose="020B0502020202020204" pitchFamily="34" charset="0"/>
                  </a:rPr>
                  <a:t>66</a:t>
                </a:r>
                <a:endParaRPr lang="fr-FR" sz="16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C6292404-1F96-46E1-BF8C-34323862329C}"/>
                  </a:ext>
                </a:extLst>
              </p:cNvPr>
              <p:cNvSpPr/>
              <p:nvPr/>
            </p:nvSpPr>
            <p:spPr>
              <a:xfrm>
                <a:off x="5455925" y="1339721"/>
                <a:ext cx="75665" cy="736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8B7F3A4F-1E09-4238-84E8-BFC5F9CB484C}"/>
                  </a:ext>
                </a:extLst>
              </p:cNvPr>
              <p:cNvSpPr/>
              <p:nvPr/>
            </p:nvSpPr>
            <p:spPr>
              <a:xfrm>
                <a:off x="8056695" y="1342177"/>
                <a:ext cx="75665" cy="7364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B8F2A14E-E0CE-4357-9F71-03966B45A349}"/>
                  </a:ext>
                </a:extLst>
              </p:cNvPr>
              <p:cNvSpPr/>
              <p:nvPr/>
            </p:nvSpPr>
            <p:spPr>
              <a:xfrm>
                <a:off x="5592690" y="1342175"/>
                <a:ext cx="75665" cy="7364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E0ED515D-EBF2-4F72-8EF5-7C57BA3E1AF1}"/>
                  </a:ext>
                </a:extLst>
              </p:cNvPr>
              <p:cNvSpPr/>
              <p:nvPr/>
            </p:nvSpPr>
            <p:spPr>
              <a:xfrm>
                <a:off x="5746548" y="1339721"/>
                <a:ext cx="75665" cy="7364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69D7F6A4-FFD6-47FB-B1FD-A7156A425FAB}"/>
                  </a:ext>
                </a:extLst>
              </p:cNvPr>
              <p:cNvSpPr/>
              <p:nvPr/>
            </p:nvSpPr>
            <p:spPr>
              <a:xfrm>
                <a:off x="7913670" y="1336316"/>
                <a:ext cx="75665" cy="7364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marL="210312" indent="0" algn="l">
                  <a:spcBef>
                    <a:spcPts val="3750"/>
                  </a:spcBef>
                  <a:spcAft>
                    <a:spcPts val="3750"/>
                  </a:spcAft>
                  <a:buNone/>
                </a:pPr>
                <a:endParaRPr lang="fr-FR" sz="1800" b="1" dirty="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369F5B64-B2B1-4CD0-B373-E3FB4E0F83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526265" y="878932"/>
                <a:ext cx="329412" cy="38446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9480169-59F4-4B0B-8AC0-C7E7D27A552A}"/>
                  </a:ext>
                </a:extLst>
              </p:cNvPr>
              <p:cNvSpPr txBox="1"/>
              <p:nvPr/>
            </p:nvSpPr>
            <p:spPr>
              <a:xfrm>
                <a:off x="5773592" y="716473"/>
                <a:ext cx="259626" cy="1510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Min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A8B72C0E-066A-41F4-98CE-607DBE169A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37073" y="937161"/>
                <a:ext cx="66014" cy="36083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AFA4A012-E7A8-44D1-A55E-C6CC0FE5EFBE}"/>
                  </a:ext>
                </a:extLst>
              </p:cNvPr>
              <p:cNvSpPr txBox="1"/>
              <p:nvPr/>
            </p:nvSpPr>
            <p:spPr>
              <a:xfrm>
                <a:off x="7852529" y="717189"/>
                <a:ext cx="326962" cy="1148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Max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69E757D3-BF60-4751-98B2-68F919F892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573804" y="1497409"/>
                <a:ext cx="53270" cy="37710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305DB67E-E62B-4AE8-8036-8106135CC9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797593" y="1489690"/>
                <a:ext cx="353045" cy="43639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Arrow Connector 59">
                <a:extLst>
                  <a:ext uri="{FF2B5EF4-FFF2-40B4-BE49-F238E27FC236}">
                    <a16:creationId xmlns:a16="http://schemas.microsoft.com/office/drawing/2014/main" id="{D14C6E05-9E60-49D7-A68A-4E0364BF0D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712125" y="1442724"/>
                <a:ext cx="226120" cy="504961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D4E9854C-ADF6-411F-94AB-DBEB654A4230}"/>
                  </a:ext>
                </a:extLst>
              </p:cNvPr>
              <p:cNvSpPr txBox="1"/>
              <p:nvPr/>
            </p:nvSpPr>
            <p:spPr>
              <a:xfrm>
                <a:off x="6083759" y="1967266"/>
                <a:ext cx="581569" cy="346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Min + 2</a:t>
                </a:r>
              </a:p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(</a:t>
                </a:r>
                <a:r>
                  <a:rPr lang="en-US" sz="1000" dirty="0" err="1">
                    <a:latin typeface="Century Gothic" panose="020B0502020202020204" pitchFamily="34" charset="0"/>
                  </a:rPr>
                  <a:t>mpm</a:t>
                </a:r>
                <a:r>
                  <a:rPr lang="en-US" sz="1000" dirty="0">
                    <a:latin typeface="Century Gothic" panose="020B0502020202020204" pitchFamily="34" charset="0"/>
                  </a:rPr>
                  <a:t>[5])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8FF029C7-8580-4BA8-929A-D40AD14920C4}"/>
                  </a:ext>
                </a:extLst>
              </p:cNvPr>
              <p:cNvSpPr txBox="1"/>
              <p:nvPr/>
            </p:nvSpPr>
            <p:spPr>
              <a:xfrm>
                <a:off x="5438993" y="1889243"/>
                <a:ext cx="594226" cy="346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Min + 1</a:t>
                </a:r>
              </a:p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(</a:t>
                </a:r>
                <a:r>
                  <a:rPr lang="en-US" sz="1000" dirty="0" err="1">
                    <a:latin typeface="Century Gothic" panose="020B0502020202020204" pitchFamily="34" charset="0"/>
                  </a:rPr>
                  <a:t>mpm</a:t>
                </a:r>
                <a:r>
                  <a:rPr lang="en-US" sz="1000" dirty="0">
                    <a:latin typeface="Century Gothic" panose="020B0502020202020204" pitchFamily="34" charset="0"/>
                  </a:rPr>
                  <a:t>[3])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B27E2A69-AF7E-467B-8DA1-49D71C42F8E0}"/>
                  </a:ext>
                </a:extLst>
              </p:cNvPr>
              <p:cNvSpPr txBox="1"/>
              <p:nvPr/>
            </p:nvSpPr>
            <p:spPr>
              <a:xfrm>
                <a:off x="7370849" y="1961331"/>
                <a:ext cx="594226" cy="3462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Max – 1</a:t>
                </a:r>
              </a:p>
              <a:p>
                <a:pPr marL="0" indent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None/>
                </a:pPr>
                <a:r>
                  <a:rPr lang="en-US" sz="1000" dirty="0">
                    <a:latin typeface="Century Gothic" panose="020B0502020202020204" pitchFamily="34" charset="0"/>
                  </a:rPr>
                  <a:t>(</a:t>
                </a:r>
                <a:r>
                  <a:rPr lang="en-US" sz="1000" dirty="0" err="1">
                    <a:latin typeface="Century Gothic" panose="020B0502020202020204" pitchFamily="34" charset="0"/>
                  </a:rPr>
                  <a:t>mpm</a:t>
                </a:r>
                <a:r>
                  <a:rPr lang="en-US" sz="1000" dirty="0">
                    <a:latin typeface="Century Gothic" panose="020B0502020202020204" pitchFamily="34" charset="0"/>
                  </a:rPr>
                  <a:t>[4])</a:t>
                </a:r>
                <a:endParaRPr lang="fr-FR" sz="1000" dirty="0">
                  <a:latin typeface="Century Gothic" panose="020B0502020202020204" pitchFamily="34" charset="0"/>
                </a:endParaRPr>
              </a:p>
            </p:txBody>
          </p:sp>
        </p:grp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4877ED06-5607-49B2-96D1-8340DFB2F90E}"/>
              </a:ext>
            </a:extLst>
          </p:cNvPr>
          <p:cNvSpPr/>
          <p:nvPr/>
        </p:nvSpPr>
        <p:spPr>
          <a:xfrm>
            <a:off x="5034542" y="334257"/>
            <a:ext cx="3675307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1" indent="-228600">
              <a:buFont typeface="+mj-lt"/>
              <a:buAutoNum type="arabicPeriod"/>
            </a:pPr>
            <a:r>
              <a:rPr lang="en-US" sz="900" dirty="0"/>
              <a:t>if </a:t>
            </a:r>
            <a:r>
              <a:rPr lang="en-US" sz="900" strike="sngStrike" dirty="0">
                <a:solidFill>
                  <a:srgbClr val="FF0000"/>
                </a:solidFill>
              </a:rPr>
              <a:t>Max – Min = 1  </a:t>
            </a:r>
            <a:r>
              <a:rPr lang="en-US" sz="900" dirty="0"/>
              <a:t>(Max – Min +2 ) % 64 &lt; 4</a:t>
            </a:r>
          </a:p>
          <a:p>
            <a:pPr lvl="2"/>
            <a:r>
              <a:rPr lang="en-US" sz="900" dirty="0">
                <a:solidFill>
                  <a:srgbClr val="FF0000"/>
                </a:solidFill>
              </a:rPr>
              <a:t>Swap Min with Max if Max – Min &gt; 1</a:t>
            </a:r>
            <a:r>
              <a:rPr lang="en-US" sz="900" dirty="0"/>
              <a:t>;</a:t>
            </a:r>
          </a:p>
          <a:p>
            <a:pPr lvl="2"/>
            <a:r>
              <a:rPr lang="en-US" sz="900" dirty="0"/>
              <a:t>MPM list </a:t>
            </a:r>
            <a:r>
              <a:rPr lang="en-US" sz="900" dirty="0">
                <a:sym typeface="Wingdings" panose="05000000000000000000" pitchFamily="2" charset="2"/>
              </a:rPr>
              <a:t></a:t>
            </a:r>
            <a:r>
              <a:rPr lang="en-US" sz="900" dirty="0"/>
              <a:t> {Planar, </a:t>
            </a:r>
            <a:r>
              <a:rPr lang="en-US" sz="900" i="1" dirty="0"/>
              <a:t>Left</a:t>
            </a:r>
            <a:r>
              <a:rPr lang="en-US" sz="900" dirty="0"/>
              <a:t>, </a:t>
            </a:r>
            <a:r>
              <a:rPr lang="en-US" sz="900" i="1" dirty="0"/>
              <a:t>Above</a:t>
            </a:r>
            <a:r>
              <a:rPr lang="en-US" sz="900" dirty="0"/>
              <a:t>, </a:t>
            </a:r>
            <a:r>
              <a:rPr lang="en-US" sz="900" i="1" dirty="0"/>
              <a:t>Min -1</a:t>
            </a:r>
            <a:r>
              <a:rPr lang="en-US" sz="900" dirty="0"/>
              <a:t>, </a:t>
            </a:r>
            <a:r>
              <a:rPr lang="en-US" sz="900" i="1" dirty="0"/>
              <a:t>Max +1, Min - 2</a:t>
            </a:r>
            <a:r>
              <a:rPr lang="en-US" sz="900" dirty="0"/>
              <a:t>}</a:t>
            </a:r>
            <a:endParaRPr lang="fr-FR" sz="900" dirty="0"/>
          </a:p>
          <a:p>
            <a:pPr marL="571500" lvl="1" indent="-228600">
              <a:buFont typeface="+mj-lt"/>
              <a:buAutoNum type="arabicPeriod"/>
            </a:pPr>
            <a:r>
              <a:rPr lang="en-US" sz="900" strike="sngStrike" dirty="0">
                <a:solidFill>
                  <a:srgbClr val="FF0000"/>
                </a:solidFill>
              </a:rPr>
              <a:t>Otherwise, if Max – Min &gt;= 62 	</a:t>
            </a:r>
          </a:p>
          <a:p>
            <a:pPr lvl="2"/>
            <a:r>
              <a:rPr lang="en-US" sz="900" strike="sngStrike" dirty="0">
                <a:solidFill>
                  <a:srgbClr val="FF0000"/>
                </a:solidFill>
              </a:rPr>
              <a:t>MPM list </a:t>
            </a:r>
            <a:r>
              <a:rPr lang="en-US" sz="900" strike="sngStrike" dirty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en-US" sz="900" strike="sngStrike" dirty="0">
                <a:solidFill>
                  <a:srgbClr val="FF0000"/>
                </a:solidFill>
              </a:rPr>
              <a:t> {Planar, </a:t>
            </a:r>
            <a:r>
              <a:rPr lang="en-US" sz="900" i="1" strike="sngStrike" dirty="0">
                <a:solidFill>
                  <a:srgbClr val="FF0000"/>
                </a:solidFill>
              </a:rPr>
              <a:t>Left</a:t>
            </a:r>
            <a:r>
              <a:rPr lang="en-US" sz="900" strike="sngStrike" dirty="0">
                <a:solidFill>
                  <a:srgbClr val="FF0000"/>
                </a:solidFill>
              </a:rPr>
              <a:t>, </a:t>
            </a:r>
            <a:r>
              <a:rPr lang="en-US" sz="900" i="1" strike="sngStrike" dirty="0">
                <a:solidFill>
                  <a:srgbClr val="FF0000"/>
                </a:solidFill>
              </a:rPr>
              <a:t>Above</a:t>
            </a:r>
            <a:r>
              <a:rPr lang="en-US" sz="900" strike="sngStrike" dirty="0">
                <a:solidFill>
                  <a:srgbClr val="FF0000"/>
                </a:solidFill>
              </a:rPr>
              <a:t>, </a:t>
            </a:r>
            <a:r>
              <a:rPr lang="en-US" sz="900" i="1" strike="sngStrike" dirty="0">
                <a:solidFill>
                  <a:srgbClr val="FF0000"/>
                </a:solidFill>
              </a:rPr>
              <a:t>Min +1</a:t>
            </a:r>
            <a:r>
              <a:rPr lang="en-US" sz="900" strike="sngStrike" dirty="0">
                <a:solidFill>
                  <a:srgbClr val="FF0000"/>
                </a:solidFill>
              </a:rPr>
              <a:t>, </a:t>
            </a:r>
            <a:r>
              <a:rPr lang="en-US" sz="900" i="1" strike="sngStrike" dirty="0">
                <a:solidFill>
                  <a:srgbClr val="FF0000"/>
                </a:solidFill>
              </a:rPr>
              <a:t>Max -1, Min + 2</a:t>
            </a:r>
            <a:r>
              <a:rPr lang="en-US" sz="900" strike="sngStrike" dirty="0">
                <a:solidFill>
                  <a:srgbClr val="FF0000"/>
                </a:solidFill>
              </a:rPr>
              <a:t>}</a:t>
            </a:r>
            <a:endParaRPr lang="fr-FR" sz="900" strike="sngStrike" dirty="0">
              <a:solidFill>
                <a:srgbClr val="FF0000"/>
              </a:solidFill>
            </a:endParaRPr>
          </a:p>
        </p:txBody>
      </p:sp>
      <p:sp>
        <p:nvSpPr>
          <p:cNvPr id="69" name="Arrow: Down 68">
            <a:extLst>
              <a:ext uri="{FF2B5EF4-FFF2-40B4-BE49-F238E27FC236}">
                <a16:creationId xmlns:a16="http://schemas.microsoft.com/office/drawing/2014/main" id="{A01D483C-1FFA-4509-AE18-32EE66397BB4}"/>
              </a:ext>
            </a:extLst>
          </p:cNvPr>
          <p:cNvSpPr/>
          <p:nvPr/>
        </p:nvSpPr>
        <p:spPr>
          <a:xfrm rot="16200000">
            <a:off x="4420698" y="1995786"/>
            <a:ext cx="297781" cy="537289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fr-FR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0" name="Right Brace 69">
            <a:extLst>
              <a:ext uri="{FF2B5EF4-FFF2-40B4-BE49-F238E27FC236}">
                <a16:creationId xmlns:a16="http://schemas.microsoft.com/office/drawing/2014/main" id="{BCD1F98A-4CBE-4DDA-84CE-C4DF1E077588}"/>
              </a:ext>
            </a:extLst>
          </p:cNvPr>
          <p:cNvSpPr/>
          <p:nvPr/>
        </p:nvSpPr>
        <p:spPr>
          <a:xfrm>
            <a:off x="3837452" y="601187"/>
            <a:ext cx="263412" cy="3401254"/>
          </a:xfrm>
          <a:prstGeom prst="rightBrace">
            <a:avLst>
              <a:gd name="adj1" fmla="val 8333"/>
              <a:gd name="adj2" fmla="val 49248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44BD564-1E04-4177-A473-74A2780A1716}"/>
              </a:ext>
            </a:extLst>
          </p:cNvPr>
          <p:cNvCxnSpPr>
            <a:cxnSpLocks/>
          </p:cNvCxnSpPr>
          <p:nvPr/>
        </p:nvCxnSpPr>
        <p:spPr>
          <a:xfrm>
            <a:off x="3305384" y="1014208"/>
            <a:ext cx="2714416" cy="1555802"/>
          </a:xfrm>
          <a:prstGeom prst="straightConnector1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triangle" w="med" len="med"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6CDF95ED-870A-4F2C-9AF5-D31191BB0762}"/>
              </a:ext>
            </a:extLst>
          </p:cNvPr>
          <p:cNvSpPr/>
          <p:nvPr/>
        </p:nvSpPr>
        <p:spPr>
          <a:xfrm>
            <a:off x="4097203" y="1488192"/>
            <a:ext cx="1362569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57150" lvl="1" algn="ctr"/>
            <a:r>
              <a:rPr lang="en-US" sz="1000" dirty="0"/>
              <a:t>Equivalent if Min and Max are swapped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35B4F51-7C68-4551-8E01-231A8FA1F8B4}"/>
              </a:ext>
            </a:extLst>
          </p:cNvPr>
          <p:cNvGrpSpPr/>
          <p:nvPr/>
        </p:nvGrpSpPr>
        <p:grpSpPr>
          <a:xfrm>
            <a:off x="5545914" y="2385344"/>
            <a:ext cx="2955715" cy="1853720"/>
            <a:chOff x="5187469" y="2524254"/>
            <a:chExt cx="2955715" cy="1853720"/>
          </a:xfrm>
        </p:grpSpPr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D5A4DDBE-2002-426F-B27F-1B603005000D}"/>
                </a:ext>
              </a:extLst>
            </p:cNvPr>
            <p:cNvCxnSpPr/>
            <p:nvPr/>
          </p:nvCxnSpPr>
          <p:spPr>
            <a:xfrm>
              <a:off x="5231105" y="3446937"/>
              <a:ext cx="2824808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7BCAB82-8F34-4B70-8ECD-185632063AB9}"/>
                </a:ext>
              </a:extLst>
            </p:cNvPr>
            <p:cNvSpPr txBox="1"/>
            <p:nvPr/>
          </p:nvSpPr>
          <p:spPr>
            <a:xfrm>
              <a:off x="5187469" y="3486211"/>
              <a:ext cx="87272" cy="183748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600" dirty="0">
                  <a:latin typeface="Century Gothic" panose="020B0502020202020204" pitchFamily="34" charset="0"/>
                </a:rPr>
                <a:t>2</a:t>
              </a:r>
              <a:endParaRPr lang="fr-FR" sz="1600" dirty="0">
                <a:latin typeface="Century Gothic" panose="020B0502020202020204" pitchFamily="34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BE4633E2-C1FE-496B-B585-C74CFB2AE35B}"/>
                </a:ext>
              </a:extLst>
            </p:cNvPr>
            <p:cNvSpPr txBox="1"/>
            <p:nvPr/>
          </p:nvSpPr>
          <p:spPr>
            <a:xfrm>
              <a:off x="7968641" y="3486211"/>
              <a:ext cx="174543" cy="183748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600" dirty="0">
                  <a:latin typeface="Century Gothic" panose="020B0502020202020204" pitchFamily="34" charset="0"/>
                </a:rPr>
                <a:t>66</a:t>
              </a:r>
              <a:endParaRPr lang="fr-FR" sz="1600" dirty="0">
                <a:latin typeface="Century Gothic" panose="020B0502020202020204" pitchFamily="34" charset="0"/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D1E8D51C-7725-482E-9E95-C5E6D3198133}"/>
                </a:ext>
              </a:extLst>
            </p:cNvPr>
            <p:cNvSpPr/>
            <p:nvPr/>
          </p:nvSpPr>
          <p:spPr>
            <a:xfrm>
              <a:off x="5330038" y="3410115"/>
              <a:ext cx="75665" cy="736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738BBEAC-E990-4942-A601-3976ACEF13DE}"/>
                </a:ext>
              </a:extLst>
            </p:cNvPr>
            <p:cNvSpPr/>
            <p:nvPr/>
          </p:nvSpPr>
          <p:spPr>
            <a:xfrm>
              <a:off x="7930808" y="3412571"/>
              <a:ext cx="75665" cy="7364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C2744D9C-836E-4D16-9EC2-B6CD240CE32A}"/>
                </a:ext>
              </a:extLst>
            </p:cNvPr>
            <p:cNvSpPr/>
            <p:nvPr/>
          </p:nvSpPr>
          <p:spPr>
            <a:xfrm>
              <a:off x="5466803" y="3412569"/>
              <a:ext cx="75665" cy="7364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CFD45463-6CCD-418B-B2D4-6F172BBB0F5F}"/>
                </a:ext>
              </a:extLst>
            </p:cNvPr>
            <p:cNvSpPr/>
            <p:nvPr/>
          </p:nvSpPr>
          <p:spPr>
            <a:xfrm>
              <a:off x="7625248" y="3406842"/>
              <a:ext cx="75665" cy="7364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9E4CA3FA-98C7-4F94-9E38-7C77B4031A80}"/>
                </a:ext>
              </a:extLst>
            </p:cNvPr>
            <p:cNvSpPr/>
            <p:nvPr/>
          </p:nvSpPr>
          <p:spPr>
            <a:xfrm>
              <a:off x="7787783" y="3406710"/>
              <a:ext cx="75665" cy="7364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90" name="Straight Arrow Connector 89">
              <a:extLst>
                <a:ext uri="{FF2B5EF4-FFF2-40B4-BE49-F238E27FC236}">
                  <a16:creationId xmlns:a16="http://schemas.microsoft.com/office/drawing/2014/main" id="{EF0DC428-C396-4A1C-BDC5-CED273E4E5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00378" y="2949326"/>
              <a:ext cx="329412" cy="38446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51717406-F48C-4A11-8FFC-F68A9390C6F7}"/>
                </a:ext>
              </a:extLst>
            </p:cNvPr>
            <p:cNvSpPr txBox="1"/>
            <p:nvPr/>
          </p:nvSpPr>
          <p:spPr>
            <a:xfrm>
              <a:off x="5647705" y="2786867"/>
              <a:ext cx="259626" cy="1510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Min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cxnSp>
          <p:nvCxnSpPr>
            <p:cNvPr id="92" name="Straight Arrow Connector 91">
              <a:extLst>
                <a:ext uri="{FF2B5EF4-FFF2-40B4-BE49-F238E27FC236}">
                  <a16:creationId xmlns:a16="http://schemas.microsoft.com/office/drawing/2014/main" id="{D2C70592-0E6A-431F-B283-9705EEC6C5B7}"/>
                </a:ext>
              </a:extLst>
            </p:cNvPr>
            <p:cNvCxnSpPr>
              <a:cxnSpLocks/>
            </p:cNvCxnSpPr>
            <p:nvPr/>
          </p:nvCxnSpPr>
          <p:spPr>
            <a:xfrm>
              <a:off x="7911186" y="3007555"/>
              <a:ext cx="66014" cy="36083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C5950792-7438-4A82-A3C5-B95A411EC0EB}"/>
                </a:ext>
              </a:extLst>
            </p:cNvPr>
            <p:cNvSpPr txBox="1"/>
            <p:nvPr/>
          </p:nvSpPr>
          <p:spPr>
            <a:xfrm>
              <a:off x="7726642" y="2787583"/>
              <a:ext cx="326962" cy="1148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Max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cxnSp>
          <p:nvCxnSpPr>
            <p:cNvPr id="94" name="Straight Arrow Connector 93">
              <a:extLst>
                <a:ext uri="{FF2B5EF4-FFF2-40B4-BE49-F238E27FC236}">
                  <a16:creationId xmlns:a16="http://schemas.microsoft.com/office/drawing/2014/main" id="{1A5AF5B8-5078-45AD-8446-218122E439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47917" y="3567803"/>
              <a:ext cx="53270" cy="37710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Arrow Connector 94">
              <a:extLst>
                <a:ext uri="{FF2B5EF4-FFF2-40B4-BE49-F238E27FC236}">
                  <a16:creationId xmlns:a16="http://schemas.microsoft.com/office/drawing/2014/main" id="{C17597E1-039D-409B-9608-8B79CAB6AE3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40230" y="3554846"/>
              <a:ext cx="646008" cy="45366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4081B846-4DF6-4AE7-86D5-5E79D8D9820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86238" y="3513118"/>
              <a:ext cx="226120" cy="50496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FE88782A-593F-4C94-ACF0-E0DB8089F545}"/>
                </a:ext>
              </a:extLst>
            </p:cNvPr>
            <p:cNvSpPr txBox="1"/>
            <p:nvPr/>
          </p:nvSpPr>
          <p:spPr>
            <a:xfrm>
              <a:off x="6600622" y="4024302"/>
              <a:ext cx="581569" cy="3462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Max - 2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(</a:t>
              </a:r>
              <a:r>
                <a:rPr lang="en-US" sz="1000" dirty="0" err="1">
                  <a:latin typeface="Century Gothic" panose="020B0502020202020204" pitchFamily="34" charset="0"/>
                </a:rPr>
                <a:t>mpm</a:t>
              </a:r>
              <a:r>
                <a:rPr lang="en-US" sz="1000" dirty="0">
                  <a:latin typeface="Century Gothic" panose="020B0502020202020204" pitchFamily="34" charset="0"/>
                </a:rPr>
                <a:t>[5])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C6313ADE-FA8E-4F65-83DF-4B99A23E9B77}"/>
                </a:ext>
              </a:extLst>
            </p:cNvPr>
            <p:cNvSpPr txBox="1"/>
            <p:nvPr/>
          </p:nvSpPr>
          <p:spPr>
            <a:xfrm>
              <a:off x="5313106" y="3959637"/>
              <a:ext cx="594226" cy="3462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Min + 1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(</a:t>
              </a:r>
              <a:r>
                <a:rPr lang="en-US" sz="1000" dirty="0" err="1">
                  <a:latin typeface="Century Gothic" panose="020B0502020202020204" pitchFamily="34" charset="0"/>
                </a:rPr>
                <a:t>mpm</a:t>
              </a:r>
              <a:r>
                <a:rPr lang="en-US" sz="1000" dirty="0">
                  <a:latin typeface="Century Gothic" panose="020B0502020202020204" pitchFamily="34" charset="0"/>
                </a:rPr>
                <a:t>[4])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6DB8BB68-E839-4F46-926B-8734FD4782AE}"/>
                </a:ext>
              </a:extLst>
            </p:cNvPr>
            <p:cNvSpPr txBox="1"/>
            <p:nvPr/>
          </p:nvSpPr>
          <p:spPr>
            <a:xfrm>
              <a:off x="7244962" y="4031725"/>
              <a:ext cx="594226" cy="3462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Max – 1</a:t>
              </a:r>
            </a:p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000" dirty="0">
                  <a:latin typeface="Century Gothic" panose="020B0502020202020204" pitchFamily="34" charset="0"/>
                </a:rPr>
                <a:t>(</a:t>
              </a:r>
              <a:r>
                <a:rPr lang="en-US" sz="1000" dirty="0" err="1">
                  <a:latin typeface="Century Gothic" panose="020B0502020202020204" pitchFamily="34" charset="0"/>
                </a:rPr>
                <a:t>mpm</a:t>
              </a:r>
              <a:r>
                <a:rPr lang="en-US" sz="1000" dirty="0">
                  <a:latin typeface="Century Gothic" panose="020B0502020202020204" pitchFamily="34" charset="0"/>
                </a:rPr>
                <a:t>[3])</a:t>
              </a:r>
              <a:endParaRPr lang="fr-FR" sz="1000" dirty="0">
                <a:latin typeface="Century Gothic" panose="020B0502020202020204" pitchFamily="34" charset="0"/>
              </a:endParaRP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01D9AD5-66D3-4F33-AC0F-F446268D3BD0}"/>
                </a:ext>
              </a:extLst>
            </p:cNvPr>
            <p:cNvSpPr txBox="1"/>
            <p:nvPr/>
          </p:nvSpPr>
          <p:spPr>
            <a:xfrm>
              <a:off x="5766844" y="2524254"/>
              <a:ext cx="1796966" cy="184666"/>
            </a:xfrm>
            <a:prstGeom prst="rect">
              <a:avLst/>
            </a:prstGeom>
          </p:spPr>
          <p:txBody>
            <a:bodyPr vert="horz" wrap="none" lIns="0" tIns="0" rIns="0" bIns="0" rtlCol="0">
              <a:spAutoFit/>
            </a:bodyPr>
            <a:lstStyle/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sz="1200" b="1" u="sng" dirty="0">
                  <a:latin typeface="Century Gothic" panose="020B0502020202020204" pitchFamily="34" charset="0"/>
                </a:rPr>
                <a:t>Case 2: Max – Min &gt;= 62</a:t>
              </a:r>
              <a:endParaRPr lang="fr-FR" sz="1200" b="1" u="sng" dirty="0">
                <a:latin typeface="Century Gothic" panose="020B0502020202020204" pitchFamily="34" charset="0"/>
              </a:endParaRPr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68045B6B-B9A9-415F-9B09-5F2333477EBF}"/>
                </a:ext>
              </a:extLst>
            </p:cNvPr>
            <p:cNvSpPr/>
            <p:nvPr/>
          </p:nvSpPr>
          <p:spPr>
            <a:xfrm>
              <a:off x="5593079" y="3406710"/>
              <a:ext cx="75665" cy="73640"/>
            </a:xfrm>
            <a:prstGeom prst="ellipse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fr-FR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cxnSp>
        <p:nvCxnSpPr>
          <p:cNvPr id="22" name="Connector: Curved 21">
            <a:extLst>
              <a:ext uri="{FF2B5EF4-FFF2-40B4-BE49-F238E27FC236}">
                <a16:creationId xmlns:a16="http://schemas.microsoft.com/office/drawing/2014/main" id="{DFADB458-7E90-4BBB-86E3-F534BD031818}"/>
              </a:ext>
            </a:extLst>
          </p:cNvPr>
          <p:cNvCxnSpPr>
            <a:cxnSpLocks/>
            <a:stCxn id="101" idx="7"/>
            <a:endCxn id="88" idx="1"/>
          </p:cNvCxnSpPr>
          <p:nvPr/>
        </p:nvCxnSpPr>
        <p:spPr>
          <a:xfrm rot="16200000" flipH="1">
            <a:off x="7005375" y="2289317"/>
            <a:ext cx="132" cy="1978666"/>
          </a:xfrm>
          <a:prstGeom prst="curvedConnector3">
            <a:avLst>
              <a:gd name="adj1" fmla="val -181351515"/>
            </a:avLst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339795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640CBB0-A828-47C4-B550-8BA63D8F871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7564BB-AF6A-4511-8560-4398625A41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FBD750C-F2C8-4214-9F6D-43C4CEA49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610" y="1952190"/>
            <a:ext cx="3810244" cy="17114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8285C3-8BE2-48D3-A676-4F840F366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0147" y="1952189"/>
            <a:ext cx="3810244" cy="171144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559BDB9-DA1F-4B25-A17E-D6B340BB8104}"/>
              </a:ext>
            </a:extLst>
          </p:cNvPr>
          <p:cNvSpPr txBox="1"/>
          <p:nvPr/>
        </p:nvSpPr>
        <p:spPr>
          <a:xfrm>
            <a:off x="3500104" y="3943579"/>
            <a:ext cx="1867499" cy="43088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2800" dirty="0">
                <a:latin typeface="Century Gothic" panose="020B0502020202020204" pitchFamily="34" charset="0"/>
              </a:rPr>
              <a:t>Thank you!</a:t>
            </a:r>
            <a:endParaRPr lang="fr-FR" sz="2800" dirty="0">
              <a:latin typeface="Century Gothic" panose="020B0502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349955C-E628-44BC-8611-A8DF667310ED}"/>
                  </a:ext>
                </a:extLst>
              </p:cNvPr>
              <p:cNvSpPr/>
              <p:nvPr/>
            </p:nvSpPr>
            <p:spPr>
              <a:xfrm>
                <a:off x="2184356" y="273146"/>
                <a:ext cx="4498996" cy="15234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1" algn="ctr"/>
                <a:r>
                  <a:rPr lang="en-US" sz="1200" b="1" u="sng" dirty="0">
                    <a:latin typeface="Century Gothic" panose="020B0502020202020204" pitchFamily="34" charset="0"/>
                  </a:rPr>
                  <a:t>Proposal</a:t>
                </a:r>
              </a:p>
              <a:p>
                <a:pPr lvl="1" algn="ctr"/>
                <a:endParaRPr lang="en-US" sz="1100" dirty="0"/>
              </a:p>
              <a:p>
                <a:pPr lvl="0"/>
                <a:r>
                  <a:rPr lang="en-US" sz="1000" dirty="0"/>
                  <a:t>If </a:t>
                </a:r>
                <a:r>
                  <a:rPr lang="en-CA" sz="1000" i="1" dirty="0"/>
                  <a:t>Left</a:t>
                </a:r>
                <a:r>
                  <a:rPr lang="en-CA" sz="1000" dirty="0"/>
                  <a:t> and </a:t>
                </a:r>
                <a:r>
                  <a:rPr lang="en-CA" sz="1000" i="1" dirty="0"/>
                  <a:t>Above</a:t>
                </a:r>
                <a:r>
                  <a:rPr lang="en-US" sz="1000" dirty="0"/>
                  <a:t> are both angular and are different:</a:t>
                </a:r>
                <a:endParaRPr lang="fr-FR" sz="1000" dirty="0"/>
              </a:p>
              <a:p>
                <a:pPr lvl="1"/>
                <a:r>
                  <a:rPr lang="en-US" sz="1000" dirty="0"/>
                  <a:t>Let Max </a:t>
                </a:r>
                <a14:m>
                  <m:oMath xmlns:m="http://schemas.openxmlformats.org/officeDocument/2006/math">
                    <m:r>
                      <a:rPr lang="en-US" sz="1000" i="1">
                        <a:latin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US" sz="1000" dirty="0"/>
                  <a:t> </a:t>
                </a:r>
                <a:r>
                  <a:rPr lang="en-US" sz="1000" i="1" dirty="0"/>
                  <a:t>max(Left, Above), </a:t>
                </a:r>
                <a:r>
                  <a:rPr lang="en-US" sz="1000" dirty="0"/>
                  <a:t>Min </a:t>
                </a:r>
                <a14:m>
                  <m:oMath xmlns:m="http://schemas.openxmlformats.org/officeDocument/2006/math">
                    <m:r>
                      <a:rPr lang="en-US" sz="1000" i="1">
                        <a:latin typeface="Cambria Math" panose="02040503050406030204" pitchFamily="18" charset="0"/>
                      </a:rPr>
                      <m:t>≡</m:t>
                    </m:r>
                  </m:oMath>
                </a14:m>
                <a:r>
                  <a:rPr lang="en-US" sz="1000" dirty="0"/>
                  <a:t> </a:t>
                </a:r>
                <a:r>
                  <a:rPr lang="en-US" sz="1000" i="1" dirty="0"/>
                  <a:t>min(Left, Above),</a:t>
                </a:r>
                <a:endParaRPr lang="en-US" sz="1000" dirty="0"/>
              </a:p>
              <a:p>
                <a:pPr marL="460375" lvl="1"/>
                <a:r>
                  <a:rPr lang="en-US" sz="1000" dirty="0"/>
                  <a:t>1.	if (Max – Min +2 ) % 64 &lt; 4</a:t>
                </a:r>
              </a:p>
              <a:p>
                <a:pPr marL="460375" lvl="1"/>
                <a:r>
                  <a:rPr lang="en-US" sz="1000" dirty="0"/>
                  <a:t>	Swap Min with Max if Max – Min &gt; 1;</a:t>
                </a:r>
              </a:p>
              <a:p>
                <a:pPr marL="460375" lvl="1"/>
                <a:r>
                  <a:rPr lang="en-US" sz="1000" dirty="0"/>
                  <a:t>	MPM list </a:t>
                </a:r>
                <a:r>
                  <a:rPr lang="en-US" sz="1000" dirty="0">
                    <a:sym typeface="Wingdings" panose="05000000000000000000" pitchFamily="2" charset="2"/>
                  </a:rPr>
                  <a:t></a:t>
                </a:r>
                <a:r>
                  <a:rPr lang="en-US" sz="1000" dirty="0"/>
                  <a:t> {Planar, </a:t>
                </a:r>
                <a:r>
                  <a:rPr lang="en-US" sz="1000" i="1" dirty="0"/>
                  <a:t>Left</a:t>
                </a:r>
                <a:r>
                  <a:rPr lang="en-US" sz="1000" dirty="0"/>
                  <a:t>, </a:t>
                </a:r>
                <a:r>
                  <a:rPr lang="en-US" sz="1000" i="1" dirty="0"/>
                  <a:t>Above</a:t>
                </a:r>
                <a:r>
                  <a:rPr lang="en-US" sz="1000" dirty="0"/>
                  <a:t>, </a:t>
                </a:r>
                <a:r>
                  <a:rPr lang="en-US" sz="1000" i="1" dirty="0"/>
                  <a:t>Min -1</a:t>
                </a:r>
                <a:r>
                  <a:rPr lang="en-US" sz="1000" dirty="0"/>
                  <a:t>, </a:t>
                </a:r>
                <a:r>
                  <a:rPr lang="en-US" sz="1000" i="1" dirty="0"/>
                  <a:t>Max +1, Min - 2</a:t>
                </a:r>
                <a:r>
                  <a:rPr lang="en-US" sz="1000" dirty="0"/>
                  <a:t>}</a:t>
                </a:r>
              </a:p>
              <a:p>
                <a:pPr marL="460375" lvl="1"/>
                <a:r>
                  <a:rPr lang="en-US" sz="1000" dirty="0"/>
                  <a:t>2.	Otherwise, </a:t>
                </a:r>
              </a:p>
              <a:p>
                <a:pPr marL="460375" lvl="2"/>
                <a:r>
                  <a:rPr lang="en-US" sz="1000" dirty="0"/>
                  <a:t>	MPM list </a:t>
                </a:r>
                <a:r>
                  <a:rPr lang="en-US" sz="1000" dirty="0">
                    <a:sym typeface="Wingdings" panose="05000000000000000000" pitchFamily="2" charset="2"/>
                  </a:rPr>
                  <a:t></a:t>
                </a:r>
                <a:r>
                  <a:rPr lang="en-US" sz="1000" dirty="0"/>
                  <a:t> {Planar, Left, Above, Min +1, Min -1, Max + 1}</a:t>
                </a:r>
                <a:endParaRPr lang="fr-FR" sz="1000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349955C-E628-44BC-8611-A8DF667310E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4356" y="273146"/>
                <a:ext cx="4498996" cy="1523494"/>
              </a:xfrm>
              <a:prstGeom prst="rect">
                <a:avLst/>
              </a:prstGeom>
              <a:blipFill>
                <a:blip r:embed="rId4"/>
                <a:stretch>
                  <a:fillRect b="-12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346766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22276</TotalTime>
  <Words>517</Words>
  <Application>Microsoft Office PowerPoint</Application>
  <PresentationFormat>On-screen Show (16:9)</PresentationFormat>
  <Paragraphs>119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Century Gothic</vt:lpstr>
      <vt:lpstr>Intro Section Slides</vt:lpstr>
      <vt:lpstr>1_Interior Slides - blue green bottom bar</vt:lpstr>
      <vt:lpstr>PowerPoint Presentation</vt:lpstr>
      <vt:lpstr>MPM list construction in VTM 6.0</vt:lpstr>
      <vt:lpstr>PowerPoint Presentation</vt:lpstr>
      <vt:lpstr>PowerPoint Presentation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Edouard Francois</cp:lastModifiedBy>
  <cp:revision>1249</cp:revision>
  <cp:lastPrinted>2018-02-07T16:54:36Z</cp:lastPrinted>
  <dcterms:created xsi:type="dcterms:W3CDTF">2015-05-07T16:31:13Z</dcterms:created>
  <dcterms:modified xsi:type="dcterms:W3CDTF">2019-09-26T16:30:42Z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