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notesMasterIdLst>
    <p:notesMasterId r:id="rId11"/>
  </p:notesMasterIdLst>
  <p:handoutMasterIdLst>
    <p:handoutMasterId r:id="rId12"/>
  </p:handoutMasterIdLst>
  <p:sldIdLst>
    <p:sldId id="334" r:id="rId2"/>
    <p:sldId id="328" r:id="rId3"/>
    <p:sldId id="337" r:id="rId4"/>
    <p:sldId id="335" r:id="rId5"/>
    <p:sldId id="336" r:id="rId6"/>
    <p:sldId id="341" r:id="rId7"/>
    <p:sldId id="342" r:id="rId8"/>
    <p:sldId id="339" r:id="rId9"/>
    <p:sldId id="340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CF9"/>
    <a:srgbClr val="FF6E9B"/>
    <a:srgbClr val="E9EBF5"/>
    <a:srgbClr val="008EF9"/>
    <a:srgbClr val="E7E6E6"/>
    <a:srgbClr val="8EFD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344D84-9AFB-497E-A393-DC336BA19D2E}" styleName="中度样式 3 - 强调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5" autoAdjust="0"/>
    <p:restoredTop sz="88856" autoAdjust="0"/>
  </p:normalViewPr>
  <p:slideViewPr>
    <p:cSldViewPr snapToGrid="0" snapToObjects="1">
      <p:cViewPr>
        <p:scale>
          <a:sx n="127" d="100"/>
          <a:sy n="127" d="100"/>
        </p:scale>
        <p:origin x="-24" y="-8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56" d="100"/>
          <a:sy n="56" d="100"/>
        </p:scale>
        <p:origin x="2856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BF1AF8-18C9-6B41-80B9-5803F2C02F13}" type="datetimeFigureOut">
              <a:rPr kumimoji="1" lang="zh-CN" altLang="en-US" smtClean="0"/>
              <a:t>2019/10/4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18F61A-3756-8F47-A939-7025159FDBF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346783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81E99E-6CDE-0945-8EA2-2F351A602D0D}" type="datetimeFigureOut">
              <a:rPr kumimoji="1" lang="zh-CN" altLang="en-US" smtClean="0"/>
              <a:t>2019/10/4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D6290F-95E1-084E-BE33-5030BA1A83E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091883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481808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7981833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411201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29649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1111026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28663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851336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9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851629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标题 1"/>
          <p:cNvSpPr>
            <a:spLocks noGrp="1"/>
          </p:cNvSpPr>
          <p:nvPr>
            <p:ph type="ctrTitle"/>
          </p:nvPr>
        </p:nvSpPr>
        <p:spPr>
          <a:xfrm>
            <a:off x="838199" y="1122363"/>
            <a:ext cx="9720715" cy="2387600"/>
          </a:xfrm>
        </p:spPr>
        <p:txBody>
          <a:bodyPr anchor="b">
            <a:normAutofit/>
          </a:bodyPr>
          <a:lstStyle>
            <a:lvl1pPr algn="l">
              <a:lnSpc>
                <a:spcPct val="110000"/>
              </a:lnSpc>
              <a:defRPr sz="5400" spc="300">
                <a:solidFill>
                  <a:schemeClr val="tx1"/>
                </a:solidFill>
                <a:latin typeface="Microsoft YaHei" charset="-122"/>
                <a:ea typeface="Microsoft YaHei" charset="-122"/>
                <a:cs typeface="Microsoft YaHei" charset="-122"/>
              </a:defRPr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10" name="副标题 2"/>
          <p:cNvSpPr>
            <a:spLocks noGrp="1"/>
          </p:cNvSpPr>
          <p:nvPr>
            <p:ph type="subTitle" idx="1"/>
          </p:nvPr>
        </p:nvSpPr>
        <p:spPr>
          <a:xfrm>
            <a:off x="838200" y="3602038"/>
            <a:ext cx="9369056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  <a:latin typeface="Microsoft YaHei" charset="-122"/>
                <a:ea typeface="Microsoft YaHei" charset="-122"/>
                <a:cs typeface="Microsoft YaHei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 dirty="0"/>
              <a:t>单击此处编辑母版副标题样式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19387" y="6441610"/>
            <a:ext cx="2953228" cy="122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3111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horz"/>
          <a:lstStyle>
            <a:lvl1pPr marL="0" indent="0">
              <a:lnSpc>
                <a:spcPct val="150000"/>
              </a:lnSpc>
              <a:buFontTx/>
              <a:buNone/>
              <a:defRPr/>
            </a:lvl1pPr>
            <a:lvl2pPr marL="457200" indent="0">
              <a:lnSpc>
                <a:spcPct val="150000"/>
              </a:lnSpc>
              <a:buFontTx/>
              <a:buNone/>
              <a:defRPr/>
            </a:lvl2pPr>
            <a:lvl3pPr marL="914400" indent="0">
              <a:lnSpc>
                <a:spcPct val="150000"/>
              </a:lnSpc>
              <a:buFontTx/>
              <a:buNone/>
              <a:defRPr/>
            </a:lvl3pPr>
            <a:lvl4pPr marL="1371600" indent="0">
              <a:lnSpc>
                <a:spcPct val="150000"/>
              </a:lnSpc>
              <a:buFontTx/>
              <a:buNone/>
              <a:defRPr/>
            </a:lvl4pPr>
            <a:lvl5pPr marL="1828800" indent="0">
              <a:lnSpc>
                <a:spcPct val="150000"/>
              </a:lnSpc>
              <a:buFontTx/>
              <a:buNone/>
              <a:defRPr/>
            </a:lvl5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13442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18174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839788" y="2766218"/>
            <a:ext cx="4628949" cy="1325563"/>
          </a:xfrm>
        </p:spPr>
        <p:txBody>
          <a:bodyPr>
            <a:normAutofit/>
          </a:bodyPr>
          <a:lstStyle>
            <a:lvl1pPr>
              <a:defRPr sz="4000" spc="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62811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98705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6188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6163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65348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0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820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2443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57327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50374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839788" y="1646859"/>
            <a:ext cx="6256751" cy="160020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9" name="图片占位符 2"/>
          <p:cNvSpPr>
            <a:spLocks noGrp="1"/>
          </p:cNvSpPr>
          <p:nvPr>
            <p:ph type="pic" idx="1"/>
          </p:nvPr>
        </p:nvSpPr>
        <p:spPr>
          <a:xfrm>
            <a:off x="7732642" y="735497"/>
            <a:ext cx="3622745" cy="512555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10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3424237"/>
            <a:ext cx="6256751" cy="1941167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579569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tif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3998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4872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1pPr>
    </p:titleStyle>
    <p:bodyStyle>
      <a:lvl1pPr marL="228600" indent="-228600" algn="l" defTabSz="914400" rtl="0" eaLnBrk="1" latinLnBrk="0" hangingPunct="1">
        <a:lnSpc>
          <a:spcPct val="20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1pPr>
      <a:lvl2pPr marL="6858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2pPr>
      <a:lvl3pPr marL="11430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3pPr>
      <a:lvl4pPr marL="16002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4pPr>
      <a:lvl5pPr marL="20574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1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idx="1"/>
          </p:nvPr>
        </p:nvSpPr>
        <p:spPr>
          <a:xfrm>
            <a:off x="735368" y="1781236"/>
            <a:ext cx="10515600" cy="3998705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JVET-P0353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en-CA" b="1" dirty="0"/>
              <a:t>CE1-related: Reference picture resampling filters</a:t>
            </a:r>
            <a:r>
              <a:rPr lang="en-US" sz="4000" dirty="0"/>
              <a:t> </a:t>
            </a:r>
            <a:endParaRPr lang="en-US" altLang="zh-CN" sz="4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日期占位符 3"/>
          <p:cNvSpPr txBox="1">
            <a:spLocks/>
          </p:cNvSpPr>
          <p:nvPr/>
        </p:nvSpPr>
        <p:spPr>
          <a:xfrm>
            <a:off x="9534161" y="6173787"/>
            <a:ext cx="1969503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429CA18-0809-40B7-A7CE-37A82373AA09}" type="datetime1">
              <a:rPr lang="zh-CN" altLang="en-US" sz="2800" smtClean="0"/>
              <a:pPr/>
              <a:t>2019/10/4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29071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2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72201" y="409508"/>
            <a:ext cx="45880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down-sample filter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76EC35E4-42D8-234B-8632-EB927543AF3A}"/>
                  </a:ext>
                </a:extLst>
              </p:cNvPr>
              <p:cNvSpPr/>
              <p:nvPr/>
            </p:nvSpPr>
            <p:spPr>
              <a:xfrm>
                <a:off x="2927404" y="1903826"/>
                <a:ext cx="6414000" cy="80823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d>
                                    <m:dPr>
                                      <m:begChr m:val=""/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𝜋</m:t>
                                      </m:r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𝑛</m:t>
                                      </m:r>
                                    </m:e>
                                  </m:d>
                                </m:num>
                                <m:den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𝐿</m:t>
                                  </m:r>
                                  <m:r>
                                    <a:rPr lang="en-US"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den>
                              </m:f>
                            </m:e>
                          </m:d>
                        </m:e>
                      </m:func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𝑓𝑐</m:t>
                          </m:r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𝑟</m:t>
                          </m:r>
                        </m:den>
                      </m:f>
                      <m:r>
                        <m:rPr>
                          <m:sty m:val="p"/>
                        </m:rPr>
                        <a:rPr lang="en-US">
                          <a:latin typeface="Cambria Math" panose="02040503050406030204" pitchFamily="18" charset="0"/>
                        </a:rPr>
                        <m:t>sinc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𝑓𝑐</m:t>
                                  </m:r>
                                </m:num>
                                <m:den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den>
                              </m:f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</m:d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,  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i="0">
                          <a:latin typeface="Cambria Math" panose="02040503050406030204" pitchFamily="18" charset="0"/>
                        </a:rPr>
                        <m:t>=−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𝐿</m:t>
                          </m:r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−1</m:t>
                          </m:r>
                        </m:num>
                        <m:den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i="0">
                          <a:latin typeface="Cambria Math" panose="02040503050406030204" pitchFamily="18" charset="0"/>
                        </a:rPr>
                        <m:t>, …, 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𝐿</m:t>
                          </m:r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−1</m:t>
                          </m:r>
                        </m:num>
                        <m:den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76EC35E4-42D8-234B-8632-EB927543AF3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27404" y="1903826"/>
                <a:ext cx="6414000" cy="808235"/>
              </a:xfrm>
              <a:prstGeom prst="rect">
                <a:avLst/>
              </a:prstGeom>
              <a:blipFill>
                <a:blip r:embed="rId3"/>
                <a:stretch>
                  <a:fillRect t="-115385" b="-1723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B4ECA3D1-203C-B040-864E-72B4E4157DCD}"/>
                  </a:ext>
                </a:extLst>
              </p:cNvPr>
              <p:cNvSpPr/>
              <p:nvPr/>
            </p:nvSpPr>
            <p:spPr>
              <a:xfrm>
                <a:off x="4232218" y="2805496"/>
                <a:ext cx="3403496" cy="97661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>
                          <a:latin typeface="Cambria Math" panose="02040503050406030204" pitchFamily="18" charset="0"/>
                        </a:rPr>
                        <m:t>S</m:t>
                      </m:r>
                      <m:r>
                        <m:rPr>
                          <m:sty m:val="p"/>
                        </m:rPr>
                        <a:rPr lang="en-US" i="0">
                          <a:latin typeface="Cambria Math" panose="02040503050406030204" pitchFamily="18" charset="0"/>
                        </a:rPr>
                        <m:t>inc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&amp;1,           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=0</m:t>
                              </m:r>
                            </m:e>
                            <m:e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f>
                                <m:f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d>
                                    <m:dPr>
                                      <m:begChr m:val=""/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i="0">
                                          <a:latin typeface="Cambria Math" panose="02040503050406030204" pitchFamily="18" charset="0"/>
                                        </a:rPr>
                                        <m:t>si</m:t>
                                      </m:r>
                                      <m:func>
                                        <m:func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uncPr>
                                        <m:fNam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i="0">
                                              <a:latin typeface="Cambria Math" panose="02040503050406030204" pitchFamily="18" charset="0"/>
                                            </a:rPr>
                                            <m:t>n</m:t>
                                          </m:r>
                                        </m:fName>
                                        <m:e>
                                          <m:r>
                                            <a:rPr lang="en-US" i="0">
                                              <a:latin typeface="Cambria Math" panose="02040503050406030204" pitchFamily="18" charset="0"/>
                                            </a:rPr>
                                            <m:t>(</m:t>
                                          </m:r>
                                        </m:e>
                                      </m:func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𝜋</m:t>
                                      </m:r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</m:d>
                                </m:num>
                                <m:den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𝜋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den>
                              </m:f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,   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≠0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B4ECA3D1-203C-B040-864E-72B4E4157DC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32218" y="2805496"/>
                <a:ext cx="3403496" cy="976614"/>
              </a:xfrm>
              <a:prstGeom prst="rect">
                <a:avLst/>
              </a:prstGeom>
              <a:blipFill>
                <a:blip r:embed="rId4"/>
                <a:stretch>
                  <a:fillRect l="-14870" t="-202564" b="-28974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83444829-188B-E048-8365-072ABA0DA461}"/>
                  </a:ext>
                </a:extLst>
              </p:cNvPr>
              <p:cNvSpPr/>
              <p:nvPr/>
            </p:nvSpPr>
            <p:spPr>
              <a:xfrm>
                <a:off x="3425489" y="3961274"/>
                <a:ext cx="541783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CA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𝑓𝑐</m:t>
                    </m:r>
                  </m:oMath>
                </a14:m>
                <a:r>
                  <a:rPr lang="en-CA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is the cut-off frequency, </a:t>
                </a:r>
                <a:r>
                  <a:rPr lang="en-CA" i="1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r</a:t>
                </a:r>
                <a:r>
                  <a:rPr lang="en-CA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is the down-sampling ratio</a:t>
                </a:r>
                <a:r>
                  <a:rPr lang="en-US" dirty="0">
                    <a:effectLst/>
                  </a:rPr>
                  <a:t> </a:t>
                </a:r>
                <a:endParaRPr lang="en-US" dirty="0"/>
              </a:p>
            </p:txBody>
          </p:sp>
        </mc:Choice>
        <mc:Fallback xmlns="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83444829-188B-E048-8365-072ABA0DA46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25489" y="3961274"/>
                <a:ext cx="5417830" cy="369332"/>
              </a:xfrm>
              <a:prstGeom prst="rect">
                <a:avLst/>
              </a:prstGeom>
              <a:blipFill>
                <a:blip r:embed="rId5"/>
                <a:stretch>
                  <a:fillRect l="-234" t="-10345" b="-206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id="{140BC4DC-DFA6-8248-8B02-0E8594D29B3D}"/>
              </a:ext>
            </a:extLst>
          </p:cNvPr>
          <p:cNvSpPr txBox="1"/>
          <p:nvPr/>
        </p:nvSpPr>
        <p:spPr>
          <a:xfrm>
            <a:off x="1156857" y="1250696"/>
            <a:ext cx="9554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Follow SHM down-sampling filter design: cosine windowed </a:t>
            </a:r>
            <a:r>
              <a:rPr lang="en-US" sz="2400" dirty="0" err="1"/>
              <a:t>sinc</a:t>
            </a:r>
            <a:r>
              <a:rPr lang="en-US" sz="2400" dirty="0"/>
              <a:t> filter</a:t>
            </a:r>
          </a:p>
        </p:txBody>
      </p:sp>
    </p:spTree>
    <p:extLst>
      <p:ext uri="{BB962C8B-B14F-4D97-AF65-F5344CB8AC3E}">
        <p14:creationId xmlns:p14="http://schemas.microsoft.com/office/powerpoint/2010/main" val="16185699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3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72201" y="409508"/>
            <a:ext cx="45880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down-sample filter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10CD6170-491C-5C49-BFF0-38CCDC04D64C}"/>
              </a:ext>
            </a:extLst>
          </p:cNvPr>
          <p:cNvSpPr txBox="1"/>
          <p:nvPr/>
        </p:nvSpPr>
        <p:spPr>
          <a:xfrm>
            <a:off x="1322127" y="1227740"/>
            <a:ext cx="7431843" cy="45858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No change to filter length and precision form MCIF in VVC</a:t>
            </a:r>
          </a:p>
          <a:p>
            <a:r>
              <a:rPr lang="en-US" sz="2000" dirty="0"/>
              <a:t>	For MC with reference picture larger than current picture:</a:t>
            </a:r>
          </a:p>
          <a:p>
            <a:r>
              <a:rPr lang="en-US" sz="2000" dirty="0"/>
              <a:t>	</a:t>
            </a:r>
            <a:r>
              <a:rPr lang="en-US" dirty="0"/>
              <a:t>Replace 8-tap MCIF with 8-tap proposed filter</a:t>
            </a:r>
          </a:p>
          <a:p>
            <a:r>
              <a:rPr lang="en-US" dirty="0"/>
              <a:t>	Replace 6-tap MCIF with 6-tap proposed filter</a:t>
            </a:r>
          </a:p>
          <a:p>
            <a:r>
              <a:rPr lang="en-US" dirty="0"/>
              <a:t>	    - </a:t>
            </a:r>
            <a:r>
              <a:rPr lang="en-US" sz="1600" dirty="0"/>
              <a:t>Supplemental test for excluding 6-tap is running</a:t>
            </a:r>
            <a:endParaRPr lang="en-US" sz="2000" dirty="0"/>
          </a:p>
          <a:p>
            <a:r>
              <a:rPr lang="en-US" dirty="0"/>
              <a:t>	Replace 4-tap MCIF with 4-tap proposed filter</a:t>
            </a:r>
            <a:endParaRPr lang="en-US" sz="2000" dirty="0"/>
          </a:p>
          <a:p>
            <a:r>
              <a:rPr lang="en-US" sz="2000" dirty="0"/>
              <a:t>	</a:t>
            </a:r>
            <a:endParaRPr lang="en-US" sz="2000" dirty="0">
              <a:highlight>
                <a:srgbClr val="FFFF00"/>
              </a:highlight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Select from 2 sets of filters depending on resampling ratio</a:t>
            </a:r>
          </a:p>
          <a:p>
            <a:r>
              <a:rPr lang="en-US" sz="2000" dirty="0"/>
              <a:t>	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if ratio &gt; 1.75</a:t>
            </a:r>
          </a:p>
          <a:p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	      use 2x proposed filter</a:t>
            </a:r>
          </a:p>
          <a:p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	else if  1.25 &lt; ratio &lt;= 1.75</a:t>
            </a:r>
          </a:p>
          <a:p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	      use 1.5x proposed filters</a:t>
            </a:r>
          </a:p>
          <a:p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	else</a:t>
            </a:r>
          </a:p>
          <a:p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	      use existing MCIF</a:t>
            </a:r>
            <a:endParaRPr lang="en-US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The use of </a:t>
            </a:r>
            <a:r>
              <a:rPr lang="en-US" sz="2000" dirty="0" err="1"/>
              <a:t>hpel</a:t>
            </a:r>
            <a:r>
              <a:rPr lang="en-US" sz="2000" dirty="0"/>
              <a:t>-If is not changed from existing VVC</a:t>
            </a:r>
          </a:p>
          <a:p>
            <a:r>
              <a:rPr lang="en-US" sz="2000" dirty="0"/>
              <a:t>	</a:t>
            </a:r>
            <a:r>
              <a:rPr lang="en-US" sz="2400" dirty="0"/>
              <a:t> - </a:t>
            </a:r>
            <a:r>
              <a:rPr lang="en-US" dirty="0"/>
              <a:t>Supplemental test for replacing </a:t>
            </a:r>
            <a:r>
              <a:rPr lang="en-US" dirty="0" err="1"/>
              <a:t>hpel</a:t>
            </a:r>
            <a:r>
              <a:rPr lang="en-US" dirty="0"/>
              <a:t>-If is running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5530217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4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72201" y="409508"/>
            <a:ext cx="76191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down-sample filter frequency response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F04A0CE9-58F9-E948-ABCE-EFFA464BD39F}"/>
              </a:ext>
            </a:extLst>
          </p:cNvPr>
          <p:cNvSpPr txBox="1"/>
          <p:nvPr/>
        </p:nvSpPr>
        <p:spPr>
          <a:xfrm>
            <a:off x="4016422" y="5739099"/>
            <a:ext cx="43749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Frequency response of 2x filter at phase 0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75071B4-8F39-0F44-AC8B-3C205A37D6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0275" y="1483969"/>
            <a:ext cx="5867210" cy="4075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7303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5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72201" y="409508"/>
            <a:ext cx="29626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Simulation results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FF8908FD-FDD8-D14A-A14D-0B42A0BC74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7659368"/>
              </p:ext>
            </p:extLst>
          </p:nvPr>
        </p:nvGraphicFramePr>
        <p:xfrm>
          <a:off x="1188720" y="1031737"/>
          <a:ext cx="8773053" cy="277582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72768">
                  <a:extLst>
                    <a:ext uri="{9D8B030D-6E8A-4147-A177-3AD203B41FA5}">
                      <a16:colId xmlns:a16="http://schemas.microsoft.com/office/drawing/2014/main" val="2697421708"/>
                    </a:ext>
                  </a:extLst>
                </a:gridCol>
                <a:gridCol w="719616">
                  <a:extLst>
                    <a:ext uri="{9D8B030D-6E8A-4147-A177-3AD203B41FA5}">
                      <a16:colId xmlns:a16="http://schemas.microsoft.com/office/drawing/2014/main" val="4080099271"/>
                    </a:ext>
                  </a:extLst>
                </a:gridCol>
                <a:gridCol w="720441">
                  <a:extLst>
                    <a:ext uri="{9D8B030D-6E8A-4147-A177-3AD203B41FA5}">
                      <a16:colId xmlns:a16="http://schemas.microsoft.com/office/drawing/2014/main" val="2454226669"/>
                    </a:ext>
                  </a:extLst>
                </a:gridCol>
                <a:gridCol w="719616">
                  <a:extLst>
                    <a:ext uri="{9D8B030D-6E8A-4147-A177-3AD203B41FA5}">
                      <a16:colId xmlns:a16="http://schemas.microsoft.com/office/drawing/2014/main" val="2152066774"/>
                    </a:ext>
                  </a:extLst>
                </a:gridCol>
                <a:gridCol w="720441">
                  <a:extLst>
                    <a:ext uri="{9D8B030D-6E8A-4147-A177-3AD203B41FA5}">
                      <a16:colId xmlns:a16="http://schemas.microsoft.com/office/drawing/2014/main" val="3949102899"/>
                    </a:ext>
                  </a:extLst>
                </a:gridCol>
                <a:gridCol w="719616">
                  <a:extLst>
                    <a:ext uri="{9D8B030D-6E8A-4147-A177-3AD203B41FA5}">
                      <a16:colId xmlns:a16="http://schemas.microsoft.com/office/drawing/2014/main" val="2254110028"/>
                    </a:ext>
                  </a:extLst>
                </a:gridCol>
                <a:gridCol w="720441">
                  <a:extLst>
                    <a:ext uri="{9D8B030D-6E8A-4147-A177-3AD203B41FA5}">
                      <a16:colId xmlns:a16="http://schemas.microsoft.com/office/drawing/2014/main" val="210409355"/>
                    </a:ext>
                  </a:extLst>
                </a:gridCol>
                <a:gridCol w="719616">
                  <a:extLst>
                    <a:ext uri="{9D8B030D-6E8A-4147-A177-3AD203B41FA5}">
                      <a16:colId xmlns:a16="http://schemas.microsoft.com/office/drawing/2014/main" val="1178202943"/>
                    </a:ext>
                  </a:extLst>
                </a:gridCol>
                <a:gridCol w="720441">
                  <a:extLst>
                    <a:ext uri="{9D8B030D-6E8A-4147-A177-3AD203B41FA5}">
                      <a16:colId xmlns:a16="http://schemas.microsoft.com/office/drawing/2014/main" val="3181879075"/>
                    </a:ext>
                  </a:extLst>
                </a:gridCol>
                <a:gridCol w="719616">
                  <a:extLst>
                    <a:ext uri="{9D8B030D-6E8A-4147-A177-3AD203B41FA5}">
                      <a16:colId xmlns:a16="http://schemas.microsoft.com/office/drawing/2014/main" val="1753723056"/>
                    </a:ext>
                  </a:extLst>
                </a:gridCol>
                <a:gridCol w="720441">
                  <a:extLst>
                    <a:ext uri="{9D8B030D-6E8A-4147-A177-3AD203B41FA5}">
                      <a16:colId xmlns:a16="http://schemas.microsoft.com/office/drawing/2014/main" val="3285799827"/>
                    </a:ext>
                  </a:extLst>
                </a:gridCol>
              </a:tblGrid>
              <a:tr h="39193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 2x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Low delay Main 10 PSNR1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Low delay B Main10 PSNR2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571971"/>
                  </a:ext>
                </a:extLst>
              </a:tr>
              <a:tr h="39193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Test#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Y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</a:rPr>
                        <a:t>EncT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Y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33791298"/>
                  </a:ext>
                </a:extLst>
              </a:tr>
              <a:tr h="49798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CE1 Lanczos2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-4.45%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-2.70%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-2,47%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100%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-2.89%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-1.79%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-1.72%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100%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100%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0054114"/>
                  </a:ext>
                </a:extLst>
              </a:tr>
              <a:tr h="49798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SHM2x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-6.47%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-4.55%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-4.62%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99%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102%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-3.98%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-2.67%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-3.00%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99%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102%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99914908"/>
                  </a:ext>
                </a:extLst>
              </a:tr>
              <a:tr h="49798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P0353 2x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-5.96%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-3.31%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-3.80%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-2.31%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-2.19%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604538597"/>
                  </a:ext>
                </a:extLst>
              </a:tr>
              <a:tr h="49798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P0390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-5.28%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-2.38%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-2.58%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98%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105%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-2.93%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-1.35%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-1.72%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98%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105%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10212277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35011FE4-DAA1-BC41-B378-C72A5BDDD0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3853904"/>
              </p:ext>
            </p:extLst>
          </p:nvPr>
        </p:nvGraphicFramePr>
        <p:xfrm>
          <a:off x="1188719" y="3868066"/>
          <a:ext cx="8773053" cy="227783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72768">
                  <a:extLst>
                    <a:ext uri="{9D8B030D-6E8A-4147-A177-3AD203B41FA5}">
                      <a16:colId xmlns:a16="http://schemas.microsoft.com/office/drawing/2014/main" val="2697421708"/>
                    </a:ext>
                  </a:extLst>
                </a:gridCol>
                <a:gridCol w="719616">
                  <a:extLst>
                    <a:ext uri="{9D8B030D-6E8A-4147-A177-3AD203B41FA5}">
                      <a16:colId xmlns:a16="http://schemas.microsoft.com/office/drawing/2014/main" val="4080099271"/>
                    </a:ext>
                  </a:extLst>
                </a:gridCol>
                <a:gridCol w="720441">
                  <a:extLst>
                    <a:ext uri="{9D8B030D-6E8A-4147-A177-3AD203B41FA5}">
                      <a16:colId xmlns:a16="http://schemas.microsoft.com/office/drawing/2014/main" val="2454226669"/>
                    </a:ext>
                  </a:extLst>
                </a:gridCol>
                <a:gridCol w="719616">
                  <a:extLst>
                    <a:ext uri="{9D8B030D-6E8A-4147-A177-3AD203B41FA5}">
                      <a16:colId xmlns:a16="http://schemas.microsoft.com/office/drawing/2014/main" val="2152066774"/>
                    </a:ext>
                  </a:extLst>
                </a:gridCol>
                <a:gridCol w="720441">
                  <a:extLst>
                    <a:ext uri="{9D8B030D-6E8A-4147-A177-3AD203B41FA5}">
                      <a16:colId xmlns:a16="http://schemas.microsoft.com/office/drawing/2014/main" val="3949102899"/>
                    </a:ext>
                  </a:extLst>
                </a:gridCol>
                <a:gridCol w="719616">
                  <a:extLst>
                    <a:ext uri="{9D8B030D-6E8A-4147-A177-3AD203B41FA5}">
                      <a16:colId xmlns:a16="http://schemas.microsoft.com/office/drawing/2014/main" val="2254110028"/>
                    </a:ext>
                  </a:extLst>
                </a:gridCol>
                <a:gridCol w="720441">
                  <a:extLst>
                    <a:ext uri="{9D8B030D-6E8A-4147-A177-3AD203B41FA5}">
                      <a16:colId xmlns:a16="http://schemas.microsoft.com/office/drawing/2014/main" val="210409355"/>
                    </a:ext>
                  </a:extLst>
                </a:gridCol>
                <a:gridCol w="719616">
                  <a:extLst>
                    <a:ext uri="{9D8B030D-6E8A-4147-A177-3AD203B41FA5}">
                      <a16:colId xmlns:a16="http://schemas.microsoft.com/office/drawing/2014/main" val="1178202943"/>
                    </a:ext>
                  </a:extLst>
                </a:gridCol>
                <a:gridCol w="720441">
                  <a:extLst>
                    <a:ext uri="{9D8B030D-6E8A-4147-A177-3AD203B41FA5}">
                      <a16:colId xmlns:a16="http://schemas.microsoft.com/office/drawing/2014/main" val="3181879075"/>
                    </a:ext>
                  </a:extLst>
                </a:gridCol>
                <a:gridCol w="719616">
                  <a:extLst>
                    <a:ext uri="{9D8B030D-6E8A-4147-A177-3AD203B41FA5}">
                      <a16:colId xmlns:a16="http://schemas.microsoft.com/office/drawing/2014/main" val="1753723056"/>
                    </a:ext>
                  </a:extLst>
                </a:gridCol>
                <a:gridCol w="720441">
                  <a:extLst>
                    <a:ext uri="{9D8B030D-6E8A-4147-A177-3AD203B41FA5}">
                      <a16:colId xmlns:a16="http://schemas.microsoft.com/office/drawing/2014/main" val="3285799827"/>
                    </a:ext>
                  </a:extLst>
                </a:gridCol>
              </a:tblGrid>
              <a:tr h="39193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 1.5x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Low delay Main 10 PSNR1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Low delay B Main10 PSNR2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571971"/>
                  </a:ext>
                </a:extLst>
              </a:tr>
              <a:tr h="39193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Test#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Y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Y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33791298"/>
                  </a:ext>
                </a:extLst>
              </a:tr>
              <a:tr h="49798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CE1 Lanczos2.67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-2.23%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-1.23%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-1.06%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102%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-1.85%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-1.68%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-1.34%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102%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0054114"/>
                  </a:ext>
                </a:extLst>
              </a:tr>
              <a:tr h="49798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CE1 SHM1.5x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-3.13%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-2.50%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-2.28%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-2.23%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-2.21%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-1.87%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99914908"/>
                  </a:ext>
                </a:extLst>
              </a:tr>
              <a:tr h="49798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P0353</a:t>
                      </a:r>
                      <a:r>
                        <a:rPr lang="zh-CN" alt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1.5x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-2.44%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-1.29%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-1.09%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-1.78%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-1.92%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-1.60%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6045385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39841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6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72201" y="409508"/>
            <a:ext cx="29626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Simulation results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CA25A08F-511B-354B-B12D-D38C8EF132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1011379"/>
              </p:ext>
            </p:extLst>
          </p:nvPr>
        </p:nvGraphicFramePr>
        <p:xfrm>
          <a:off x="1853397" y="1179609"/>
          <a:ext cx="7031654" cy="2042160"/>
        </p:xfrm>
        <a:graphic>
          <a:graphicData uri="http://schemas.openxmlformats.org/drawingml/2006/table">
            <a:tbl>
              <a:tblPr firstRow="1" firstCol="1" bandRow="1"/>
              <a:tblGrid>
                <a:gridCol w="774890">
                  <a:extLst>
                    <a:ext uri="{9D8B030D-6E8A-4147-A177-3AD203B41FA5}">
                      <a16:colId xmlns:a16="http://schemas.microsoft.com/office/drawing/2014/main" val="4116387996"/>
                    </a:ext>
                  </a:extLst>
                </a:gridCol>
                <a:gridCol w="1042794">
                  <a:extLst>
                    <a:ext uri="{9D8B030D-6E8A-4147-A177-3AD203B41FA5}">
                      <a16:colId xmlns:a16="http://schemas.microsoft.com/office/drawing/2014/main" val="1987780747"/>
                    </a:ext>
                  </a:extLst>
                </a:gridCol>
                <a:gridCol w="1042794">
                  <a:extLst>
                    <a:ext uri="{9D8B030D-6E8A-4147-A177-3AD203B41FA5}">
                      <a16:colId xmlns:a16="http://schemas.microsoft.com/office/drawing/2014/main" val="3996938358"/>
                    </a:ext>
                  </a:extLst>
                </a:gridCol>
                <a:gridCol w="1042794">
                  <a:extLst>
                    <a:ext uri="{9D8B030D-6E8A-4147-A177-3AD203B41FA5}">
                      <a16:colId xmlns:a16="http://schemas.microsoft.com/office/drawing/2014/main" val="978655061"/>
                    </a:ext>
                  </a:extLst>
                </a:gridCol>
                <a:gridCol w="1042794">
                  <a:extLst>
                    <a:ext uri="{9D8B030D-6E8A-4147-A177-3AD203B41FA5}">
                      <a16:colId xmlns:a16="http://schemas.microsoft.com/office/drawing/2014/main" val="822463033"/>
                    </a:ext>
                  </a:extLst>
                </a:gridCol>
                <a:gridCol w="1042794">
                  <a:extLst>
                    <a:ext uri="{9D8B030D-6E8A-4147-A177-3AD203B41FA5}">
                      <a16:colId xmlns:a16="http://schemas.microsoft.com/office/drawing/2014/main" val="2631016236"/>
                    </a:ext>
                  </a:extLst>
                </a:gridCol>
                <a:gridCol w="1042794">
                  <a:extLst>
                    <a:ext uri="{9D8B030D-6E8A-4147-A177-3AD203B41FA5}">
                      <a16:colId xmlns:a16="http://schemas.microsoft.com/office/drawing/2014/main" val="2049684414"/>
                    </a:ext>
                  </a:extLst>
                </a:gridCol>
              </a:tblGrid>
              <a:tr h="161925">
                <a:tc rowSpan="3"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</a:rPr>
                        <a:t>2x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CE1-1.1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Proposed 2x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5967920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en-US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Over CE1 anchor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6883210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en-US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65101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65874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3547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-2,37%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-1,49%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-1,64%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-3.16%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-1.73%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-1.67%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06244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-5,63%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-4,02%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-3,76%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-6.65%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-4.37%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-4.10%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36930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-6,34%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-2,96%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-2,12%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-9.71%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-4.54%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-3.71%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53627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-4,45%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-2,70%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-2,47%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-5.96%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-3.31%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-2.99%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91939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94137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617087"/>
                  </a:ext>
                </a:extLst>
              </a:tr>
            </a:tbl>
          </a:graphicData>
        </a:graphic>
      </p:graphicFrame>
      <p:sp>
        <p:nvSpPr>
          <p:cNvPr id="9" name="Rectangle 8">
            <a:extLst>
              <a:ext uri="{FF2B5EF4-FFF2-40B4-BE49-F238E27FC236}">
                <a16:creationId xmlns:a16="http://schemas.microsoft.com/office/drawing/2014/main" id="{B1A4D265-0DBB-5843-93CA-F9E0C0DFD07F}"/>
              </a:ext>
            </a:extLst>
          </p:cNvPr>
          <p:cNvSpPr/>
          <p:nvPr/>
        </p:nvSpPr>
        <p:spPr>
          <a:xfrm>
            <a:off x="4515102" y="564149"/>
            <a:ext cx="10182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 PSNR1</a:t>
            </a:r>
            <a:endParaRPr lang="en-US" dirty="0"/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9188A0A6-F7C7-4842-A112-97060F9A4C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9784992"/>
              </p:ext>
            </p:extLst>
          </p:nvPr>
        </p:nvGraphicFramePr>
        <p:xfrm>
          <a:off x="1853397" y="3636231"/>
          <a:ext cx="7031654" cy="2042160"/>
        </p:xfrm>
        <a:graphic>
          <a:graphicData uri="http://schemas.openxmlformats.org/drawingml/2006/table">
            <a:tbl>
              <a:tblPr firstRow="1" firstCol="1" bandRow="1"/>
              <a:tblGrid>
                <a:gridCol w="774890">
                  <a:extLst>
                    <a:ext uri="{9D8B030D-6E8A-4147-A177-3AD203B41FA5}">
                      <a16:colId xmlns:a16="http://schemas.microsoft.com/office/drawing/2014/main" val="4116387996"/>
                    </a:ext>
                  </a:extLst>
                </a:gridCol>
                <a:gridCol w="1042794">
                  <a:extLst>
                    <a:ext uri="{9D8B030D-6E8A-4147-A177-3AD203B41FA5}">
                      <a16:colId xmlns:a16="http://schemas.microsoft.com/office/drawing/2014/main" val="1987780747"/>
                    </a:ext>
                  </a:extLst>
                </a:gridCol>
                <a:gridCol w="1042794">
                  <a:extLst>
                    <a:ext uri="{9D8B030D-6E8A-4147-A177-3AD203B41FA5}">
                      <a16:colId xmlns:a16="http://schemas.microsoft.com/office/drawing/2014/main" val="3996938358"/>
                    </a:ext>
                  </a:extLst>
                </a:gridCol>
                <a:gridCol w="1042794">
                  <a:extLst>
                    <a:ext uri="{9D8B030D-6E8A-4147-A177-3AD203B41FA5}">
                      <a16:colId xmlns:a16="http://schemas.microsoft.com/office/drawing/2014/main" val="978655061"/>
                    </a:ext>
                  </a:extLst>
                </a:gridCol>
                <a:gridCol w="1042794">
                  <a:extLst>
                    <a:ext uri="{9D8B030D-6E8A-4147-A177-3AD203B41FA5}">
                      <a16:colId xmlns:a16="http://schemas.microsoft.com/office/drawing/2014/main" val="822463033"/>
                    </a:ext>
                  </a:extLst>
                </a:gridCol>
                <a:gridCol w="1042794">
                  <a:extLst>
                    <a:ext uri="{9D8B030D-6E8A-4147-A177-3AD203B41FA5}">
                      <a16:colId xmlns:a16="http://schemas.microsoft.com/office/drawing/2014/main" val="2631016236"/>
                    </a:ext>
                  </a:extLst>
                </a:gridCol>
                <a:gridCol w="1042794">
                  <a:extLst>
                    <a:ext uri="{9D8B030D-6E8A-4147-A177-3AD203B41FA5}">
                      <a16:colId xmlns:a16="http://schemas.microsoft.com/office/drawing/2014/main" val="2049684414"/>
                    </a:ext>
                  </a:extLst>
                </a:gridCol>
              </a:tblGrid>
              <a:tr h="161925">
                <a:tc rowSpan="3"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</a:rPr>
                        <a:t>1.5x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CE1-1.3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Proposed 1.5x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5967920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en-US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Over CE1 anchor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6883210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en-US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65101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65874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3547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-1,02%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-0,46%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-0,75%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06244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-3,28%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-2,06%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-2,05%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-3.65%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36930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-2,82%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-1,40%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-0,26%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53627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-2,23%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-1,23%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-1,06%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-2.44%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91939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94137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6170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810515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7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72201" y="409508"/>
            <a:ext cx="29626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Simulation results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CA25A08F-511B-354B-B12D-D38C8EF132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0733225"/>
              </p:ext>
            </p:extLst>
          </p:nvPr>
        </p:nvGraphicFramePr>
        <p:xfrm>
          <a:off x="1853397" y="1179609"/>
          <a:ext cx="7031654" cy="2042160"/>
        </p:xfrm>
        <a:graphic>
          <a:graphicData uri="http://schemas.openxmlformats.org/drawingml/2006/table">
            <a:tbl>
              <a:tblPr firstRow="1" firstCol="1" bandRow="1"/>
              <a:tblGrid>
                <a:gridCol w="774890">
                  <a:extLst>
                    <a:ext uri="{9D8B030D-6E8A-4147-A177-3AD203B41FA5}">
                      <a16:colId xmlns:a16="http://schemas.microsoft.com/office/drawing/2014/main" val="4116387996"/>
                    </a:ext>
                  </a:extLst>
                </a:gridCol>
                <a:gridCol w="1042794">
                  <a:extLst>
                    <a:ext uri="{9D8B030D-6E8A-4147-A177-3AD203B41FA5}">
                      <a16:colId xmlns:a16="http://schemas.microsoft.com/office/drawing/2014/main" val="1987780747"/>
                    </a:ext>
                  </a:extLst>
                </a:gridCol>
                <a:gridCol w="1042794">
                  <a:extLst>
                    <a:ext uri="{9D8B030D-6E8A-4147-A177-3AD203B41FA5}">
                      <a16:colId xmlns:a16="http://schemas.microsoft.com/office/drawing/2014/main" val="3996938358"/>
                    </a:ext>
                  </a:extLst>
                </a:gridCol>
                <a:gridCol w="1042794">
                  <a:extLst>
                    <a:ext uri="{9D8B030D-6E8A-4147-A177-3AD203B41FA5}">
                      <a16:colId xmlns:a16="http://schemas.microsoft.com/office/drawing/2014/main" val="978655061"/>
                    </a:ext>
                  </a:extLst>
                </a:gridCol>
                <a:gridCol w="1042794">
                  <a:extLst>
                    <a:ext uri="{9D8B030D-6E8A-4147-A177-3AD203B41FA5}">
                      <a16:colId xmlns:a16="http://schemas.microsoft.com/office/drawing/2014/main" val="822463033"/>
                    </a:ext>
                  </a:extLst>
                </a:gridCol>
                <a:gridCol w="1042794">
                  <a:extLst>
                    <a:ext uri="{9D8B030D-6E8A-4147-A177-3AD203B41FA5}">
                      <a16:colId xmlns:a16="http://schemas.microsoft.com/office/drawing/2014/main" val="2631016236"/>
                    </a:ext>
                  </a:extLst>
                </a:gridCol>
                <a:gridCol w="1042794">
                  <a:extLst>
                    <a:ext uri="{9D8B030D-6E8A-4147-A177-3AD203B41FA5}">
                      <a16:colId xmlns:a16="http://schemas.microsoft.com/office/drawing/2014/main" val="2049684414"/>
                    </a:ext>
                  </a:extLst>
                </a:gridCol>
              </a:tblGrid>
              <a:tr h="161925">
                <a:tc rowSpan="3"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</a:rPr>
                        <a:t>2x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CE1-1.1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Proposed 2x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5967920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en-US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Over CE1 anchor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6883210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en-US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65101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65874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3547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-1,55%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-1,05%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-1,14%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06244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-3,50%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-2,32%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-2,26%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-2.53%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-2.46%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36930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-4,30%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-2,31%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-1,96%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-3.80%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53627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-2,89%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-1,79%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-1,72%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-3.80%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91939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94137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617087"/>
                  </a:ext>
                </a:extLst>
              </a:tr>
            </a:tbl>
          </a:graphicData>
        </a:graphic>
      </p:graphicFrame>
      <p:sp>
        <p:nvSpPr>
          <p:cNvPr id="9" name="Rectangle 8">
            <a:extLst>
              <a:ext uri="{FF2B5EF4-FFF2-40B4-BE49-F238E27FC236}">
                <a16:creationId xmlns:a16="http://schemas.microsoft.com/office/drawing/2014/main" id="{B1A4D265-0DBB-5843-93CA-F9E0C0DFD07F}"/>
              </a:ext>
            </a:extLst>
          </p:cNvPr>
          <p:cNvSpPr/>
          <p:nvPr/>
        </p:nvSpPr>
        <p:spPr>
          <a:xfrm>
            <a:off x="4515102" y="564149"/>
            <a:ext cx="10182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 PSNR2</a:t>
            </a:r>
            <a:endParaRPr lang="en-US" dirty="0"/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9188A0A6-F7C7-4842-A112-97060F9A4C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3140597"/>
              </p:ext>
            </p:extLst>
          </p:nvPr>
        </p:nvGraphicFramePr>
        <p:xfrm>
          <a:off x="1853397" y="3636231"/>
          <a:ext cx="7031654" cy="2042160"/>
        </p:xfrm>
        <a:graphic>
          <a:graphicData uri="http://schemas.openxmlformats.org/drawingml/2006/table">
            <a:tbl>
              <a:tblPr firstRow="1" firstCol="1" bandRow="1"/>
              <a:tblGrid>
                <a:gridCol w="774890">
                  <a:extLst>
                    <a:ext uri="{9D8B030D-6E8A-4147-A177-3AD203B41FA5}">
                      <a16:colId xmlns:a16="http://schemas.microsoft.com/office/drawing/2014/main" val="4116387996"/>
                    </a:ext>
                  </a:extLst>
                </a:gridCol>
                <a:gridCol w="1042794">
                  <a:extLst>
                    <a:ext uri="{9D8B030D-6E8A-4147-A177-3AD203B41FA5}">
                      <a16:colId xmlns:a16="http://schemas.microsoft.com/office/drawing/2014/main" val="1987780747"/>
                    </a:ext>
                  </a:extLst>
                </a:gridCol>
                <a:gridCol w="1042794">
                  <a:extLst>
                    <a:ext uri="{9D8B030D-6E8A-4147-A177-3AD203B41FA5}">
                      <a16:colId xmlns:a16="http://schemas.microsoft.com/office/drawing/2014/main" val="3996938358"/>
                    </a:ext>
                  </a:extLst>
                </a:gridCol>
                <a:gridCol w="1042794">
                  <a:extLst>
                    <a:ext uri="{9D8B030D-6E8A-4147-A177-3AD203B41FA5}">
                      <a16:colId xmlns:a16="http://schemas.microsoft.com/office/drawing/2014/main" val="978655061"/>
                    </a:ext>
                  </a:extLst>
                </a:gridCol>
                <a:gridCol w="1042794">
                  <a:extLst>
                    <a:ext uri="{9D8B030D-6E8A-4147-A177-3AD203B41FA5}">
                      <a16:colId xmlns:a16="http://schemas.microsoft.com/office/drawing/2014/main" val="822463033"/>
                    </a:ext>
                  </a:extLst>
                </a:gridCol>
                <a:gridCol w="1042794">
                  <a:extLst>
                    <a:ext uri="{9D8B030D-6E8A-4147-A177-3AD203B41FA5}">
                      <a16:colId xmlns:a16="http://schemas.microsoft.com/office/drawing/2014/main" val="2631016236"/>
                    </a:ext>
                  </a:extLst>
                </a:gridCol>
                <a:gridCol w="1042794">
                  <a:extLst>
                    <a:ext uri="{9D8B030D-6E8A-4147-A177-3AD203B41FA5}">
                      <a16:colId xmlns:a16="http://schemas.microsoft.com/office/drawing/2014/main" val="2049684414"/>
                    </a:ext>
                  </a:extLst>
                </a:gridCol>
              </a:tblGrid>
              <a:tr h="161925">
                <a:tc rowSpan="3"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</a:rPr>
                        <a:t>1.5x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CE1-1.3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Proposed 1.5x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5967920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en-US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Over CE1 anchor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6883210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en-US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65101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65874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3547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-0,77%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-0,59%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-0,92%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06244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-2,57%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-2,06%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-1,97%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36930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-2,67%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-2,98%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-1,21%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53627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-1,85%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-1,68%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-1,34%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91939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94137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6170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056863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8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72201" y="409508"/>
            <a:ext cx="34449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filter for 2x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77BFBCB-8471-4049-A23F-A5A9B4A833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9621779"/>
              </p:ext>
            </p:extLst>
          </p:nvPr>
        </p:nvGraphicFramePr>
        <p:xfrm>
          <a:off x="1141886" y="1443549"/>
          <a:ext cx="4886956" cy="186880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71367">
                  <a:extLst>
                    <a:ext uri="{9D8B030D-6E8A-4147-A177-3AD203B41FA5}">
                      <a16:colId xmlns:a16="http://schemas.microsoft.com/office/drawing/2014/main" val="2828590830"/>
                    </a:ext>
                  </a:extLst>
                </a:gridCol>
                <a:gridCol w="503680">
                  <a:extLst>
                    <a:ext uri="{9D8B030D-6E8A-4147-A177-3AD203B41FA5}">
                      <a16:colId xmlns:a16="http://schemas.microsoft.com/office/drawing/2014/main" val="2747548122"/>
                    </a:ext>
                  </a:extLst>
                </a:gridCol>
                <a:gridCol w="503680">
                  <a:extLst>
                    <a:ext uri="{9D8B030D-6E8A-4147-A177-3AD203B41FA5}">
                      <a16:colId xmlns:a16="http://schemas.microsoft.com/office/drawing/2014/main" val="2249657812"/>
                    </a:ext>
                  </a:extLst>
                </a:gridCol>
                <a:gridCol w="503680">
                  <a:extLst>
                    <a:ext uri="{9D8B030D-6E8A-4147-A177-3AD203B41FA5}">
                      <a16:colId xmlns:a16="http://schemas.microsoft.com/office/drawing/2014/main" val="731712092"/>
                    </a:ext>
                  </a:extLst>
                </a:gridCol>
                <a:gridCol w="503680">
                  <a:extLst>
                    <a:ext uri="{9D8B030D-6E8A-4147-A177-3AD203B41FA5}">
                      <a16:colId xmlns:a16="http://schemas.microsoft.com/office/drawing/2014/main" val="1348609645"/>
                    </a:ext>
                  </a:extLst>
                </a:gridCol>
                <a:gridCol w="503680">
                  <a:extLst>
                    <a:ext uri="{9D8B030D-6E8A-4147-A177-3AD203B41FA5}">
                      <a16:colId xmlns:a16="http://schemas.microsoft.com/office/drawing/2014/main" val="2086124014"/>
                    </a:ext>
                  </a:extLst>
                </a:gridCol>
                <a:gridCol w="503680">
                  <a:extLst>
                    <a:ext uri="{9D8B030D-6E8A-4147-A177-3AD203B41FA5}">
                      <a16:colId xmlns:a16="http://schemas.microsoft.com/office/drawing/2014/main" val="2175881393"/>
                    </a:ext>
                  </a:extLst>
                </a:gridCol>
                <a:gridCol w="503680">
                  <a:extLst>
                    <a:ext uri="{9D8B030D-6E8A-4147-A177-3AD203B41FA5}">
                      <a16:colId xmlns:a16="http://schemas.microsoft.com/office/drawing/2014/main" val="3256954112"/>
                    </a:ext>
                  </a:extLst>
                </a:gridCol>
                <a:gridCol w="489829">
                  <a:extLst>
                    <a:ext uri="{9D8B030D-6E8A-4147-A177-3AD203B41FA5}">
                      <a16:colId xmlns:a16="http://schemas.microsoft.com/office/drawing/2014/main" val="2792485477"/>
                    </a:ext>
                  </a:extLst>
                </a:gridCol>
              </a:tblGrid>
              <a:tr h="161925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Fractional sample position p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 gridSpan="8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interpolation filter coefficients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3628139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L</a:t>
                      </a:r>
                      <a:r>
                        <a:rPr lang="en-CA" sz="900" b="1" dirty="0">
                          <a:effectLst/>
                        </a:rPr>
                        <a:t>[ p ][ 0 ]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L</a:t>
                      </a:r>
                      <a:r>
                        <a:rPr lang="en-CA" sz="900" b="1" dirty="0">
                          <a:effectLst/>
                        </a:rPr>
                        <a:t>[ p ][ 1 ]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L</a:t>
                      </a:r>
                      <a:r>
                        <a:rPr lang="en-CA" sz="900" b="1" dirty="0">
                          <a:effectLst/>
                        </a:rPr>
                        <a:t>[ p ][ 2 ]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L</a:t>
                      </a:r>
                      <a:r>
                        <a:rPr lang="en-CA" sz="900" b="1" dirty="0">
                          <a:effectLst/>
                        </a:rPr>
                        <a:t>[ p ][ 3 ]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L</a:t>
                      </a:r>
                      <a:r>
                        <a:rPr lang="en-CA" sz="900" b="1" dirty="0">
                          <a:effectLst/>
                        </a:rPr>
                        <a:t>[ p ][ 4 ]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L</a:t>
                      </a:r>
                      <a:r>
                        <a:rPr lang="en-CA" sz="900" b="1" dirty="0">
                          <a:effectLst/>
                        </a:rPr>
                        <a:t>[ p ][ 5 ]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L</a:t>
                      </a:r>
                      <a:r>
                        <a:rPr lang="en-CA" sz="900" b="1" dirty="0">
                          <a:effectLst/>
                        </a:rPr>
                        <a:t>[ p ][ 6 ]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L</a:t>
                      </a:r>
                      <a:r>
                        <a:rPr lang="en-CA" sz="900" b="1" dirty="0">
                          <a:effectLst/>
                        </a:rPr>
                        <a:t>[ p ][ 7 ]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9673741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-4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20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28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20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-4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0112631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1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-4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19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29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21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-4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-2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670841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2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-4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-1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18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29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22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-4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-2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2789307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3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-4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-1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16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29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23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7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-4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-2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5907883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4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-4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-1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16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28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24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7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-4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-2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3671665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5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-4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-1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14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28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25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-4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-2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5702538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6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-3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-3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14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27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26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9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-3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-3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7811111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7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-3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-1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12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28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25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10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-4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-3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2340408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8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-3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-3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11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27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27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11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-3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-3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37163537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52D0F765-919D-C349-9879-BBB212BA51D2}"/>
              </a:ext>
            </a:extLst>
          </p:cNvPr>
          <p:cNvSpPr txBox="1"/>
          <p:nvPr/>
        </p:nvSpPr>
        <p:spPr>
          <a:xfrm>
            <a:off x="2494692" y="1061977"/>
            <a:ext cx="18309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Filter length = 8-taps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90ED3524-830C-2F40-81AA-697EEF108B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7027810"/>
              </p:ext>
            </p:extLst>
          </p:nvPr>
        </p:nvGraphicFramePr>
        <p:xfrm>
          <a:off x="1108616" y="3860557"/>
          <a:ext cx="4886956" cy="186880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71367">
                  <a:extLst>
                    <a:ext uri="{9D8B030D-6E8A-4147-A177-3AD203B41FA5}">
                      <a16:colId xmlns:a16="http://schemas.microsoft.com/office/drawing/2014/main" val="2828590830"/>
                    </a:ext>
                  </a:extLst>
                </a:gridCol>
                <a:gridCol w="503680">
                  <a:extLst>
                    <a:ext uri="{9D8B030D-6E8A-4147-A177-3AD203B41FA5}">
                      <a16:colId xmlns:a16="http://schemas.microsoft.com/office/drawing/2014/main" val="2747548122"/>
                    </a:ext>
                  </a:extLst>
                </a:gridCol>
                <a:gridCol w="503680">
                  <a:extLst>
                    <a:ext uri="{9D8B030D-6E8A-4147-A177-3AD203B41FA5}">
                      <a16:colId xmlns:a16="http://schemas.microsoft.com/office/drawing/2014/main" val="2249657812"/>
                    </a:ext>
                  </a:extLst>
                </a:gridCol>
                <a:gridCol w="503680">
                  <a:extLst>
                    <a:ext uri="{9D8B030D-6E8A-4147-A177-3AD203B41FA5}">
                      <a16:colId xmlns:a16="http://schemas.microsoft.com/office/drawing/2014/main" val="731712092"/>
                    </a:ext>
                  </a:extLst>
                </a:gridCol>
                <a:gridCol w="503680">
                  <a:extLst>
                    <a:ext uri="{9D8B030D-6E8A-4147-A177-3AD203B41FA5}">
                      <a16:colId xmlns:a16="http://schemas.microsoft.com/office/drawing/2014/main" val="1348609645"/>
                    </a:ext>
                  </a:extLst>
                </a:gridCol>
                <a:gridCol w="503680">
                  <a:extLst>
                    <a:ext uri="{9D8B030D-6E8A-4147-A177-3AD203B41FA5}">
                      <a16:colId xmlns:a16="http://schemas.microsoft.com/office/drawing/2014/main" val="2086124014"/>
                    </a:ext>
                  </a:extLst>
                </a:gridCol>
                <a:gridCol w="503680">
                  <a:extLst>
                    <a:ext uri="{9D8B030D-6E8A-4147-A177-3AD203B41FA5}">
                      <a16:colId xmlns:a16="http://schemas.microsoft.com/office/drawing/2014/main" val="2175881393"/>
                    </a:ext>
                  </a:extLst>
                </a:gridCol>
                <a:gridCol w="503680">
                  <a:extLst>
                    <a:ext uri="{9D8B030D-6E8A-4147-A177-3AD203B41FA5}">
                      <a16:colId xmlns:a16="http://schemas.microsoft.com/office/drawing/2014/main" val="3256954112"/>
                    </a:ext>
                  </a:extLst>
                </a:gridCol>
                <a:gridCol w="489829">
                  <a:extLst>
                    <a:ext uri="{9D8B030D-6E8A-4147-A177-3AD203B41FA5}">
                      <a16:colId xmlns:a16="http://schemas.microsoft.com/office/drawing/2014/main" val="2792485477"/>
                    </a:ext>
                  </a:extLst>
                </a:gridCol>
              </a:tblGrid>
              <a:tr h="161925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Fractional sample position p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 gridSpan="8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interpolation filter coefficients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3628139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L</a:t>
                      </a:r>
                      <a:r>
                        <a:rPr lang="en-CA" sz="900" b="1" dirty="0">
                          <a:effectLst/>
                        </a:rPr>
                        <a:t>[ p ][ 0 ]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L</a:t>
                      </a:r>
                      <a:r>
                        <a:rPr lang="en-CA" sz="900" b="1" dirty="0">
                          <a:effectLst/>
                        </a:rPr>
                        <a:t>[ p ][ 1 ]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L</a:t>
                      </a:r>
                      <a:r>
                        <a:rPr lang="en-CA" sz="900" b="1" dirty="0">
                          <a:effectLst/>
                        </a:rPr>
                        <a:t>[ p ][ 2 ]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L</a:t>
                      </a:r>
                      <a:r>
                        <a:rPr lang="en-CA" sz="900" b="1" dirty="0">
                          <a:effectLst/>
                        </a:rPr>
                        <a:t>[ p ][ 3 ]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L</a:t>
                      </a:r>
                      <a:r>
                        <a:rPr lang="en-CA" sz="900" b="1" dirty="0">
                          <a:effectLst/>
                        </a:rPr>
                        <a:t>[ p ][ 4 ]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L</a:t>
                      </a:r>
                      <a:r>
                        <a:rPr lang="en-CA" sz="900" b="1" dirty="0">
                          <a:effectLst/>
                        </a:rPr>
                        <a:t>[ p ][ 5 ]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L</a:t>
                      </a:r>
                      <a:r>
                        <a:rPr lang="en-CA" sz="900" b="1" dirty="0">
                          <a:effectLst/>
                        </a:rPr>
                        <a:t>[ p ][ 6 ]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L</a:t>
                      </a:r>
                      <a:r>
                        <a:rPr lang="en-CA" sz="900" b="1" dirty="0">
                          <a:effectLst/>
                        </a:rPr>
                        <a:t>[ p ][ 7 ]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9673741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19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19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0304276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1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27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670841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2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27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2789307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3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27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5907883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4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3671665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5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5702538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6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7811111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7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2340408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8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37163537"/>
                  </a:ext>
                </a:extLst>
              </a:tr>
            </a:tbl>
          </a:graphicData>
        </a:graphic>
      </p:graphicFrame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65DE4644-3866-E34E-9C2D-5A47039C14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0463939"/>
              </p:ext>
            </p:extLst>
          </p:nvPr>
        </p:nvGraphicFramePr>
        <p:xfrm>
          <a:off x="6878958" y="1443549"/>
          <a:ext cx="3210974" cy="335141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70252">
                  <a:extLst>
                    <a:ext uri="{9D8B030D-6E8A-4147-A177-3AD203B41FA5}">
                      <a16:colId xmlns:a16="http://schemas.microsoft.com/office/drawing/2014/main" val="9220683"/>
                    </a:ext>
                  </a:extLst>
                </a:gridCol>
                <a:gridCol w="670252">
                  <a:extLst>
                    <a:ext uri="{9D8B030D-6E8A-4147-A177-3AD203B41FA5}">
                      <a16:colId xmlns:a16="http://schemas.microsoft.com/office/drawing/2014/main" val="3768833310"/>
                    </a:ext>
                  </a:extLst>
                </a:gridCol>
                <a:gridCol w="623490">
                  <a:extLst>
                    <a:ext uri="{9D8B030D-6E8A-4147-A177-3AD203B41FA5}">
                      <a16:colId xmlns:a16="http://schemas.microsoft.com/office/drawing/2014/main" val="664738548"/>
                    </a:ext>
                  </a:extLst>
                </a:gridCol>
                <a:gridCol w="623490">
                  <a:extLst>
                    <a:ext uri="{9D8B030D-6E8A-4147-A177-3AD203B41FA5}">
                      <a16:colId xmlns:a16="http://schemas.microsoft.com/office/drawing/2014/main" val="747244111"/>
                    </a:ext>
                  </a:extLst>
                </a:gridCol>
                <a:gridCol w="623490">
                  <a:extLst>
                    <a:ext uri="{9D8B030D-6E8A-4147-A177-3AD203B41FA5}">
                      <a16:colId xmlns:a16="http://schemas.microsoft.com/office/drawing/2014/main" val="3200683873"/>
                    </a:ext>
                  </a:extLst>
                </a:gridCol>
              </a:tblGrid>
              <a:tr h="171505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Fractional sample position p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 gridSpan="4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interpolation filter coefficients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5106518"/>
                  </a:ext>
                </a:extLst>
              </a:tr>
              <a:tr h="26432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C</a:t>
                      </a:r>
                      <a:r>
                        <a:rPr lang="en-CA" sz="900" b="1" dirty="0">
                          <a:effectLst/>
                        </a:rPr>
                        <a:t>[ p ][ 0 ]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>
                          <a:effectLst/>
                        </a:rPr>
                        <a:t>f</a:t>
                      </a:r>
                      <a:r>
                        <a:rPr lang="en-CA" sz="900" b="1" baseline="-25000">
                          <a:effectLst/>
                        </a:rPr>
                        <a:t>C</a:t>
                      </a:r>
                      <a:r>
                        <a:rPr lang="en-CA" sz="900" b="1">
                          <a:effectLst/>
                        </a:rPr>
                        <a:t>[ p ][ 1 ]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>
                          <a:effectLst/>
                        </a:rPr>
                        <a:t>f</a:t>
                      </a:r>
                      <a:r>
                        <a:rPr lang="en-CA" sz="900" b="1" baseline="-25000">
                          <a:effectLst/>
                        </a:rPr>
                        <a:t>C</a:t>
                      </a:r>
                      <a:r>
                        <a:rPr lang="en-CA" sz="900" b="1">
                          <a:effectLst/>
                        </a:rPr>
                        <a:t>[ p ][ 2 ]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C</a:t>
                      </a:r>
                      <a:r>
                        <a:rPr lang="en-CA" sz="900" b="1" dirty="0">
                          <a:effectLst/>
                        </a:rPr>
                        <a:t>[ p ][ 3 ]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extLst>
                  <a:ext uri="{0D108BD9-81ED-4DB2-BD59-A6C34878D82A}">
                    <a16:rowId xmlns:a16="http://schemas.microsoft.com/office/drawing/2014/main" val="1820709376"/>
                  </a:ext>
                </a:extLst>
              </a:tr>
              <a:tr h="1715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0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17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30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17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extLst>
                  <a:ext uri="{0D108BD9-81ED-4DB2-BD59-A6C34878D82A}">
                    <a16:rowId xmlns:a16="http://schemas.microsoft.com/office/drawing/2014/main" val="90680618"/>
                  </a:ext>
                </a:extLst>
              </a:tr>
              <a:tr h="1715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1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17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30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18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-1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extLst>
                  <a:ext uri="{0D108BD9-81ED-4DB2-BD59-A6C34878D82A}">
                    <a16:rowId xmlns:a16="http://schemas.microsoft.com/office/drawing/2014/main" val="4288902128"/>
                  </a:ext>
                </a:extLst>
              </a:tr>
              <a:tr h="1715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2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</a:rPr>
                        <a:t>16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</a:rPr>
                        <a:t>30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18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extLst>
                  <a:ext uri="{0D108BD9-81ED-4DB2-BD59-A6C34878D82A}">
                    <a16:rowId xmlns:a16="http://schemas.microsoft.com/office/drawing/2014/main" val="3501032876"/>
                  </a:ext>
                </a:extLst>
              </a:tr>
              <a:tr h="1715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3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16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30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18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extLst>
                  <a:ext uri="{0D108BD9-81ED-4DB2-BD59-A6C34878D82A}">
                    <a16:rowId xmlns:a16="http://schemas.microsoft.com/office/drawing/2014/main" val="2055757369"/>
                  </a:ext>
                </a:extLst>
              </a:tr>
              <a:tr h="1715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>
                          <a:effectLst/>
                        </a:rPr>
                        <a:t>4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</a:rPr>
                        <a:t>15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30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18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extLst>
                  <a:ext uri="{0D108BD9-81ED-4DB2-BD59-A6C34878D82A}">
                    <a16:rowId xmlns:a16="http://schemas.microsoft.com/office/drawing/2014/main" val="1300078081"/>
                  </a:ext>
                </a:extLst>
              </a:tr>
              <a:tr h="1715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5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14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30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18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extLst>
                  <a:ext uri="{0D108BD9-81ED-4DB2-BD59-A6C34878D82A}">
                    <a16:rowId xmlns:a16="http://schemas.microsoft.com/office/drawing/2014/main" val="1608255341"/>
                  </a:ext>
                </a:extLst>
              </a:tr>
              <a:tr h="1715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6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13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</a:rPr>
                        <a:t>29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19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extLst>
                  <a:ext uri="{0D108BD9-81ED-4DB2-BD59-A6C34878D82A}">
                    <a16:rowId xmlns:a16="http://schemas.microsoft.com/office/drawing/2014/main" val="3799259440"/>
                  </a:ext>
                </a:extLst>
              </a:tr>
              <a:tr h="1715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7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13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29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19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extLst>
                  <a:ext uri="{0D108BD9-81ED-4DB2-BD59-A6C34878D82A}">
                    <a16:rowId xmlns:a16="http://schemas.microsoft.com/office/drawing/2014/main" val="54843786"/>
                  </a:ext>
                </a:extLst>
              </a:tr>
              <a:tr h="1715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8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12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</a:rPr>
                        <a:t>29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20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extLst>
                  <a:ext uri="{0D108BD9-81ED-4DB2-BD59-A6C34878D82A}">
                    <a16:rowId xmlns:a16="http://schemas.microsoft.com/office/drawing/2014/main" val="930626395"/>
                  </a:ext>
                </a:extLst>
              </a:tr>
              <a:tr h="1715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9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11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</a:rPr>
                        <a:t>28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21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extLst>
                  <a:ext uri="{0D108BD9-81ED-4DB2-BD59-A6C34878D82A}">
                    <a16:rowId xmlns:a16="http://schemas.microsoft.com/office/drawing/2014/main" val="2328512954"/>
                  </a:ext>
                </a:extLst>
              </a:tr>
              <a:tr h="1715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10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10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</a:rPr>
                        <a:t>28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</a:rPr>
                        <a:t>22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extLst>
                  <a:ext uri="{0D108BD9-81ED-4DB2-BD59-A6C34878D82A}">
                    <a16:rowId xmlns:a16="http://schemas.microsoft.com/office/drawing/2014/main" val="140779306"/>
                  </a:ext>
                </a:extLst>
              </a:tr>
              <a:tr h="1715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11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10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27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</a:rPr>
                        <a:t>22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extLst>
                  <a:ext uri="{0D108BD9-81ED-4DB2-BD59-A6C34878D82A}">
                    <a16:rowId xmlns:a16="http://schemas.microsoft.com/office/drawing/2014/main" val="3608611231"/>
                  </a:ext>
                </a:extLst>
              </a:tr>
              <a:tr h="1715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12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9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27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</a:rPr>
                        <a:t>23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</a:rPr>
                        <a:t>5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extLst>
                  <a:ext uri="{0D108BD9-81ED-4DB2-BD59-A6C34878D82A}">
                    <a16:rowId xmlns:a16="http://schemas.microsoft.com/office/drawing/2014/main" val="1901217660"/>
                  </a:ext>
                </a:extLst>
              </a:tr>
              <a:tr h="1715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13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9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26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24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</a:rPr>
                        <a:t>5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extLst>
                  <a:ext uri="{0D108BD9-81ED-4DB2-BD59-A6C34878D82A}">
                    <a16:rowId xmlns:a16="http://schemas.microsoft.com/office/drawing/2014/main" val="2590013967"/>
                  </a:ext>
                </a:extLst>
              </a:tr>
              <a:tr h="1715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14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26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24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</a:rPr>
                        <a:t>6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extLst>
                  <a:ext uri="{0D108BD9-81ED-4DB2-BD59-A6C34878D82A}">
                    <a16:rowId xmlns:a16="http://schemas.microsoft.com/office/drawing/2014/main" val="2210235673"/>
                  </a:ext>
                </a:extLst>
              </a:tr>
              <a:tr h="1715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15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7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26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</a:rPr>
                        <a:t>25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</a:rPr>
                        <a:t>6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extLst>
                  <a:ext uri="{0D108BD9-81ED-4DB2-BD59-A6C34878D82A}">
                    <a16:rowId xmlns:a16="http://schemas.microsoft.com/office/drawing/2014/main" val="3394346888"/>
                  </a:ext>
                </a:extLst>
              </a:tr>
              <a:tr h="1715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16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</a:rPr>
                        <a:t>7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</a:rPr>
                        <a:t>25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</a:rPr>
                        <a:t>25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</a:rPr>
                        <a:t>7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extLst>
                  <a:ext uri="{0D108BD9-81ED-4DB2-BD59-A6C34878D82A}">
                    <a16:rowId xmlns:a16="http://schemas.microsoft.com/office/drawing/2014/main" val="2887830155"/>
                  </a:ext>
                </a:extLst>
              </a:tr>
            </a:tbl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5006E475-6CB3-024D-BB07-E0B731DE0973}"/>
              </a:ext>
            </a:extLst>
          </p:cNvPr>
          <p:cNvSpPr txBox="1"/>
          <p:nvPr/>
        </p:nvSpPr>
        <p:spPr>
          <a:xfrm>
            <a:off x="2514788" y="3443437"/>
            <a:ext cx="18309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Filter length = 6-taps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06FED75-0600-9E49-8B12-91E123119064}"/>
              </a:ext>
            </a:extLst>
          </p:cNvPr>
          <p:cNvSpPr txBox="1"/>
          <p:nvPr/>
        </p:nvSpPr>
        <p:spPr>
          <a:xfrm>
            <a:off x="7388239" y="1041881"/>
            <a:ext cx="18309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Filter length = 4-taps</a:t>
            </a:r>
          </a:p>
        </p:txBody>
      </p:sp>
    </p:spTree>
    <p:extLst>
      <p:ext uri="{BB962C8B-B14F-4D97-AF65-F5344CB8AC3E}">
        <p14:creationId xmlns:p14="http://schemas.microsoft.com/office/powerpoint/2010/main" val="8667861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9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72201" y="409508"/>
            <a:ext cx="37142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filter for 1.5x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77BFBCB-8471-4049-A23F-A5A9B4A833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9218355"/>
              </p:ext>
            </p:extLst>
          </p:nvPr>
        </p:nvGraphicFramePr>
        <p:xfrm>
          <a:off x="869372" y="1494562"/>
          <a:ext cx="4886956" cy="186880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71367">
                  <a:extLst>
                    <a:ext uri="{9D8B030D-6E8A-4147-A177-3AD203B41FA5}">
                      <a16:colId xmlns:a16="http://schemas.microsoft.com/office/drawing/2014/main" val="2828590830"/>
                    </a:ext>
                  </a:extLst>
                </a:gridCol>
                <a:gridCol w="503680">
                  <a:extLst>
                    <a:ext uri="{9D8B030D-6E8A-4147-A177-3AD203B41FA5}">
                      <a16:colId xmlns:a16="http://schemas.microsoft.com/office/drawing/2014/main" val="2747548122"/>
                    </a:ext>
                  </a:extLst>
                </a:gridCol>
                <a:gridCol w="503680">
                  <a:extLst>
                    <a:ext uri="{9D8B030D-6E8A-4147-A177-3AD203B41FA5}">
                      <a16:colId xmlns:a16="http://schemas.microsoft.com/office/drawing/2014/main" val="2249657812"/>
                    </a:ext>
                  </a:extLst>
                </a:gridCol>
                <a:gridCol w="503680">
                  <a:extLst>
                    <a:ext uri="{9D8B030D-6E8A-4147-A177-3AD203B41FA5}">
                      <a16:colId xmlns:a16="http://schemas.microsoft.com/office/drawing/2014/main" val="731712092"/>
                    </a:ext>
                  </a:extLst>
                </a:gridCol>
                <a:gridCol w="503680">
                  <a:extLst>
                    <a:ext uri="{9D8B030D-6E8A-4147-A177-3AD203B41FA5}">
                      <a16:colId xmlns:a16="http://schemas.microsoft.com/office/drawing/2014/main" val="1348609645"/>
                    </a:ext>
                  </a:extLst>
                </a:gridCol>
                <a:gridCol w="503680">
                  <a:extLst>
                    <a:ext uri="{9D8B030D-6E8A-4147-A177-3AD203B41FA5}">
                      <a16:colId xmlns:a16="http://schemas.microsoft.com/office/drawing/2014/main" val="2086124014"/>
                    </a:ext>
                  </a:extLst>
                </a:gridCol>
                <a:gridCol w="503680">
                  <a:extLst>
                    <a:ext uri="{9D8B030D-6E8A-4147-A177-3AD203B41FA5}">
                      <a16:colId xmlns:a16="http://schemas.microsoft.com/office/drawing/2014/main" val="2175881393"/>
                    </a:ext>
                  </a:extLst>
                </a:gridCol>
                <a:gridCol w="503680">
                  <a:extLst>
                    <a:ext uri="{9D8B030D-6E8A-4147-A177-3AD203B41FA5}">
                      <a16:colId xmlns:a16="http://schemas.microsoft.com/office/drawing/2014/main" val="3256954112"/>
                    </a:ext>
                  </a:extLst>
                </a:gridCol>
                <a:gridCol w="489829">
                  <a:extLst>
                    <a:ext uri="{9D8B030D-6E8A-4147-A177-3AD203B41FA5}">
                      <a16:colId xmlns:a16="http://schemas.microsoft.com/office/drawing/2014/main" val="2792485477"/>
                    </a:ext>
                  </a:extLst>
                </a:gridCol>
              </a:tblGrid>
              <a:tr h="161925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Fractional sample position p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 gridSpan="8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interpolation filter coefficients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3628139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L</a:t>
                      </a:r>
                      <a:r>
                        <a:rPr lang="en-CA" sz="900" b="1" dirty="0">
                          <a:effectLst/>
                        </a:rPr>
                        <a:t>[ p ][ 0 ]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L</a:t>
                      </a:r>
                      <a:r>
                        <a:rPr lang="en-CA" sz="900" b="1" dirty="0">
                          <a:effectLst/>
                        </a:rPr>
                        <a:t>[ p ][ 1 ]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L</a:t>
                      </a:r>
                      <a:r>
                        <a:rPr lang="en-CA" sz="900" b="1" dirty="0">
                          <a:effectLst/>
                        </a:rPr>
                        <a:t>[ p ][ 2 ]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L</a:t>
                      </a:r>
                      <a:r>
                        <a:rPr lang="en-CA" sz="900" b="1" dirty="0">
                          <a:effectLst/>
                        </a:rPr>
                        <a:t>[ p ][ 3 ]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L</a:t>
                      </a:r>
                      <a:r>
                        <a:rPr lang="en-CA" sz="900" b="1" dirty="0">
                          <a:effectLst/>
                        </a:rPr>
                        <a:t>[ p ][ 4 ]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L</a:t>
                      </a:r>
                      <a:r>
                        <a:rPr lang="en-CA" sz="900" b="1" dirty="0">
                          <a:effectLst/>
                        </a:rPr>
                        <a:t>[ p ][ 5 ]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L</a:t>
                      </a:r>
                      <a:r>
                        <a:rPr lang="en-CA" sz="900" b="1" dirty="0">
                          <a:effectLst/>
                        </a:rPr>
                        <a:t>[ p ][ 6 ]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L</a:t>
                      </a:r>
                      <a:r>
                        <a:rPr lang="en-CA" sz="900" b="1" dirty="0">
                          <a:effectLst/>
                        </a:rPr>
                        <a:t>[ p ][ 7 ]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9673741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8047446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1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-7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37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670841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2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-7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37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2789307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3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-7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5907883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4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-7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27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3671665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5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-7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5702538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6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-7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7811111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7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-7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2340408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8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-7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-7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37163537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90ED3524-830C-2F40-81AA-697EEF108B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3494197"/>
              </p:ext>
            </p:extLst>
          </p:nvPr>
        </p:nvGraphicFramePr>
        <p:xfrm>
          <a:off x="869372" y="3853423"/>
          <a:ext cx="4886956" cy="186880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71367">
                  <a:extLst>
                    <a:ext uri="{9D8B030D-6E8A-4147-A177-3AD203B41FA5}">
                      <a16:colId xmlns:a16="http://schemas.microsoft.com/office/drawing/2014/main" val="2828590830"/>
                    </a:ext>
                  </a:extLst>
                </a:gridCol>
                <a:gridCol w="503680">
                  <a:extLst>
                    <a:ext uri="{9D8B030D-6E8A-4147-A177-3AD203B41FA5}">
                      <a16:colId xmlns:a16="http://schemas.microsoft.com/office/drawing/2014/main" val="2747548122"/>
                    </a:ext>
                  </a:extLst>
                </a:gridCol>
                <a:gridCol w="503680">
                  <a:extLst>
                    <a:ext uri="{9D8B030D-6E8A-4147-A177-3AD203B41FA5}">
                      <a16:colId xmlns:a16="http://schemas.microsoft.com/office/drawing/2014/main" val="2249657812"/>
                    </a:ext>
                  </a:extLst>
                </a:gridCol>
                <a:gridCol w="503680">
                  <a:extLst>
                    <a:ext uri="{9D8B030D-6E8A-4147-A177-3AD203B41FA5}">
                      <a16:colId xmlns:a16="http://schemas.microsoft.com/office/drawing/2014/main" val="731712092"/>
                    </a:ext>
                  </a:extLst>
                </a:gridCol>
                <a:gridCol w="503680">
                  <a:extLst>
                    <a:ext uri="{9D8B030D-6E8A-4147-A177-3AD203B41FA5}">
                      <a16:colId xmlns:a16="http://schemas.microsoft.com/office/drawing/2014/main" val="1348609645"/>
                    </a:ext>
                  </a:extLst>
                </a:gridCol>
                <a:gridCol w="503680">
                  <a:extLst>
                    <a:ext uri="{9D8B030D-6E8A-4147-A177-3AD203B41FA5}">
                      <a16:colId xmlns:a16="http://schemas.microsoft.com/office/drawing/2014/main" val="2086124014"/>
                    </a:ext>
                  </a:extLst>
                </a:gridCol>
                <a:gridCol w="503680">
                  <a:extLst>
                    <a:ext uri="{9D8B030D-6E8A-4147-A177-3AD203B41FA5}">
                      <a16:colId xmlns:a16="http://schemas.microsoft.com/office/drawing/2014/main" val="2175881393"/>
                    </a:ext>
                  </a:extLst>
                </a:gridCol>
                <a:gridCol w="503680">
                  <a:extLst>
                    <a:ext uri="{9D8B030D-6E8A-4147-A177-3AD203B41FA5}">
                      <a16:colId xmlns:a16="http://schemas.microsoft.com/office/drawing/2014/main" val="3256954112"/>
                    </a:ext>
                  </a:extLst>
                </a:gridCol>
                <a:gridCol w="489829">
                  <a:extLst>
                    <a:ext uri="{9D8B030D-6E8A-4147-A177-3AD203B41FA5}">
                      <a16:colId xmlns:a16="http://schemas.microsoft.com/office/drawing/2014/main" val="2792485477"/>
                    </a:ext>
                  </a:extLst>
                </a:gridCol>
              </a:tblGrid>
              <a:tr h="161925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Fractional sample position p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 gridSpan="8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interpolation filter coefficients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3628139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L</a:t>
                      </a:r>
                      <a:r>
                        <a:rPr lang="en-CA" sz="900" b="1" dirty="0">
                          <a:effectLst/>
                        </a:rPr>
                        <a:t>[ p ][ 0 ]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L</a:t>
                      </a:r>
                      <a:r>
                        <a:rPr lang="en-CA" sz="900" b="1" dirty="0">
                          <a:effectLst/>
                        </a:rPr>
                        <a:t>[ p ][ 1 ]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L</a:t>
                      </a:r>
                      <a:r>
                        <a:rPr lang="en-CA" sz="900" b="1" dirty="0">
                          <a:effectLst/>
                        </a:rPr>
                        <a:t>[ p ][ 2 ]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L</a:t>
                      </a:r>
                      <a:r>
                        <a:rPr lang="en-CA" sz="900" b="1" dirty="0">
                          <a:effectLst/>
                        </a:rPr>
                        <a:t>[ p ][ 3 ]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L</a:t>
                      </a:r>
                      <a:r>
                        <a:rPr lang="en-CA" sz="900" b="1" dirty="0">
                          <a:effectLst/>
                        </a:rPr>
                        <a:t>[ p ][ 4 ]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L</a:t>
                      </a:r>
                      <a:r>
                        <a:rPr lang="en-CA" sz="900" b="1" dirty="0">
                          <a:effectLst/>
                        </a:rPr>
                        <a:t>[ p ][ 5 ]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L</a:t>
                      </a:r>
                      <a:r>
                        <a:rPr lang="en-CA" sz="900" b="1" dirty="0">
                          <a:effectLst/>
                        </a:rPr>
                        <a:t>[ p ][ 6 ]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L</a:t>
                      </a:r>
                      <a:r>
                        <a:rPr lang="en-CA" sz="900" b="1" dirty="0">
                          <a:effectLst/>
                        </a:rPr>
                        <a:t>[ p ][ 7 ]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9673741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0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3792559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1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39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670841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2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39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2789307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3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5907883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4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37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3671665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5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5702538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6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7811111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7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2340408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8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Arial Unicode MS" panose="020B0604020202020204" pitchFamily="34" charset="-128"/>
                        </a:rPr>
                        <a:t>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37163537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1116C6F0-B249-3143-8C42-2A49CA3BE9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0333261"/>
              </p:ext>
            </p:extLst>
          </p:nvPr>
        </p:nvGraphicFramePr>
        <p:xfrm>
          <a:off x="7126096" y="1505104"/>
          <a:ext cx="3210974" cy="335141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70252">
                  <a:extLst>
                    <a:ext uri="{9D8B030D-6E8A-4147-A177-3AD203B41FA5}">
                      <a16:colId xmlns:a16="http://schemas.microsoft.com/office/drawing/2014/main" val="9220683"/>
                    </a:ext>
                  </a:extLst>
                </a:gridCol>
                <a:gridCol w="670252">
                  <a:extLst>
                    <a:ext uri="{9D8B030D-6E8A-4147-A177-3AD203B41FA5}">
                      <a16:colId xmlns:a16="http://schemas.microsoft.com/office/drawing/2014/main" val="3768833310"/>
                    </a:ext>
                  </a:extLst>
                </a:gridCol>
                <a:gridCol w="623490">
                  <a:extLst>
                    <a:ext uri="{9D8B030D-6E8A-4147-A177-3AD203B41FA5}">
                      <a16:colId xmlns:a16="http://schemas.microsoft.com/office/drawing/2014/main" val="664738548"/>
                    </a:ext>
                  </a:extLst>
                </a:gridCol>
                <a:gridCol w="623490">
                  <a:extLst>
                    <a:ext uri="{9D8B030D-6E8A-4147-A177-3AD203B41FA5}">
                      <a16:colId xmlns:a16="http://schemas.microsoft.com/office/drawing/2014/main" val="747244111"/>
                    </a:ext>
                  </a:extLst>
                </a:gridCol>
                <a:gridCol w="623490">
                  <a:extLst>
                    <a:ext uri="{9D8B030D-6E8A-4147-A177-3AD203B41FA5}">
                      <a16:colId xmlns:a16="http://schemas.microsoft.com/office/drawing/2014/main" val="3200683873"/>
                    </a:ext>
                  </a:extLst>
                </a:gridCol>
              </a:tblGrid>
              <a:tr h="171505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Fractional sample position p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 gridSpan="4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interpolation filter coefficients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5106518"/>
                  </a:ext>
                </a:extLst>
              </a:tr>
              <a:tr h="26432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C</a:t>
                      </a:r>
                      <a:r>
                        <a:rPr lang="en-CA" sz="900" b="1" dirty="0">
                          <a:effectLst/>
                        </a:rPr>
                        <a:t>[ p ][ 0 ]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>
                          <a:effectLst/>
                        </a:rPr>
                        <a:t>f</a:t>
                      </a:r>
                      <a:r>
                        <a:rPr lang="en-CA" sz="900" b="1" baseline="-25000">
                          <a:effectLst/>
                        </a:rPr>
                        <a:t>C</a:t>
                      </a:r>
                      <a:r>
                        <a:rPr lang="en-CA" sz="900" b="1">
                          <a:effectLst/>
                        </a:rPr>
                        <a:t>[ p ][ 1 ]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>
                          <a:effectLst/>
                        </a:rPr>
                        <a:t>f</a:t>
                      </a:r>
                      <a:r>
                        <a:rPr lang="en-CA" sz="900" b="1" baseline="-25000">
                          <a:effectLst/>
                        </a:rPr>
                        <a:t>C</a:t>
                      </a:r>
                      <a:r>
                        <a:rPr lang="en-CA" sz="900" b="1">
                          <a:effectLst/>
                        </a:rPr>
                        <a:t>[ p ][ 2 ]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 err="1">
                          <a:effectLst/>
                        </a:rPr>
                        <a:t>f</a:t>
                      </a:r>
                      <a:r>
                        <a:rPr lang="en-CA" sz="900" b="1" baseline="-25000" dirty="0" err="1">
                          <a:effectLst/>
                        </a:rPr>
                        <a:t>C</a:t>
                      </a:r>
                      <a:r>
                        <a:rPr lang="en-CA" sz="900" b="1" dirty="0">
                          <a:effectLst/>
                        </a:rPr>
                        <a:t>[ p ][ 3 ]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extLst>
                  <a:ext uri="{0D108BD9-81ED-4DB2-BD59-A6C34878D82A}">
                    <a16:rowId xmlns:a16="http://schemas.microsoft.com/office/drawing/2014/main" val="1820709376"/>
                  </a:ext>
                </a:extLst>
              </a:tr>
              <a:tr h="1715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0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38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extLst>
                  <a:ext uri="{0D108BD9-81ED-4DB2-BD59-A6C34878D82A}">
                    <a16:rowId xmlns:a16="http://schemas.microsoft.com/office/drawing/2014/main" val="90680618"/>
                  </a:ext>
                </a:extLst>
              </a:tr>
              <a:tr h="1715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1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38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extLst>
                  <a:ext uri="{0D108BD9-81ED-4DB2-BD59-A6C34878D82A}">
                    <a16:rowId xmlns:a16="http://schemas.microsoft.com/office/drawing/2014/main" val="4288902128"/>
                  </a:ext>
                </a:extLst>
              </a:tr>
              <a:tr h="1715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2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38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extLst>
                  <a:ext uri="{0D108BD9-81ED-4DB2-BD59-A6C34878D82A}">
                    <a16:rowId xmlns:a16="http://schemas.microsoft.com/office/drawing/2014/main" val="3501032876"/>
                  </a:ext>
                </a:extLst>
              </a:tr>
              <a:tr h="1715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3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37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17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extLst>
                  <a:ext uri="{0D108BD9-81ED-4DB2-BD59-A6C34878D82A}">
                    <a16:rowId xmlns:a16="http://schemas.microsoft.com/office/drawing/2014/main" val="2055757369"/>
                  </a:ext>
                </a:extLst>
              </a:tr>
              <a:tr h="1715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>
                          <a:effectLst/>
                        </a:rPr>
                        <a:t>4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38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18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extLst>
                  <a:ext uri="{0D108BD9-81ED-4DB2-BD59-A6C34878D82A}">
                    <a16:rowId xmlns:a16="http://schemas.microsoft.com/office/drawing/2014/main" val="1300078081"/>
                  </a:ext>
                </a:extLst>
              </a:tr>
              <a:tr h="1715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5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38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19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extLst>
                  <a:ext uri="{0D108BD9-81ED-4DB2-BD59-A6C34878D82A}">
                    <a16:rowId xmlns:a16="http://schemas.microsoft.com/office/drawing/2014/main" val="1608255341"/>
                  </a:ext>
                </a:extLst>
              </a:tr>
              <a:tr h="1715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6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38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extLst>
                  <a:ext uri="{0D108BD9-81ED-4DB2-BD59-A6C34878D82A}">
                    <a16:rowId xmlns:a16="http://schemas.microsoft.com/office/drawing/2014/main" val="3799259440"/>
                  </a:ext>
                </a:extLst>
              </a:tr>
              <a:tr h="1715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7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38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21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extLst>
                  <a:ext uri="{0D108BD9-81ED-4DB2-BD59-A6C34878D82A}">
                    <a16:rowId xmlns:a16="http://schemas.microsoft.com/office/drawing/2014/main" val="54843786"/>
                  </a:ext>
                </a:extLst>
              </a:tr>
              <a:tr h="1715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8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37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22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extLst>
                  <a:ext uri="{0D108BD9-81ED-4DB2-BD59-A6C34878D82A}">
                    <a16:rowId xmlns:a16="http://schemas.microsoft.com/office/drawing/2014/main" val="930626395"/>
                  </a:ext>
                </a:extLst>
              </a:tr>
              <a:tr h="1715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9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24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extLst>
                  <a:ext uri="{0D108BD9-81ED-4DB2-BD59-A6C34878D82A}">
                    <a16:rowId xmlns:a16="http://schemas.microsoft.com/office/drawing/2014/main" val="2328512954"/>
                  </a:ext>
                </a:extLst>
              </a:tr>
              <a:tr h="1715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10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25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extLst>
                  <a:ext uri="{0D108BD9-81ED-4DB2-BD59-A6C34878D82A}">
                    <a16:rowId xmlns:a16="http://schemas.microsoft.com/office/drawing/2014/main" val="140779306"/>
                  </a:ext>
                </a:extLst>
              </a:tr>
              <a:tr h="1715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11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35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26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extLst>
                  <a:ext uri="{0D108BD9-81ED-4DB2-BD59-A6C34878D82A}">
                    <a16:rowId xmlns:a16="http://schemas.microsoft.com/office/drawing/2014/main" val="3608611231"/>
                  </a:ext>
                </a:extLst>
              </a:tr>
              <a:tr h="1715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12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34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27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extLst>
                  <a:ext uri="{0D108BD9-81ED-4DB2-BD59-A6C34878D82A}">
                    <a16:rowId xmlns:a16="http://schemas.microsoft.com/office/drawing/2014/main" val="1901217660"/>
                  </a:ext>
                </a:extLst>
              </a:tr>
              <a:tr h="1715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13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34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28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extLst>
                  <a:ext uri="{0D108BD9-81ED-4DB2-BD59-A6C34878D82A}">
                    <a16:rowId xmlns:a16="http://schemas.microsoft.com/office/drawing/2014/main" val="2590013967"/>
                  </a:ext>
                </a:extLst>
              </a:tr>
              <a:tr h="1715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14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33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29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extLst>
                  <a:ext uri="{0D108BD9-81ED-4DB2-BD59-A6C34878D82A}">
                    <a16:rowId xmlns:a16="http://schemas.microsoft.com/office/drawing/2014/main" val="2210235673"/>
                  </a:ext>
                </a:extLst>
              </a:tr>
              <a:tr h="1715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15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32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30</a:t>
                      </a:r>
                      <a:endParaRPr lang="en-US" sz="9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US" sz="9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b"/>
                </a:tc>
                <a:extLst>
                  <a:ext uri="{0D108BD9-81ED-4DB2-BD59-A6C34878D82A}">
                    <a16:rowId xmlns:a16="http://schemas.microsoft.com/office/drawing/2014/main" val="3394346888"/>
                  </a:ext>
                </a:extLst>
              </a:tr>
              <a:tr h="17150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900" b="1" dirty="0">
                          <a:effectLst/>
                        </a:rPr>
                        <a:t>16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086" marR="4086" marT="4086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31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31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715" marR="5715" marT="5715" marB="0" anchor="b"/>
                </a:tc>
                <a:extLst>
                  <a:ext uri="{0D108BD9-81ED-4DB2-BD59-A6C34878D82A}">
                    <a16:rowId xmlns:a16="http://schemas.microsoft.com/office/drawing/2014/main" val="3075219032"/>
                  </a:ext>
                </a:extLst>
              </a:tr>
            </a:tbl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313D6F38-3379-4142-8E7C-B4E2FB568A38}"/>
              </a:ext>
            </a:extLst>
          </p:cNvPr>
          <p:cNvSpPr txBox="1"/>
          <p:nvPr/>
        </p:nvSpPr>
        <p:spPr>
          <a:xfrm>
            <a:off x="2165740" y="1135933"/>
            <a:ext cx="18309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Filter length = 8-taps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6325035-9581-904F-90B8-25CEBE682BE1}"/>
              </a:ext>
            </a:extLst>
          </p:cNvPr>
          <p:cNvSpPr txBox="1"/>
          <p:nvPr/>
        </p:nvSpPr>
        <p:spPr>
          <a:xfrm>
            <a:off x="2185837" y="3507344"/>
            <a:ext cx="18309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Filter length = 6-taps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0754A33-C175-3041-BA1C-A51FB3ED371A}"/>
              </a:ext>
            </a:extLst>
          </p:cNvPr>
          <p:cNvSpPr txBox="1"/>
          <p:nvPr/>
        </p:nvSpPr>
        <p:spPr>
          <a:xfrm>
            <a:off x="7903349" y="1145982"/>
            <a:ext cx="18309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Filter length = 6-taps</a:t>
            </a:r>
          </a:p>
        </p:txBody>
      </p:sp>
    </p:spTree>
    <p:extLst>
      <p:ext uri="{BB962C8B-B14F-4D97-AF65-F5344CB8AC3E}">
        <p14:creationId xmlns:p14="http://schemas.microsoft.com/office/powerpoint/2010/main" val="3240052479"/>
      </p:ext>
    </p:extLst>
  </p:cSld>
  <p:clrMapOvr>
    <a:masterClrMapping/>
  </p:clrMapOvr>
</p:sld>
</file>

<file path=ppt/theme/theme1.xml><?xml version="1.0" encoding="utf-8"?>
<a:theme xmlns:a="http://schemas.openxmlformats.org/drawingml/2006/main" name="浅色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16044</TotalTime>
  <Words>1584</Words>
  <Application>Microsoft Macintosh PowerPoint</Application>
  <PresentationFormat>Widescreen</PresentationFormat>
  <Paragraphs>973</Paragraphs>
  <Slides>9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8" baseType="lpstr">
      <vt:lpstr>DengXian</vt:lpstr>
      <vt:lpstr>Microsoft YaHei</vt:lpstr>
      <vt:lpstr>宋体</vt:lpstr>
      <vt:lpstr>Arial</vt:lpstr>
      <vt:lpstr>Calibri</vt:lpstr>
      <vt:lpstr>Cambria Math</vt:lpstr>
      <vt:lpstr>Consolas</vt:lpstr>
      <vt:lpstr>Times New Roman</vt:lpstr>
      <vt:lpstr>浅色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用户</dc:creator>
  <cp:lastModifiedBy>Daniel Luo</cp:lastModifiedBy>
  <cp:revision>1305</cp:revision>
  <dcterms:created xsi:type="dcterms:W3CDTF">2018-05-21T01:42:17Z</dcterms:created>
  <dcterms:modified xsi:type="dcterms:W3CDTF">2019-10-04T14:10:33Z</dcterms:modified>
</cp:coreProperties>
</file>