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8"/>
  </p:notesMasterIdLst>
  <p:handoutMasterIdLst>
    <p:handoutMasterId r:id="rId19"/>
  </p:handoutMasterIdLst>
  <p:sldIdLst>
    <p:sldId id="446" r:id="rId6"/>
    <p:sldId id="453" r:id="rId7"/>
    <p:sldId id="461" r:id="rId8"/>
    <p:sldId id="460" r:id="rId9"/>
    <p:sldId id="462" r:id="rId10"/>
    <p:sldId id="454" r:id="rId11"/>
    <p:sldId id="463" r:id="rId12"/>
    <p:sldId id="464" r:id="rId13"/>
    <p:sldId id="456" r:id="rId14"/>
    <p:sldId id="465" r:id="rId15"/>
    <p:sldId id="459" r:id="rId16"/>
    <p:sldId id="451" r:id="rId17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Flexible maximum MTT hierarchy depth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JVET-P0343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F. Galpin, T. Poirier, K. Naser, P. </a:t>
            </a:r>
            <a:r>
              <a:rPr lang="en-US" sz="1050" dirty="0" err="1">
                <a:latin typeface="Century Gothic" panose="020B0502020202020204" pitchFamily="34" charset="0"/>
              </a:rPr>
              <a:t>Delagrange</a:t>
            </a:r>
            <a:endParaRPr lang="en-US" sz="105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2" y="4722020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1950" y="725921"/>
            <a:ext cx="8731307" cy="939231"/>
          </a:xfrm>
        </p:spPr>
        <p:txBody>
          <a:bodyPr>
            <a:spAutoFit/>
          </a:bodyPr>
          <a:lstStyle/>
          <a:p>
            <a:r>
              <a:rPr lang="fr-FR" sz="1600" dirty="0" err="1"/>
              <a:t>Improvements</a:t>
            </a:r>
            <a:r>
              <a:rPr lang="fr-FR" sz="1600" dirty="0"/>
              <a:t> over encoder-</a:t>
            </a:r>
            <a:r>
              <a:rPr lang="fr-FR" sz="1600" dirty="0" err="1"/>
              <a:t>side</a:t>
            </a:r>
            <a:r>
              <a:rPr lang="fr-FR" sz="1600" dirty="0"/>
              <a:t> </a:t>
            </a:r>
            <a:r>
              <a:rPr lang="fr-FR" sz="1600" dirty="0" err="1"/>
              <a:t>only</a:t>
            </a:r>
            <a:r>
              <a:rPr lang="fr-FR" sz="1600" dirty="0"/>
              <a:t> </a:t>
            </a:r>
            <a:r>
              <a:rPr lang="fr-FR" sz="1600" dirty="0" err="1"/>
              <a:t>approach</a:t>
            </a:r>
            <a:endParaRPr lang="fr-FR" sz="1600" dirty="0"/>
          </a:p>
          <a:p>
            <a:endParaRPr lang="fr-FR" sz="1600" dirty="0"/>
          </a:p>
          <a:p>
            <a:r>
              <a:rPr lang="fr-FR" sz="1600" dirty="0"/>
              <a:t>Test: AI config, 1 second </a:t>
            </a:r>
            <a:r>
              <a:rPr lang="fr-FR" sz="1600" dirty="0" err="1"/>
              <a:t>sequences</a:t>
            </a:r>
            <a:r>
              <a:rPr lang="fr-FR" sz="1600" dirty="0"/>
              <a:t>, max MTT </a:t>
            </a:r>
            <a:r>
              <a:rPr lang="fr-FR" sz="1600" dirty="0" err="1"/>
              <a:t>depth</a:t>
            </a:r>
            <a:r>
              <a:rPr lang="fr-FR" sz="1600" dirty="0"/>
              <a:t> </a:t>
            </a:r>
            <a:r>
              <a:rPr lang="fr-FR" sz="1600" dirty="0" err="1"/>
              <a:t>modified</a:t>
            </a:r>
            <a:r>
              <a:rPr lang="fr-FR" sz="1600" dirty="0"/>
              <a:t> in I-slice </a:t>
            </a:r>
            <a:r>
              <a:rPr lang="fr-FR" sz="1600" dirty="0" err="1"/>
              <a:t>Luma</a:t>
            </a:r>
            <a:endParaRPr lang="fr-FR" sz="160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C86B843-CA5A-4E27-A54F-03581B7945A7}"/>
              </a:ext>
            </a:extLst>
          </p:cNvPr>
          <p:cNvSpPr/>
          <p:nvPr/>
        </p:nvSpPr>
        <p:spPr>
          <a:xfrm>
            <a:off x="5430559" y="2052165"/>
            <a:ext cx="2889783" cy="1891621"/>
          </a:xfrm>
          <a:custGeom>
            <a:avLst/>
            <a:gdLst>
              <a:gd name="connsiteX0" fmla="*/ 0 w 2889783"/>
              <a:gd name="connsiteY0" fmla="*/ 0 h 1891621"/>
              <a:gd name="connsiteX1" fmla="*/ 300146 w 2889783"/>
              <a:gd name="connsiteY1" fmla="*/ 600293 h 1891621"/>
              <a:gd name="connsiteX2" fmla="*/ 376928 w 2889783"/>
              <a:gd name="connsiteY2" fmla="*/ 809698 h 1891621"/>
              <a:gd name="connsiteX3" fmla="*/ 942320 w 2889783"/>
              <a:gd name="connsiteY3" fmla="*/ 1249447 h 1891621"/>
              <a:gd name="connsiteX4" fmla="*/ 1158705 w 2889783"/>
              <a:gd name="connsiteY4" fmla="*/ 1298308 h 1891621"/>
              <a:gd name="connsiteX5" fmla="*/ 2603597 w 2889783"/>
              <a:gd name="connsiteY5" fmla="*/ 1807859 h 1891621"/>
              <a:gd name="connsiteX6" fmla="*/ 2889783 w 2889783"/>
              <a:gd name="connsiteY6" fmla="*/ 1891621 h 189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9783" h="1891621">
                <a:moveTo>
                  <a:pt x="0" y="0"/>
                </a:moveTo>
                <a:lnTo>
                  <a:pt x="300146" y="600293"/>
                </a:lnTo>
                <a:lnTo>
                  <a:pt x="376928" y="809698"/>
                </a:lnTo>
                <a:lnTo>
                  <a:pt x="942320" y="1249447"/>
                </a:lnTo>
                <a:lnTo>
                  <a:pt x="1158705" y="1298308"/>
                </a:lnTo>
                <a:lnTo>
                  <a:pt x="2603597" y="1807859"/>
                </a:lnTo>
                <a:lnTo>
                  <a:pt x="2889783" y="1891621"/>
                </a:lnTo>
              </a:path>
            </a:pathLst>
          </a:custGeom>
          <a:noFill/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6F0BBA-2A7F-4CA6-B41E-4E8E3F1E1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708" y="2457444"/>
            <a:ext cx="4328872" cy="177605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0F064EA-ECBC-4CA5-A5CF-03B32248E814}"/>
              </a:ext>
            </a:extLst>
          </p:cNvPr>
          <p:cNvSpPr txBox="1"/>
          <p:nvPr/>
        </p:nvSpPr>
        <p:spPr>
          <a:xfrm>
            <a:off x="1412256" y="2109648"/>
            <a:ext cx="247343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MaxMTTDepth</a:t>
            </a:r>
            <a:r>
              <a:rPr lang="en-US" sz="1600" dirty="0">
                <a:latin typeface="Century Gothic" panose="020B0502020202020204" pitchFamily="34" charset="0"/>
              </a:rPr>
              <a:t>=[0 0 2 3 1]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67C6D6-F371-4B6A-8694-48ED2236CEAF}"/>
              </a:ext>
            </a:extLst>
          </p:cNvPr>
          <p:cNvSpPr txBox="1"/>
          <p:nvPr/>
        </p:nvSpPr>
        <p:spPr>
          <a:xfrm>
            <a:off x="5357789" y="2103818"/>
            <a:ext cx="2473433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 err="1">
                <a:latin typeface="Century Gothic" panose="020B0502020202020204" pitchFamily="34" charset="0"/>
              </a:rPr>
              <a:t>MaxMTTDepth</a:t>
            </a:r>
            <a:r>
              <a:rPr lang="en-US" sz="1600" dirty="0">
                <a:latin typeface="Century Gothic" panose="020B0502020202020204" pitchFamily="34" charset="0"/>
              </a:rPr>
              <a:t>=[0 0 2 3 2]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525FE0-E416-4A8B-9CD5-8C1BB4A24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06" y="2463274"/>
            <a:ext cx="4574772" cy="177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3274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CA" dirty="0"/>
              <a:t>Proposed two aspects:</a:t>
            </a:r>
          </a:p>
          <a:p>
            <a:pPr marL="342900" indent="-342900" hangingPunct="0">
              <a:buFont typeface="+mj-lt"/>
              <a:buAutoNum type="arabicPeriod"/>
            </a:pPr>
            <a:r>
              <a:rPr lang="en-CA" dirty="0"/>
              <a:t>A more adaptive slice header syntax for multi-type tree overriding</a:t>
            </a:r>
          </a:p>
          <a:p>
            <a:pPr marL="685800" lvl="1" indent="-342900" hangingPunct="0">
              <a:buFont typeface="+mj-lt"/>
              <a:buAutoNum type="arabicPeriod"/>
            </a:pPr>
            <a:endParaRPr lang="en-CA" dirty="0">
              <a:highlight>
                <a:srgbClr val="FFFF00"/>
              </a:highlight>
            </a:endParaRPr>
          </a:p>
          <a:p>
            <a:pPr marL="342900" indent="-342900" hangingPunct="0">
              <a:buFont typeface="+mj-lt"/>
              <a:buAutoNum type="arabicPeriod"/>
            </a:pPr>
            <a:r>
              <a:rPr lang="en-CA" dirty="0"/>
              <a:t>A more flexible signaling of maximum MTT depths </a:t>
            </a:r>
          </a:p>
          <a:p>
            <a:pPr lvl="1" hangingPunct="0"/>
            <a:r>
              <a:rPr lang="en-CA" dirty="0"/>
              <a:t>Indexed with the quad-tree depth</a:t>
            </a:r>
          </a:p>
          <a:p>
            <a:pPr lvl="1" hangingPunct="0"/>
            <a:r>
              <a:rPr lang="en-CA" dirty="0"/>
              <a:t>Allows to reach encoding time/BD-rate trade-offs that are not reachable with VTM-6.0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marL="0" indent="0" hangingPunct="0">
              <a:buNone/>
            </a:pPr>
            <a:r>
              <a:rPr lang="en-US" dirty="0"/>
              <a:t>Thanks to Alibaba for cross-checking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 VTM-6.0, maximum MTT depth is signaled in SPS and slice header as a fixed value. </a:t>
            </a:r>
          </a:p>
          <a:p>
            <a:endParaRPr lang="en-US" dirty="0"/>
          </a:p>
          <a:p>
            <a:pPr lvl="1"/>
            <a:r>
              <a:rPr lang="en-US" dirty="0"/>
              <a:t>Maximum MTT depth fixed whatever the quad-tree node used as the root for a nested multi-type tree</a:t>
            </a:r>
          </a:p>
          <a:p>
            <a:endParaRPr lang="en-US" dirty="0"/>
          </a:p>
          <a:p>
            <a:r>
              <a:rPr lang="en-US" dirty="0"/>
              <a:t>In VTM-6.0, min QT size and max MTT depth never change at slice level	</a:t>
            </a:r>
          </a:p>
          <a:p>
            <a:pPr lvl="1"/>
            <a:r>
              <a:rPr lang="en-US" dirty="0"/>
              <a:t>Only the max BT or max TT node size may change at slice level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Leads to multiple repetition of min QT size and max MTT depth redundant value</a:t>
            </a:r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Aspect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3350727" cy="3529317"/>
          </a:xfrm>
        </p:spPr>
        <p:txBody>
          <a:bodyPr/>
          <a:lstStyle/>
          <a:p>
            <a:r>
              <a:rPr lang="en-US" dirty="0"/>
              <a:t>Explicitly signal the overriding of min QT size and max MTT depth with a dedicated flag in slice header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730A33-D5B8-4AE3-893F-B16BE3E12C7C}"/>
              </a:ext>
            </a:extLst>
          </p:cNvPr>
          <p:cNvGraphicFramePr>
            <a:graphicFrameLocks noGrp="1"/>
          </p:cNvGraphicFramePr>
          <p:nvPr/>
        </p:nvGraphicFramePr>
        <p:xfrm>
          <a:off x="4425245" y="929574"/>
          <a:ext cx="4380088" cy="3443197"/>
        </p:xfrm>
        <a:graphic>
          <a:graphicData uri="http://schemas.openxmlformats.org/drawingml/2006/table">
            <a:tbl>
              <a:tblPr firstRow="1" firstCol="1" bandRow="1"/>
              <a:tblGrid>
                <a:gridCol w="3601155">
                  <a:extLst>
                    <a:ext uri="{9D8B030D-6E8A-4147-A177-3AD203B41FA5}">
                      <a16:colId xmlns:a16="http://schemas.microsoft.com/office/drawing/2014/main" val="3567842668"/>
                    </a:ext>
                  </a:extLst>
                </a:gridCol>
                <a:gridCol w="778933">
                  <a:extLst>
                    <a:ext uri="{9D8B030D-6E8A-4147-A177-3AD203B41FA5}">
                      <a16:colId xmlns:a16="http://schemas.microsoft.com/office/drawing/2014/main" val="3048701749"/>
                    </a:ext>
                  </a:extLst>
                </a:gridCol>
              </a:tblGrid>
              <a:tr h="40508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313171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….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9142801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partition_constraints_override_enabled_flag ) {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391782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1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partition_constraints_override_flag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001403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partition_constraints_override_flag ) {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553509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1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fr-FR" sz="1100" b="1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slice_log2_diff_min_qt_min_cb_luma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090116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100" b="1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slice_max_mtt_hierarchy_depth_luma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406348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slice_max_mtt_hierarchy_depth_luma != 0 )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712358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1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slice_log2_diff_max_bt_min_qt_luma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841396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1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slice_log2_diff_max_tt_min_qt_luma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987721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1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90848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max_hierarchy_depth_override_flag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1921491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max_hierarchy_depth_override_flag )</a:t>
                      </a:r>
                      <a:r>
                        <a:rPr lang="en-CA" sz="11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{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1459980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US" sz="11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fr-FR" sz="11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slice_log2_diff_min_qt_min_cb_luma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623175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</a:t>
                      </a: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slice_max_mtt_hierarchy_depth_luma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942599"/>
                  </a:ext>
                </a:extLst>
              </a:tr>
              <a:tr h="20254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}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20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88765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Aspect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3350727" cy="3529317"/>
          </a:xfrm>
        </p:spPr>
        <p:txBody>
          <a:bodyPr/>
          <a:lstStyle/>
          <a:p>
            <a:r>
              <a:rPr lang="en-US" dirty="0"/>
              <a:t>Explicitly signal the overriding of min QT size and max MTT depth with a dedicated flag in slice header</a:t>
            </a:r>
          </a:p>
          <a:p>
            <a:endParaRPr lang="en-US" dirty="0"/>
          </a:p>
          <a:p>
            <a:r>
              <a:rPr lang="en-US" dirty="0"/>
              <a:t>Also applied to chroma component of intra slices (dual tree case)</a:t>
            </a:r>
          </a:p>
          <a:p>
            <a:endParaRPr lang="en-US" dirty="0"/>
          </a:p>
          <a:p>
            <a:r>
              <a:rPr lang="en-US" dirty="0"/>
              <a:t>No loss in flexibility compared to VTM-6.0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579D423-28E9-4B6C-955D-C9217E8BE8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844383"/>
              </p:ext>
            </p:extLst>
          </p:nvPr>
        </p:nvGraphicFramePr>
        <p:xfrm>
          <a:off x="4446464" y="837764"/>
          <a:ext cx="4111872" cy="3727260"/>
        </p:xfrm>
        <a:graphic>
          <a:graphicData uri="http://schemas.openxmlformats.org/drawingml/2006/table">
            <a:tbl>
              <a:tblPr firstRow="1" firstCol="1" bandRow="1"/>
              <a:tblGrid>
                <a:gridCol w="3587637">
                  <a:extLst>
                    <a:ext uri="{9D8B030D-6E8A-4147-A177-3AD203B41FA5}">
                      <a16:colId xmlns:a16="http://schemas.microsoft.com/office/drawing/2014/main" val="1926198422"/>
                    </a:ext>
                  </a:extLst>
                </a:gridCol>
                <a:gridCol w="524235">
                  <a:extLst>
                    <a:ext uri="{9D8B030D-6E8A-4147-A177-3AD203B41FA5}">
                      <a16:colId xmlns:a16="http://schemas.microsoft.com/office/drawing/2014/main" val="3131748235"/>
                    </a:ext>
                  </a:extLst>
                </a:gridCol>
              </a:tblGrid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39188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….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173856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partition_constraints_override_enabled_flag ) {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99955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partition_constraints_override_flag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373758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partition_constraints_override_flag ) {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45835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fr-FR" sz="700" b="1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slice_log2_diff_min_qt_min_cb_luma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785313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700" b="1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slice_max_mtt_hierarchy_depth_luma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173043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slice_max_mtt_hierarchy_depth_luma != 0 )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496966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slice_log2_diff_max_bt_min_qt_luma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420799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slice_log2_diff_max_tt_min_qt_luma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99706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361986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max_hierarchy_depth_override_flag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449579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max_hierarchy_depth_override_flag )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{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954784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US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fr-FR" sz="7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slice_log2_diff_min_qt_min_cb_luma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571233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</a:t>
                      </a: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slice_max_mtt_hierarchy_depth_luma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455385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}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751885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slice_type = = I  &amp;&amp;  qtbtt_dual_tree_intra_flag ) {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21897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b="1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slice_log2_diff_min_qt_min_cb_chroma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887798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b="1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slice_max_mtt_hierarchy_depth_chroma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455679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slice_max_mtt_hierarchy_depth_chroma != 0 )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752225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slice_log2_diff_max_bt_min_qt_chroma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772133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slice_log2_diff_max_tt_min_qt_chroma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775318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192142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max_hierarchy_depth_override_flag )</a:t>
                      </a: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{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590477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    </a:t>
                      </a: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slice_log2_diff_min_qt_min_cb_chroma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26975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</a:t>
                      </a:r>
                      <a:r>
                        <a:rPr lang="en-CA" sz="7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slice_max_mtt_hierarchy_depth_chroma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231534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}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161424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620821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9637931"/>
                  </a:ext>
                </a:extLst>
              </a:tr>
              <a:tr h="1242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7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7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7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8935" marR="4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77955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Aspect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807091"/>
            <a:ext cx="8135368" cy="3597385"/>
          </a:xfrm>
        </p:spPr>
        <p:txBody>
          <a:bodyPr/>
          <a:lstStyle/>
          <a:p>
            <a:r>
              <a:rPr lang="en-US" dirty="0"/>
              <a:t>Impact on BD-rate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00C24D-70F6-4D56-9B2A-0AC014DC0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260" y="1221990"/>
            <a:ext cx="3933984" cy="33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0444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Aspect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0345" y="785630"/>
            <a:ext cx="3280499" cy="3576877"/>
          </a:xfrm>
        </p:spPr>
        <p:txBody>
          <a:bodyPr wrap="square">
            <a:spAutoFit/>
          </a:bodyPr>
          <a:lstStyle/>
          <a:p>
            <a:pPr lvl="0" hangingPunct="0"/>
            <a:r>
              <a:rPr lang="en-US" sz="1600" dirty="0"/>
              <a:t>Built on top of Aspect 1</a:t>
            </a:r>
          </a:p>
          <a:p>
            <a:pPr lvl="0" hangingPunct="0"/>
            <a:r>
              <a:rPr lang="en-US" sz="1600" dirty="0"/>
              <a:t>Signal a maximum multi-type depth as an array indexed with the quad-tree depth</a:t>
            </a:r>
          </a:p>
          <a:p>
            <a:pPr lvl="0" hangingPunct="0"/>
            <a:endParaRPr lang="en-US" sz="1600" dirty="0"/>
          </a:p>
          <a:p>
            <a:pPr lvl="0" hangingPunct="0"/>
            <a:endParaRPr lang="en-US" sz="1600" dirty="0"/>
          </a:p>
          <a:p>
            <a:pPr lvl="0" hangingPunct="0"/>
            <a:endParaRPr lang="en-US" sz="1600" dirty="0"/>
          </a:p>
          <a:p>
            <a:pPr hangingPunct="0"/>
            <a:r>
              <a:rPr lang="en-CA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start_qt_depth_inter_slice</a:t>
            </a:r>
            <a:r>
              <a:rPr lang="en-C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CtbLog2SizeY-max(MaxBtLog2SizeY, MaxTtLog2SizeY )</a:t>
            </a:r>
            <a:endParaRPr lang="en-US" sz="1600" dirty="0"/>
          </a:p>
          <a:p>
            <a:pPr hangingPunct="0"/>
            <a:r>
              <a:rPr lang="en-C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MaxBtLog2SizeY = ( MinQtLog2SizeInterY + sps_log2_diff_max_bt_min_qt_inter_slice)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MaxTtLog2SizeY = ( MinQtLog2SizeY + sps_log2_diff_max_bt_min_qt_inter_slice)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hangingPunct="0"/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69097DC-74A7-4CEA-BA90-D5A447F2E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202532"/>
              </p:ext>
            </p:extLst>
          </p:nvPr>
        </p:nvGraphicFramePr>
        <p:xfrm>
          <a:off x="3751466" y="785630"/>
          <a:ext cx="4935334" cy="3807310"/>
        </p:xfrm>
        <a:graphic>
          <a:graphicData uri="http://schemas.openxmlformats.org/drawingml/2006/table">
            <a:tbl>
              <a:tblPr/>
              <a:tblGrid>
                <a:gridCol w="4306252">
                  <a:extLst>
                    <a:ext uri="{9D8B030D-6E8A-4147-A177-3AD203B41FA5}">
                      <a16:colId xmlns:a16="http://schemas.microsoft.com/office/drawing/2014/main" val="186674000"/>
                    </a:ext>
                  </a:extLst>
                </a:gridCol>
                <a:gridCol w="629082">
                  <a:extLst>
                    <a:ext uri="{9D8B030D-6E8A-4147-A177-3AD203B41FA5}">
                      <a16:colId xmlns:a16="http://schemas.microsoft.com/office/drawing/2014/main" val="1972744624"/>
                    </a:ext>
                  </a:extLst>
                </a:gridCol>
              </a:tblGrid>
              <a:tr h="29287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492016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sps_decoding_parameter_set_id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252742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ChromaArrayType != 0 )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02654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qtbtt_dual_tree_intra_flag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48378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log2_ctu_size_minus5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9147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log2_min_luma_coding_block_size_minus2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897541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partition_constraints_override_enabled_flag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158287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sps_log2_diff_min_qt_min_cb_intra_slice_luma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312444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sps_log2_diff_min_qt_min_cb_inter_slice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189320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9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sps_max_mtt_hierarchy_depth_inter_slice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879788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sps_max_mtt_hierarchy_depth_intra_slice_luma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499793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sps_max_mtt_hierarchy_depth_intra_slice_luma  !=  0 )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177388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sps_log2_diff_max_bt_min_qt_intra_slice_luma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421887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sps_log2_diff_max_tt_min_qt_intra_slice_luma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4819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403995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sps_max_mtt_hierarchy_depth_inter_slices  !=  0 )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5629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sps_log2_diff_max_bt_min_qt_inter_slice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826601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sps_log2_diff_max_tt_min_qt_inter_slice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279151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9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68649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for(i= start_qt_depth_inter_slice ; i &lt;= max_qt_depth_inter_slice ; i++)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045311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</a:t>
                      </a:r>
                      <a:r>
                        <a:rPr lang="en-CA" sz="9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sps_max_mtt_hierarchy_depth_inter_slice[i]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132306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78843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for(i= start_qt_depth_intra_slice_luma ; i &lt;= max_qt_depth_intra_slice_luma ; i++) {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306032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</a:t>
                      </a:r>
                      <a:r>
                        <a:rPr lang="en-CA" sz="9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sps_max_mtt_hierarchy_depth_intra_slice_luma[i]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86755"/>
                  </a:ext>
                </a:extLst>
              </a:tr>
              <a:tr h="14643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}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22" marR="587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652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307190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Aspect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0345" y="785630"/>
            <a:ext cx="3280499" cy="1485022"/>
          </a:xfrm>
        </p:spPr>
        <p:txBody>
          <a:bodyPr wrap="square">
            <a:spAutoFit/>
          </a:bodyPr>
          <a:lstStyle/>
          <a:p>
            <a:pPr lvl="0" hangingPunct="0"/>
            <a:r>
              <a:rPr lang="en-US" sz="1600" dirty="0"/>
              <a:t>Same modification of slice header</a:t>
            </a:r>
          </a:p>
          <a:p>
            <a:pPr marL="0" lvl="0" indent="0" hangingPunct="0">
              <a:buNone/>
            </a:pPr>
            <a:endParaRPr lang="en-US" sz="1600" dirty="0"/>
          </a:p>
          <a:p>
            <a:pPr lvl="0" hangingPunct="0"/>
            <a:endParaRPr lang="en-US" sz="1600" dirty="0"/>
          </a:p>
          <a:p>
            <a:pPr lvl="0" hangingPunct="0"/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165BC98-BFE3-4ED2-A47D-27A43782B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617923"/>
              </p:ext>
            </p:extLst>
          </p:nvPr>
        </p:nvGraphicFramePr>
        <p:xfrm>
          <a:off x="3865084" y="738028"/>
          <a:ext cx="4637566" cy="3859376"/>
        </p:xfrm>
        <a:graphic>
          <a:graphicData uri="http://schemas.openxmlformats.org/drawingml/2006/table">
            <a:tbl>
              <a:tblPr/>
              <a:tblGrid>
                <a:gridCol w="4046438">
                  <a:extLst>
                    <a:ext uri="{9D8B030D-6E8A-4147-A177-3AD203B41FA5}">
                      <a16:colId xmlns:a16="http://schemas.microsoft.com/office/drawing/2014/main" val="224432795"/>
                    </a:ext>
                  </a:extLst>
                </a:gridCol>
                <a:gridCol w="591128">
                  <a:extLst>
                    <a:ext uri="{9D8B030D-6E8A-4147-A177-3AD203B41FA5}">
                      <a16:colId xmlns:a16="http://schemas.microsoft.com/office/drawing/2014/main" val="3067021968"/>
                    </a:ext>
                  </a:extLst>
                </a:gridCol>
              </a:tblGrid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slice_header( ) {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135524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…..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742632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partition_constraints_override_enabled_flag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5758119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7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partition_constraints_override_flag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995456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partition_constraints_override_flag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745326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fr-FR" sz="7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slice_log2_diff_min_qt_min_cb_luma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617635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700" b="1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slice_max_mtt_hierarchy_depth_luma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645075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7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7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slice_max_mtt_hierarchy_depth_luma</a:t>
                      </a:r>
                      <a:r>
                        <a:rPr lang="en-CA" sz="7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0 )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097875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7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slice_log2_diff_max_bt_min_qt_luma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545875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7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slice_log2_diff_max_tt_min_qt_luma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073860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7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985273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</a:t>
                      </a:r>
                      <a:r>
                        <a:rPr lang="en-CA" sz="7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max_hierarchy_depth_override_flag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01911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if(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max_hierarchy_depth_override_flag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433028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  </a:t>
                      </a:r>
                      <a:r>
                        <a:rPr lang="fr-FR" sz="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slice_log2_diff_min_qt_min_cb_luma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930072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start_qt_depth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;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&lt;=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max_qt_depth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;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++) {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168186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       </a:t>
                      </a:r>
                      <a:r>
                        <a:rPr lang="en-CA" sz="7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sps_max_mtt_hierarchy_depth_luma</a:t>
                      </a:r>
                      <a:r>
                        <a:rPr lang="en-CA" sz="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CA" sz="7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402876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}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493466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35866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slice_type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I  &amp;&amp;  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qtbtt_dual_tree_intra_flag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870233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7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slice_log2_diff_min_qt_min_cb_chroma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548406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700" b="1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slice_max_mtt_hierarchy_depth_chroma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08820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7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7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slice_max_mtt_hierarchy_depth_chroma</a:t>
                      </a:r>
                      <a:r>
                        <a:rPr lang="en-CA" sz="7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0 )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425471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7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slice_log2_diff_max_bt_min_qt_chroma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0974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7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slice_log2_diff_max_tt_min_qt_chroma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992509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7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133928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 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max_hierarchy_depth_override_flag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066424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     slice_log2_diff_min_qt_min_cb_chroma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94694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       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start_qt_depth_chroma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;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&lt;=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max_qt_depth_chroma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; </a:t>
                      </a:r>
                      <a:r>
                        <a:rPr lang="en-CA" sz="7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++) {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756903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              </a:t>
                      </a:r>
                      <a:r>
                        <a:rPr lang="en-CA" sz="7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sps_max_mtt_hierarchy_depth_chroma</a:t>
                      </a:r>
                      <a:r>
                        <a:rPr lang="en-CA" sz="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[</a:t>
                      </a:r>
                      <a:r>
                        <a:rPr lang="en-CA" sz="7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682379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      }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085577"/>
                  </a:ext>
                </a:extLst>
              </a:tr>
              <a:tr h="12449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                              </a:t>
                      </a:r>
                      <a:r>
                        <a:rPr lang="en-CA" sz="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881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879064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Aspect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0345" y="785630"/>
            <a:ext cx="8500905" cy="290849"/>
          </a:xfrm>
        </p:spPr>
        <p:txBody>
          <a:bodyPr wrap="square">
            <a:spAutoFit/>
          </a:bodyPr>
          <a:lstStyle/>
          <a:p>
            <a:pPr lvl="0" hangingPunct="0"/>
            <a:r>
              <a:rPr lang="en-US" sz="1600" dirty="0"/>
              <a:t>Impact on CTC results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FF7022-197A-4EBD-8C14-F45AB78F5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320" y="1138779"/>
            <a:ext cx="4042851" cy="341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1126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2" y="4722020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1950" y="725921"/>
            <a:ext cx="8731307" cy="3529317"/>
          </a:xfrm>
        </p:spPr>
        <p:txBody>
          <a:bodyPr/>
          <a:lstStyle/>
          <a:p>
            <a:r>
              <a:rPr lang="fr-FR" b="1" dirty="0"/>
              <a:t>Example of </a:t>
            </a:r>
            <a:r>
              <a:rPr lang="fr-FR" b="1" dirty="0" err="1"/>
              <a:t>increased</a:t>
            </a:r>
            <a:r>
              <a:rPr lang="fr-FR" b="1" dirty="0"/>
              <a:t> </a:t>
            </a:r>
            <a:r>
              <a:rPr lang="fr-FR" b="1" dirty="0" err="1"/>
              <a:t>flexibility</a:t>
            </a:r>
            <a:r>
              <a:rPr lang="fr-FR" b="1" dirty="0"/>
              <a:t> over VTM-6.0</a:t>
            </a:r>
          </a:p>
          <a:p>
            <a:pPr lvl="1"/>
            <a:r>
              <a:rPr lang="fr-FR" sz="1400" dirty="0" err="1"/>
              <a:t>Various</a:t>
            </a:r>
            <a:r>
              <a:rPr lang="fr-FR" sz="1400" dirty="0"/>
              <a:t> sets of max MTT </a:t>
            </a:r>
            <a:r>
              <a:rPr lang="fr-FR" sz="1400" dirty="0" err="1"/>
              <a:t>depth</a:t>
            </a:r>
            <a:r>
              <a:rPr lang="fr-FR" sz="1400" dirty="0"/>
              <a:t> per </a:t>
            </a:r>
            <a:r>
              <a:rPr lang="fr-FR" sz="1400" dirty="0" err="1"/>
              <a:t>quad-tree</a:t>
            </a:r>
            <a:r>
              <a:rPr lang="fr-FR" sz="1400" dirty="0"/>
              <a:t> </a:t>
            </a:r>
            <a:r>
              <a:rPr lang="fr-FR" sz="1400" dirty="0" err="1"/>
              <a:t>depth</a:t>
            </a:r>
            <a:endParaRPr lang="fr-FR" sz="1400" dirty="0"/>
          </a:p>
          <a:p>
            <a:pPr lvl="1"/>
            <a:r>
              <a:rPr lang="fr-FR" sz="1400" b="1" dirty="0">
                <a:solidFill>
                  <a:srgbClr val="0070C0"/>
                </a:solidFill>
              </a:rPr>
              <a:t>Blue</a:t>
            </a:r>
            <a:r>
              <a:rPr lang="fr-FR" sz="1400" dirty="0"/>
              <a:t>: </a:t>
            </a:r>
            <a:r>
              <a:rPr lang="fr-FR" sz="1400" dirty="0" err="1"/>
              <a:t>reachable</a:t>
            </a:r>
            <a:r>
              <a:rPr lang="fr-FR" sz="1400" dirty="0"/>
              <a:t> operating points </a:t>
            </a:r>
            <a:r>
              <a:rPr lang="fr-FR" sz="1400" dirty="0" err="1"/>
              <a:t>with</a:t>
            </a:r>
            <a:r>
              <a:rPr lang="fr-FR" sz="1400" dirty="0"/>
              <a:t> VTM-6</a:t>
            </a:r>
          </a:p>
          <a:p>
            <a:pPr lvl="1"/>
            <a:r>
              <a:rPr lang="fr-FR" sz="1400" b="1" dirty="0">
                <a:solidFill>
                  <a:srgbClr val="FF0000"/>
                </a:solidFill>
              </a:rPr>
              <a:t>Red</a:t>
            </a:r>
            <a:r>
              <a:rPr lang="fr-FR" sz="1400" dirty="0"/>
              <a:t>: </a:t>
            </a:r>
            <a:r>
              <a:rPr lang="fr-FR" sz="1400" dirty="0" err="1"/>
              <a:t>additional</a:t>
            </a:r>
            <a:r>
              <a:rPr lang="fr-FR" sz="1400" dirty="0"/>
              <a:t> </a:t>
            </a:r>
            <a:r>
              <a:rPr lang="fr-FR" sz="1400" dirty="0" err="1"/>
              <a:t>reachable</a:t>
            </a:r>
            <a:r>
              <a:rPr lang="fr-FR" sz="1400" dirty="0"/>
              <a:t> operating points </a:t>
            </a:r>
            <a:r>
              <a:rPr lang="fr-FR" sz="1400" dirty="0" err="1"/>
              <a:t>with</a:t>
            </a:r>
            <a:r>
              <a:rPr lang="fr-FR" sz="1400" dirty="0"/>
              <a:t> </a:t>
            </a:r>
            <a:r>
              <a:rPr lang="fr-FR" sz="1400" dirty="0" err="1"/>
              <a:t>this</a:t>
            </a:r>
            <a:r>
              <a:rPr lang="fr-FR" sz="1400" dirty="0"/>
              <a:t> </a:t>
            </a:r>
            <a:r>
              <a:rPr lang="fr-FR" sz="1400" dirty="0" err="1"/>
              <a:t>proposal</a:t>
            </a:r>
            <a:endParaRPr lang="fr-FR" sz="1400" dirty="0"/>
          </a:p>
          <a:p>
            <a:pPr marL="342900" lvl="1" indent="0">
              <a:buNone/>
            </a:pPr>
            <a:endParaRPr lang="fr-FR" dirty="0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1D48698-53EB-4EBE-BB92-502DE0262C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457258"/>
              </p:ext>
            </p:extLst>
          </p:nvPr>
        </p:nvGraphicFramePr>
        <p:xfrm>
          <a:off x="626241" y="2144953"/>
          <a:ext cx="3111985" cy="20829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397">
                  <a:extLst>
                    <a:ext uri="{9D8B030D-6E8A-4147-A177-3AD203B41FA5}">
                      <a16:colId xmlns:a16="http://schemas.microsoft.com/office/drawing/2014/main" val="572871798"/>
                    </a:ext>
                  </a:extLst>
                </a:gridCol>
                <a:gridCol w="622397">
                  <a:extLst>
                    <a:ext uri="{9D8B030D-6E8A-4147-A177-3AD203B41FA5}">
                      <a16:colId xmlns:a16="http://schemas.microsoft.com/office/drawing/2014/main" val="2164545799"/>
                    </a:ext>
                  </a:extLst>
                </a:gridCol>
                <a:gridCol w="622397">
                  <a:extLst>
                    <a:ext uri="{9D8B030D-6E8A-4147-A177-3AD203B41FA5}">
                      <a16:colId xmlns:a16="http://schemas.microsoft.com/office/drawing/2014/main" val="1997461013"/>
                    </a:ext>
                  </a:extLst>
                </a:gridCol>
                <a:gridCol w="622397">
                  <a:extLst>
                    <a:ext uri="{9D8B030D-6E8A-4147-A177-3AD203B41FA5}">
                      <a16:colId xmlns:a16="http://schemas.microsoft.com/office/drawing/2014/main" val="2417837623"/>
                    </a:ext>
                  </a:extLst>
                </a:gridCol>
                <a:gridCol w="622397">
                  <a:extLst>
                    <a:ext uri="{9D8B030D-6E8A-4147-A177-3AD203B41FA5}">
                      <a16:colId xmlns:a16="http://schemas.microsoft.com/office/drawing/2014/main" val="344342304"/>
                    </a:ext>
                  </a:extLst>
                </a:gridCol>
              </a:tblGrid>
              <a:tr h="131671">
                <a:tc gridSpan="5"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Max MTT depths for Intra-Slice </a:t>
                      </a:r>
                      <a:r>
                        <a:rPr lang="en-US" sz="1050" dirty="0" err="1"/>
                        <a:t>Luma</a:t>
                      </a:r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3104012"/>
                  </a:ext>
                </a:extLst>
              </a:tr>
              <a:tr h="131671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QT 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QT 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QT 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QT 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QT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1691049"/>
                  </a:ext>
                </a:extLst>
              </a:tr>
              <a:tr h="26334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48400"/>
                  </a:ext>
                </a:extLst>
              </a:tr>
              <a:tr h="26334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773003"/>
                  </a:ext>
                </a:extLst>
              </a:tr>
              <a:tr h="26334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466270"/>
                  </a:ext>
                </a:extLst>
              </a:tr>
              <a:tr h="26334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9736412"/>
                  </a:ext>
                </a:extLst>
              </a:tr>
              <a:tr h="26334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9461545"/>
                  </a:ext>
                </a:extLst>
              </a:tr>
              <a:tr h="263342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893162"/>
                  </a:ext>
                </a:extLst>
              </a:tr>
            </a:tbl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C86B843-CA5A-4E27-A54F-03581B7945A7}"/>
              </a:ext>
            </a:extLst>
          </p:cNvPr>
          <p:cNvSpPr/>
          <p:nvPr/>
        </p:nvSpPr>
        <p:spPr>
          <a:xfrm>
            <a:off x="5430559" y="2052165"/>
            <a:ext cx="2889783" cy="1891621"/>
          </a:xfrm>
          <a:custGeom>
            <a:avLst/>
            <a:gdLst>
              <a:gd name="connsiteX0" fmla="*/ 0 w 2889783"/>
              <a:gd name="connsiteY0" fmla="*/ 0 h 1891621"/>
              <a:gd name="connsiteX1" fmla="*/ 300146 w 2889783"/>
              <a:gd name="connsiteY1" fmla="*/ 600293 h 1891621"/>
              <a:gd name="connsiteX2" fmla="*/ 376928 w 2889783"/>
              <a:gd name="connsiteY2" fmla="*/ 809698 h 1891621"/>
              <a:gd name="connsiteX3" fmla="*/ 942320 w 2889783"/>
              <a:gd name="connsiteY3" fmla="*/ 1249447 h 1891621"/>
              <a:gd name="connsiteX4" fmla="*/ 1158705 w 2889783"/>
              <a:gd name="connsiteY4" fmla="*/ 1298308 h 1891621"/>
              <a:gd name="connsiteX5" fmla="*/ 2603597 w 2889783"/>
              <a:gd name="connsiteY5" fmla="*/ 1807859 h 1891621"/>
              <a:gd name="connsiteX6" fmla="*/ 2889783 w 2889783"/>
              <a:gd name="connsiteY6" fmla="*/ 1891621 h 189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9783" h="1891621">
                <a:moveTo>
                  <a:pt x="0" y="0"/>
                </a:moveTo>
                <a:lnTo>
                  <a:pt x="300146" y="600293"/>
                </a:lnTo>
                <a:lnTo>
                  <a:pt x="376928" y="809698"/>
                </a:lnTo>
                <a:lnTo>
                  <a:pt x="942320" y="1249447"/>
                </a:lnTo>
                <a:lnTo>
                  <a:pt x="1158705" y="1298308"/>
                </a:lnTo>
                <a:lnTo>
                  <a:pt x="2603597" y="1807859"/>
                </a:lnTo>
                <a:lnTo>
                  <a:pt x="2889783" y="1891621"/>
                </a:lnTo>
              </a:path>
            </a:pathLst>
          </a:custGeom>
          <a:noFill/>
        </p:spPr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E78A8FE-66FD-438B-94C3-D26163DE79AA}"/>
              </a:ext>
            </a:extLst>
          </p:cNvPr>
          <p:cNvGrpSpPr/>
          <p:nvPr/>
        </p:nvGrpSpPr>
        <p:grpSpPr>
          <a:xfrm>
            <a:off x="4302337" y="1882877"/>
            <a:ext cx="4750920" cy="2730063"/>
            <a:chOff x="4302337" y="1882877"/>
            <a:chExt cx="4750920" cy="273006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ADF048F-682B-4514-ABC0-97817F607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02337" y="1882877"/>
              <a:ext cx="4750920" cy="2730063"/>
            </a:xfrm>
            <a:prstGeom prst="rect">
              <a:avLst/>
            </a:prstGeom>
          </p:spPr>
        </p:pic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995BB1B-5E2F-44B4-809E-7DC8E5E37E11}"/>
                </a:ext>
              </a:extLst>
            </p:cNvPr>
            <p:cNvSpPr/>
            <p:nvPr/>
          </p:nvSpPr>
          <p:spPr>
            <a:xfrm>
              <a:off x="5430559" y="2233648"/>
              <a:ext cx="2896763" cy="1905582"/>
            </a:xfrm>
            <a:custGeom>
              <a:avLst/>
              <a:gdLst>
                <a:gd name="connsiteX0" fmla="*/ 0 w 2896763"/>
                <a:gd name="connsiteY0" fmla="*/ 0 h 1905582"/>
                <a:gd name="connsiteX1" fmla="*/ 293166 w 2896763"/>
                <a:gd name="connsiteY1" fmla="*/ 600293 h 1905582"/>
                <a:gd name="connsiteX2" fmla="*/ 390888 w 2896763"/>
                <a:gd name="connsiteY2" fmla="*/ 830638 h 1905582"/>
                <a:gd name="connsiteX3" fmla="*/ 858559 w 2896763"/>
                <a:gd name="connsiteY3" fmla="*/ 1207566 h 1905582"/>
                <a:gd name="connsiteX4" fmla="*/ 1130785 w 2896763"/>
                <a:gd name="connsiteY4" fmla="*/ 1347169 h 1905582"/>
                <a:gd name="connsiteX5" fmla="*/ 2631517 w 2896763"/>
                <a:gd name="connsiteY5" fmla="*/ 1835780 h 1905582"/>
                <a:gd name="connsiteX6" fmla="*/ 2896763 w 2896763"/>
                <a:gd name="connsiteY6" fmla="*/ 1905582 h 1905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6763" h="1905582">
                  <a:moveTo>
                    <a:pt x="0" y="0"/>
                  </a:moveTo>
                  <a:lnTo>
                    <a:pt x="293166" y="600293"/>
                  </a:lnTo>
                  <a:lnTo>
                    <a:pt x="390888" y="830638"/>
                  </a:lnTo>
                  <a:lnTo>
                    <a:pt x="858559" y="1207566"/>
                  </a:lnTo>
                  <a:lnTo>
                    <a:pt x="1130785" y="1347169"/>
                  </a:lnTo>
                  <a:lnTo>
                    <a:pt x="2631517" y="1835780"/>
                  </a:lnTo>
                  <a:lnTo>
                    <a:pt x="2896763" y="1905582"/>
                  </a:lnTo>
                </a:path>
              </a:pathLst>
            </a:custGeom>
            <a:noFill/>
            <a:ln>
              <a:solidFill>
                <a:srgbClr val="FF0000"/>
              </a:solidFill>
              <a:prstDash val="sysDash"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12550</TotalTime>
  <Words>1085</Words>
  <Application>Microsoft Office PowerPoint</Application>
  <PresentationFormat>On-screen Show (16:9)</PresentationFormat>
  <Paragraphs>319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Times</vt:lpstr>
      <vt:lpstr>Times New Roman</vt:lpstr>
      <vt:lpstr>Intro Section Slides</vt:lpstr>
      <vt:lpstr>1_Interior Slides - blue green bottom bar</vt:lpstr>
      <vt:lpstr>PowerPoint Presentation</vt:lpstr>
      <vt:lpstr>Motivation</vt:lpstr>
      <vt:lpstr>Proposed Aspect 1</vt:lpstr>
      <vt:lpstr>Proposed Aspect 1</vt:lpstr>
      <vt:lpstr>Proposed Aspect 1</vt:lpstr>
      <vt:lpstr>Proposed Aspect 2</vt:lpstr>
      <vt:lpstr>Proposed Aspect 2</vt:lpstr>
      <vt:lpstr>Proposed Aspect 2</vt:lpstr>
      <vt:lpstr>Results</vt:lpstr>
      <vt:lpstr>Results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1135</cp:revision>
  <cp:lastPrinted>2018-02-07T16:54:36Z</cp:lastPrinted>
  <dcterms:created xsi:type="dcterms:W3CDTF">2015-05-07T16:31:13Z</dcterms:created>
  <dcterms:modified xsi:type="dcterms:W3CDTF">2019-10-04T08:12:59Z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