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3"/>
  </p:notesMasterIdLst>
  <p:handoutMasterIdLst>
    <p:handoutMasterId r:id="rId14"/>
  </p:handoutMasterIdLst>
  <p:sldIdLst>
    <p:sldId id="446" r:id="rId6"/>
    <p:sldId id="453" r:id="rId7"/>
    <p:sldId id="461" r:id="rId8"/>
    <p:sldId id="462" r:id="rId9"/>
    <p:sldId id="464" r:id="rId10"/>
    <p:sldId id="463" r:id="rId11"/>
    <p:sldId id="451" r:id="rId12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E"/>
    <a:srgbClr val="FFCCFF"/>
    <a:srgbClr val="CB1476"/>
    <a:srgbClr val="009E8E"/>
    <a:srgbClr val="8A318E"/>
    <a:srgbClr val="8B1069"/>
    <a:srgbClr val="39B54A"/>
    <a:srgbClr val="00ADEE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44" autoAdjust="0"/>
    <p:restoredTop sz="94150" autoAdjust="0"/>
  </p:normalViewPr>
  <p:slideViewPr>
    <p:cSldViewPr snapToGrid="0">
      <p:cViewPr varScale="1">
        <p:scale>
          <a:sx n="106" d="100"/>
          <a:sy n="106" d="100"/>
        </p:scale>
        <p:origin x="758" y="72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10/5/2019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425741" y="1127042"/>
            <a:ext cx="7944536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panose="020B0502020202020204" pitchFamily="34" charset="0"/>
              </a:rPr>
              <a:t>Non-CE4: Coding of interpolation filter index in non-merge inter </a:t>
            </a:r>
          </a:p>
          <a:p>
            <a:endParaRPr lang="en-US" sz="3600" dirty="0">
              <a:latin typeface="Century Gothic" panose="020B0502020202020204" pitchFamily="34" charset="0"/>
            </a:endParaRPr>
          </a:p>
          <a:p>
            <a:r>
              <a:rPr lang="en-US" sz="2400" dirty="0">
                <a:latin typeface="Century Gothic" panose="020B0502020202020204" pitchFamily="34" charset="0"/>
              </a:rPr>
              <a:t>JVET-P0341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P. Bordes, F. Galpin, F. Le-</a:t>
            </a:r>
            <a:r>
              <a:rPr lang="en-US" sz="1050" dirty="0" err="1">
                <a:latin typeface="Century Gothic" panose="020B0502020202020204" pitchFamily="34" charset="0"/>
              </a:rPr>
              <a:t>Léannec</a:t>
            </a:r>
            <a:r>
              <a:rPr lang="en-US" sz="1050" dirty="0">
                <a:latin typeface="Century Gothic" panose="020B0502020202020204" pitchFamily="34" charset="0"/>
              </a:rPr>
              <a:t>, E. François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Problems							</a:t>
            </a:r>
            <a:r>
              <a:rPr lang="en-US" sz="2400" dirty="0"/>
              <a:t>JVET_P0341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Aft>
                <a:spcPts val="750"/>
              </a:spcAft>
            </a:pPr>
            <a:r>
              <a:rPr lang="en-US" b="1" dirty="0"/>
              <a:t>Switchable interpolation-filter index is </a:t>
            </a:r>
            <a:r>
              <a:rPr lang="en-US" b="1" u="sng" dirty="0"/>
              <a:t>inferred from AMVR</a:t>
            </a:r>
          </a:p>
          <a:p>
            <a:pPr lvl="1"/>
            <a:r>
              <a:rPr lang="en-US" dirty="0"/>
              <a:t>This reduces the flexibility in selecting </a:t>
            </a:r>
            <a:r>
              <a:rPr lang="en-US" i="1" dirty="0"/>
              <a:t>hpelIfIdx</a:t>
            </a:r>
          </a:p>
          <a:p>
            <a:pPr lvl="1"/>
            <a:r>
              <a:rPr lang="en-US" dirty="0"/>
              <a:t>It may happens the reconstructed mv is FULL_PEL then AIF is not used actually</a:t>
            </a:r>
          </a:p>
          <a:p>
            <a:pPr lvl="1"/>
            <a:r>
              <a:rPr lang="en-US" dirty="0"/>
              <a:t>…but still propagated for further merge</a:t>
            </a:r>
          </a:p>
          <a:p>
            <a:pPr lvl="1"/>
            <a:endParaRPr lang="en-US" dirty="0"/>
          </a:p>
          <a:p>
            <a:pPr marL="342900" lvl="1" indent="0" algn="ctr">
              <a:buNone/>
            </a:pPr>
            <a:r>
              <a:rPr lang="en-US" i="1" dirty="0"/>
              <a:t>hpelIfIdx</a:t>
            </a:r>
            <a:r>
              <a:rPr lang="en-US" dirty="0"/>
              <a:t> = (</a:t>
            </a:r>
            <a:r>
              <a:rPr lang="en-US" i="1" dirty="0" err="1"/>
              <a:t>amvr</a:t>
            </a:r>
            <a:r>
              <a:rPr lang="en-US" dirty="0"/>
              <a:t> == HALF_PEL) ? 1 : 0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94225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Proposal: coding of </a:t>
            </a:r>
            <a:r>
              <a:rPr lang="en-US" i="1" dirty="0"/>
              <a:t>hpelIfIdx</a:t>
            </a:r>
            <a:r>
              <a:rPr lang="en-US" dirty="0"/>
              <a:t>		</a:t>
            </a:r>
            <a:r>
              <a:rPr lang="en-US" sz="2400" dirty="0"/>
              <a:t>JVET_P0341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Encode the adaptive interpolation filter (AIF) index (</a:t>
            </a:r>
            <a:r>
              <a:rPr lang="en-US" i="1" dirty="0"/>
              <a:t>hpelIfIdx</a:t>
            </a:r>
            <a:r>
              <a:rPr lang="en-US" dirty="0"/>
              <a:t>) in case of </a:t>
            </a:r>
            <a:r>
              <a:rPr lang="en-US" i="1" dirty="0" err="1"/>
              <a:t>amvr_precision_idx</a:t>
            </a:r>
            <a:r>
              <a:rPr lang="en-US" i="1" dirty="0"/>
              <a:t> </a:t>
            </a:r>
            <a:r>
              <a:rPr lang="en-US" dirty="0"/>
              <a:t>is equal to HALF_PEL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Provides encoder/spec flexibility to select optimal filter:</a:t>
            </a:r>
          </a:p>
          <a:p>
            <a:pPr marL="342900" indent="-342900">
              <a:spcAft>
                <a:spcPts val="750"/>
              </a:spcAft>
              <a:buFont typeface="+mj-lt"/>
              <a:buAutoNum type="arabicParenR"/>
            </a:pPr>
            <a:r>
              <a:rPr lang="en-US" dirty="0"/>
              <a:t>If coded </a:t>
            </a:r>
            <a:r>
              <a:rPr lang="en-US" u="sng" dirty="0"/>
              <a:t>value is always 1</a:t>
            </a:r>
            <a:r>
              <a:rPr lang="en-US" dirty="0"/>
              <a:t> (no RDO) the </a:t>
            </a:r>
            <a:r>
              <a:rPr lang="en-US" u="sng" dirty="0"/>
              <a:t>complexity is unchanged</a:t>
            </a:r>
            <a:r>
              <a:rPr lang="en-US" dirty="0"/>
              <a:t> compared to VTM-6.0</a:t>
            </a:r>
          </a:p>
          <a:p>
            <a:pPr marL="342900" indent="-342900">
              <a:spcAft>
                <a:spcPts val="750"/>
              </a:spcAft>
              <a:buFont typeface="+mj-lt"/>
              <a:buAutoNum type="arabicParenR"/>
            </a:pPr>
            <a:r>
              <a:rPr lang="en-US" dirty="0"/>
              <a:t>If </a:t>
            </a:r>
            <a:r>
              <a:rPr lang="en-US" u="sng" dirty="0"/>
              <a:t>RDO is enabled</a:t>
            </a:r>
            <a:r>
              <a:rPr lang="en-US" dirty="0"/>
              <a:t> for selecting </a:t>
            </a:r>
            <a:r>
              <a:rPr lang="en-US" i="1" dirty="0"/>
              <a:t>hpelIfIdx</a:t>
            </a:r>
            <a:r>
              <a:rPr lang="en-US" dirty="0"/>
              <a:t>, the </a:t>
            </a:r>
            <a:r>
              <a:rPr lang="en-US" u="sng" dirty="0"/>
              <a:t>BD-rate gains are improved</a:t>
            </a:r>
            <a:r>
              <a:rPr lang="en-US" dirty="0"/>
              <a:t> compared to VTM-6.0</a:t>
            </a:r>
          </a:p>
          <a:p>
            <a:pPr marL="342900" indent="-342900">
              <a:buFont typeface="+mj-lt"/>
              <a:buAutoNum type="arabicParenR"/>
            </a:pPr>
            <a:endParaRPr lang="en-US" u="sng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764451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506FBF-A013-47D3-9F52-53D0A02FFB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7A3229-84FA-4601-82CB-7CB26469B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D59470-6FCE-4817-98BC-043B4EC5F43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692" y="1267200"/>
            <a:ext cx="8731307" cy="3177403"/>
          </a:xfrm>
        </p:spPr>
        <p:txBody>
          <a:bodyPr/>
          <a:lstStyle/>
          <a:p>
            <a:r>
              <a:rPr lang="en-US" b="1" dirty="0"/>
              <a:t>No RDO</a:t>
            </a:r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r>
              <a:rPr lang="en-US" b="1" dirty="0"/>
              <a:t>With RDO</a:t>
            </a:r>
            <a:endParaRPr lang="fr-FR" b="1" dirty="0"/>
          </a:p>
          <a:p>
            <a:endParaRPr lang="fr-FR" b="1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612C119-1DB9-4D8B-8BAB-85F746F36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74108" cy="631786"/>
          </a:xfrm>
        </p:spPr>
        <p:txBody>
          <a:bodyPr/>
          <a:lstStyle/>
          <a:p>
            <a:pPr algn="l"/>
            <a:r>
              <a:rPr lang="en-US" dirty="0"/>
              <a:t>Results: 		</a:t>
            </a:r>
            <a:r>
              <a:rPr lang="en-US" sz="2400" i="1" dirty="0"/>
              <a:t>AIF index coding</a:t>
            </a:r>
            <a:r>
              <a:rPr lang="en-US" dirty="0"/>
              <a:t>	   		   </a:t>
            </a:r>
            <a:r>
              <a:rPr lang="en-US" sz="2400" dirty="0"/>
              <a:t>JVET_P0341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0A4D49C-5582-4F69-B451-C450E1E454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046" y="698897"/>
            <a:ext cx="6069107" cy="18091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72EFD40-688E-4F69-B281-FF0BB4B69E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892" y="2521164"/>
            <a:ext cx="6069108" cy="181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69427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Results: 	 </a:t>
            </a:r>
            <a:r>
              <a:rPr lang="en-US" sz="2400" i="1" dirty="0"/>
              <a:t>combination P0341+ P0340 + P0621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/>
              <a:t>P0341: </a:t>
            </a:r>
            <a:r>
              <a:rPr lang="en-US" dirty="0"/>
              <a:t>Coding AIF index if </a:t>
            </a:r>
            <a:r>
              <a:rPr lang="en-US" i="1" dirty="0" err="1"/>
              <a:t>amvr</a:t>
            </a:r>
            <a:r>
              <a:rPr lang="en-US" dirty="0"/>
              <a:t> is equal to HALF_PEL</a:t>
            </a:r>
          </a:p>
          <a:p>
            <a:endParaRPr lang="en-US" dirty="0"/>
          </a:p>
          <a:p>
            <a:r>
              <a:rPr lang="en-US" b="1" dirty="0"/>
              <a:t>P0340: </a:t>
            </a:r>
            <a:r>
              <a:rPr lang="en-US" dirty="0"/>
              <a:t>Enabling AIF for triangle-merge</a:t>
            </a:r>
          </a:p>
          <a:p>
            <a:pPr marL="0" indent="0">
              <a:buNone/>
            </a:pPr>
            <a:endParaRPr lang="en-US" b="1" dirty="0"/>
          </a:p>
          <a:p>
            <a:pPr>
              <a:spcAft>
                <a:spcPts val="700"/>
              </a:spcAft>
            </a:pPr>
            <a:r>
              <a:rPr lang="en-US" b="1" dirty="0"/>
              <a:t>P0340: </a:t>
            </a:r>
            <a:r>
              <a:rPr lang="en-US" dirty="0"/>
              <a:t>Derivation of AIF index in pairwise-average</a:t>
            </a:r>
          </a:p>
          <a:p>
            <a:pPr marL="342900" lvl="1" indent="0" algn="ctr">
              <a:buNone/>
            </a:pPr>
            <a:r>
              <a:rPr lang="fr-FR" i="1" dirty="0" err="1"/>
              <a:t>hpelIfIdx</a:t>
            </a:r>
            <a:r>
              <a:rPr lang="fr-FR" dirty="0"/>
              <a:t>  = max ( </a:t>
            </a:r>
            <a:r>
              <a:rPr lang="fr-FR" i="1" dirty="0"/>
              <a:t>hpelIfIdx-</a:t>
            </a:r>
            <a:r>
              <a:rPr lang="fr-FR" dirty="0"/>
              <a:t>0 , </a:t>
            </a:r>
            <a:r>
              <a:rPr lang="fr-FR" i="1" dirty="0"/>
              <a:t>hpelIfIdx-1 )</a:t>
            </a:r>
            <a:endParaRPr lang="en-US" dirty="0"/>
          </a:p>
          <a:p>
            <a:pPr lvl="1"/>
            <a:endParaRPr lang="en-US" dirty="0"/>
          </a:p>
          <a:p>
            <a:r>
              <a:rPr lang="en-US" b="1" dirty="0"/>
              <a:t>P0621: </a:t>
            </a:r>
            <a:r>
              <a:rPr lang="en-US" dirty="0"/>
              <a:t>use AIF index for motion comparison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4338462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506FBF-A013-47D3-9F52-53D0A02FFB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7A3229-84FA-4601-82CB-7CB26469B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D59470-6FCE-4817-98BC-043B4EC5F43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692" y="1267200"/>
            <a:ext cx="8731307" cy="3177403"/>
          </a:xfrm>
        </p:spPr>
        <p:txBody>
          <a:bodyPr/>
          <a:lstStyle/>
          <a:p>
            <a:r>
              <a:rPr lang="en-US" b="1" dirty="0"/>
              <a:t>With RDO</a:t>
            </a:r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fr-FR" b="1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612C119-1DB9-4D8B-8BAB-85F746F36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74108" cy="631786"/>
          </a:xfrm>
        </p:spPr>
        <p:txBody>
          <a:bodyPr/>
          <a:lstStyle/>
          <a:p>
            <a:pPr algn="l"/>
            <a:r>
              <a:rPr lang="en-US" dirty="0"/>
              <a:t>Results: 	 </a:t>
            </a:r>
            <a:r>
              <a:rPr lang="en-US" sz="2400" i="1" dirty="0"/>
              <a:t>combination P0341+ P0340 + P0621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015F3F-81BB-4632-851B-D7671211A196}"/>
              </a:ext>
            </a:extLst>
          </p:cNvPr>
          <p:cNvSpPr txBox="1"/>
          <p:nvPr/>
        </p:nvSpPr>
        <p:spPr>
          <a:xfrm>
            <a:off x="1358207" y="4321492"/>
            <a:ext cx="3409588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fr-FR" sz="1600" dirty="0" err="1">
                <a:latin typeface="Century Gothic" panose="020B0502020202020204" pitchFamily="34" charset="0"/>
              </a:rPr>
              <a:t>Thanks</a:t>
            </a:r>
            <a:r>
              <a:rPr lang="fr-FR" sz="1600" dirty="0">
                <a:latin typeface="Century Gothic" panose="020B0502020202020204" pitchFamily="34" charset="0"/>
              </a:rPr>
              <a:t> to Sharp </a:t>
            </a:r>
            <a:r>
              <a:rPr lang="fr-FR" sz="1600">
                <a:latin typeface="Century Gothic" panose="020B0502020202020204" pitchFamily="34" charset="0"/>
              </a:rPr>
              <a:t>for cross-checking</a:t>
            </a:r>
            <a:endParaRPr lang="en-US" sz="1600" dirty="0"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563347-3359-4B10-909B-7B87F5697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308" y="1782485"/>
            <a:ext cx="7663092" cy="232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24197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terms/"/>
    <ds:schemaRef ds:uri="http://www.w3.org/XML/1998/namespace"/>
    <ds:schemaRef ds:uri="http://purl.org/dc/elements/1.1/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13039</TotalTime>
  <Words>266</Words>
  <Application>Microsoft Office PowerPoint</Application>
  <PresentationFormat>On-screen Show (16:9)</PresentationFormat>
  <Paragraphs>52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Problems       JVET_P0341</vt:lpstr>
      <vt:lpstr>Proposal: coding of hpelIfIdx  JVET_P0341</vt:lpstr>
      <vt:lpstr>Results:   AIF index coding         JVET_P0341</vt:lpstr>
      <vt:lpstr>Results:   combination P0341+ P0340 + P0621</vt:lpstr>
      <vt:lpstr>Results:   combination P0341+ P0340 + P0621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Bordes Philippe</cp:lastModifiedBy>
  <cp:revision>1128</cp:revision>
  <cp:lastPrinted>2018-02-07T16:54:36Z</cp:lastPrinted>
  <dcterms:created xsi:type="dcterms:W3CDTF">2015-05-07T16:31:13Z</dcterms:created>
  <dcterms:modified xsi:type="dcterms:W3CDTF">2019-10-05T14:07:24Z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