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5">
  <p:sldMasterIdLst>
    <p:sldMasterId id="2147483699" r:id="rId1"/>
  </p:sldMasterIdLst>
  <p:notesMasterIdLst>
    <p:notesMasterId r:id="rId13"/>
  </p:notesMasterIdLst>
  <p:handoutMasterIdLst>
    <p:handoutMasterId r:id="rId14"/>
  </p:handoutMasterIdLst>
  <p:sldIdLst>
    <p:sldId id="272" r:id="rId2"/>
    <p:sldId id="306" r:id="rId3"/>
    <p:sldId id="312" r:id="rId4"/>
    <p:sldId id="318" r:id="rId5"/>
    <p:sldId id="311" r:id="rId6"/>
    <p:sldId id="313" r:id="rId7"/>
    <p:sldId id="314" r:id="rId8"/>
    <p:sldId id="316" r:id="rId9"/>
    <p:sldId id="317" r:id="rId10"/>
    <p:sldId id="302" r:id="rId11"/>
    <p:sldId id="301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howGuides="1">
      <p:cViewPr varScale="1">
        <p:scale>
          <a:sx n="88" d="100"/>
          <a:sy n="88" d="100"/>
        </p:scale>
        <p:origin x="114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4DCFB-5A8D-465F-BB84-F4C1E2D62EAB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C73AA-58BE-4DFB-A550-17249657C5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82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2019/10/3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 JVET-O0425 – J. </a:t>
            </a:r>
            <a:r>
              <a:rPr kumimoji="1" lang="en-GB" sz="1000" dirty="0" err="1" smtClean="0">
                <a:solidFill>
                  <a:schemeClr val="bg1"/>
                </a:solidFill>
              </a:rPr>
              <a:t>Taquet</a:t>
            </a:r>
            <a:r>
              <a:rPr kumimoji="1" lang="en-GB" sz="1000" dirty="0" smtClean="0">
                <a:solidFill>
                  <a:schemeClr val="bg1"/>
                </a:solidFill>
              </a:rPr>
              <a:t>,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</a:t>
            </a:r>
            <a:r>
              <a:rPr kumimoji="1" lang="en-GB" sz="1000" b="1" baseline="0" dirty="0" smtClean="0">
                <a:solidFill>
                  <a:schemeClr val="bg1"/>
                </a:solidFill>
              </a:rPr>
              <a:t>P. </a:t>
            </a:r>
            <a:r>
              <a:rPr kumimoji="1" lang="en-GB" sz="1000" b="1" baseline="0" dirty="0" err="1" smtClean="0">
                <a:solidFill>
                  <a:schemeClr val="bg1"/>
                </a:solidFill>
              </a:rPr>
              <a:t>Onno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, C. Gisquet, G. </a:t>
            </a:r>
            <a:r>
              <a:rPr kumimoji="1" lang="en-GB" sz="1000" baseline="0" dirty="0" err="1" smtClean="0">
                <a:solidFill>
                  <a:schemeClr val="bg1"/>
                </a:solidFill>
              </a:rPr>
              <a:t>Laroche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 – Date: 2019-07-01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DB87A4C7-7FEA-4814-8D11-0371E6AC9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dirty="0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JVET-P0330</a:t>
            </a:r>
            <a:r>
              <a:rPr lang="en-GB" dirty="0"/>
              <a:t/>
            </a:r>
            <a:br>
              <a:rPr lang="en-GB" dirty="0"/>
            </a:br>
            <a:r>
              <a:rPr lang="en-GB" sz="2000" dirty="0"/>
              <a:t>Non-CE5: </a:t>
            </a:r>
            <a:r>
              <a:rPr lang="fr-FR" sz="2000" dirty="0"/>
              <a:t>CC-ALF </a:t>
            </a:r>
            <a:r>
              <a:rPr lang="fr-FR" sz="2000" dirty="0" err="1"/>
              <a:t>filtering</a:t>
            </a:r>
            <a:r>
              <a:rPr lang="fr-FR" sz="2000" dirty="0"/>
              <a:t> simplification</a:t>
            </a:r>
            <a:endParaRPr lang="en-GB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287" y="3717578"/>
            <a:ext cx="7057033" cy="1511622"/>
          </a:xfrm>
        </p:spPr>
        <p:txBody>
          <a:bodyPr/>
          <a:lstStyle/>
          <a:p>
            <a:r>
              <a:rPr lang="fr-FR" dirty="0"/>
              <a:t>Jonathan Taquet</a:t>
            </a:r>
            <a:br>
              <a:rPr lang="fr-FR" dirty="0"/>
            </a:br>
            <a:r>
              <a:rPr lang="fr-FR" b="1" dirty="0"/>
              <a:t>Patrice </a:t>
            </a:r>
            <a:r>
              <a:rPr lang="fr-FR" b="1" dirty="0" err="1"/>
              <a:t>Onno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Christophe Gisquet</a:t>
            </a:r>
            <a:br>
              <a:rPr lang="fr-FR" dirty="0"/>
            </a:br>
            <a:r>
              <a:rPr lang="fr-FR" dirty="0"/>
              <a:t>Guillaume Laroche</a:t>
            </a:r>
            <a:br>
              <a:rPr lang="fr-FR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6404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proposed </a:t>
            </a:r>
            <a:r>
              <a:rPr lang="en-US" dirty="0"/>
              <a:t>changes enable </a:t>
            </a:r>
            <a:r>
              <a:rPr lang="en-US" dirty="0" smtClean="0"/>
              <a:t>reducing the filtering operations of the CC-ALF while preserving the good </a:t>
            </a:r>
            <a:r>
              <a:rPr lang="en-US" dirty="0"/>
              <a:t>coding </a:t>
            </a:r>
            <a:r>
              <a:rPr lang="en-US" dirty="0" smtClean="0"/>
              <a:t>gains of CC-ALF</a:t>
            </a:r>
          </a:p>
          <a:p>
            <a:pPr lvl="1"/>
            <a:r>
              <a:rPr lang="en-US" dirty="0" smtClean="0"/>
              <a:t>In particular using 16-bit operations instead of 32-bits operations</a:t>
            </a:r>
          </a:p>
          <a:p>
            <a:pPr lvl="1"/>
            <a:r>
              <a:rPr lang="en-US" dirty="0" smtClean="0"/>
              <a:t>Reducing the number of total operations per pixel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Correcting some specification text of CE5-2.1</a:t>
            </a:r>
            <a:endParaRPr lang="en-US" dirty="0"/>
          </a:p>
          <a:p>
            <a:endParaRPr lang="en-US" altLang="ja-JP" dirty="0" smtClean="0"/>
          </a:p>
          <a:p>
            <a:r>
              <a:rPr lang="en-US" altLang="ja-JP" dirty="0" smtClean="0"/>
              <a:t>We suggest to consider these simplifications in the next VVC draft for the CC-ALF design.</a:t>
            </a:r>
          </a:p>
          <a:p>
            <a:endParaRPr lang="en-US" altLang="ja-JP" dirty="0"/>
          </a:p>
          <a:p>
            <a:r>
              <a:rPr lang="en-US" altLang="ja-JP" dirty="0" smtClean="0"/>
              <a:t>Thanks </a:t>
            </a:r>
            <a:r>
              <a:rPr lang="en-US" altLang="ja-JP" dirty="0"/>
              <a:t>to </a:t>
            </a:r>
            <a:r>
              <a:rPr lang="en-US" altLang="ja-JP" dirty="0" smtClean="0"/>
              <a:t>Sharp for cross-checking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81283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Thank you for your attention.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2075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u="sng" dirty="0" smtClean="0"/>
              <a:t>Proposal 1: </a:t>
            </a:r>
            <a:r>
              <a:rPr lang="en-CA" dirty="0" smtClean="0"/>
              <a:t>Perform </a:t>
            </a:r>
            <a:r>
              <a:rPr lang="en-CA" dirty="0"/>
              <a:t>the </a:t>
            </a:r>
            <a:r>
              <a:rPr lang="en-CA" dirty="0" smtClean="0"/>
              <a:t>CC-ALF filtering </a:t>
            </a:r>
            <a:r>
              <a:rPr lang="en-CA" dirty="0"/>
              <a:t>by using </a:t>
            </a:r>
            <a:r>
              <a:rPr lang="en-CA" u="sng" dirty="0" smtClean="0"/>
              <a:t>8-bits input /16-bits output</a:t>
            </a:r>
            <a:r>
              <a:rPr lang="en-CA" dirty="0" smtClean="0"/>
              <a:t> </a:t>
            </a:r>
            <a:r>
              <a:rPr lang="en-CA" dirty="0"/>
              <a:t>operations instead of 16-bits/32-bits </a:t>
            </a:r>
            <a:r>
              <a:rPr lang="en-CA" dirty="0" smtClean="0"/>
              <a:t>operations in JVET-P0080 by</a:t>
            </a:r>
            <a:endParaRPr lang="en-CA" dirty="0"/>
          </a:p>
          <a:p>
            <a:pPr lvl="1"/>
            <a:r>
              <a:rPr lang="en-CA" dirty="0" smtClean="0"/>
              <a:t>A)</a:t>
            </a:r>
            <a:r>
              <a:rPr lang="en-US" dirty="0"/>
              <a:t> </a:t>
            </a:r>
            <a:r>
              <a:rPr lang="en-US" dirty="0" smtClean="0"/>
              <a:t>Reducing the filter </a:t>
            </a:r>
            <a:r>
              <a:rPr lang="en-US" dirty="0"/>
              <a:t>coefficient </a:t>
            </a:r>
            <a:r>
              <a:rPr lang="en-US" dirty="0" smtClean="0"/>
              <a:t>range and representation</a:t>
            </a:r>
          </a:p>
          <a:p>
            <a:pPr marL="355600" lvl="2" indent="0"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marL="177800" lvl="1" indent="0">
              <a:buNone/>
            </a:pPr>
            <a:endParaRPr lang="en-CA" dirty="0" smtClean="0"/>
          </a:p>
          <a:p>
            <a:pPr marL="177800" lvl="1" indent="0">
              <a:buNone/>
            </a:pPr>
            <a:endParaRPr lang="en-CA" dirty="0" smtClean="0"/>
          </a:p>
          <a:p>
            <a:pPr lvl="1"/>
            <a:endParaRPr lang="en-CA" dirty="0" smtClean="0"/>
          </a:p>
          <a:p>
            <a:pPr lvl="1"/>
            <a:endParaRPr lang="en-CA" dirty="0" smtClean="0"/>
          </a:p>
          <a:p>
            <a:pPr lvl="1"/>
            <a:r>
              <a:rPr lang="en-CA" dirty="0" smtClean="0"/>
              <a:t>B) Reducing the </a:t>
            </a:r>
            <a:r>
              <a:rPr lang="en-US" dirty="0"/>
              <a:t>s</a:t>
            </a:r>
            <a:r>
              <a:rPr lang="en-US" dirty="0" smtClean="0"/>
              <a:t>ample value precision of the </a:t>
            </a:r>
            <a:r>
              <a:rPr lang="en-US" dirty="0" err="1" smtClean="0"/>
              <a:t>Luma</a:t>
            </a:r>
            <a:r>
              <a:rPr lang="en-US" dirty="0" smtClean="0"/>
              <a:t> samples during the filtering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  <a:p>
            <a:pPr lvl="1"/>
            <a:endParaRPr lang="en-CA" dirty="0" smtClean="0"/>
          </a:p>
          <a:p>
            <a:pPr lvl="1"/>
            <a:endParaRPr lang="en-CA" dirty="0"/>
          </a:p>
          <a:p>
            <a:pPr marL="177800" lvl="1" indent="0">
              <a:buNone/>
            </a:pPr>
            <a:endParaRPr lang="en-CA" dirty="0" smtClean="0"/>
          </a:p>
          <a:p>
            <a:pPr marL="355600" lvl="2" indent="0">
              <a:buNone/>
            </a:pPr>
            <a:endParaRPr lang="en-CA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 smtClean="0"/>
              <a:t>in CE5-2.1 </a:t>
            </a:r>
            <a:r>
              <a:rPr lang="en-US" dirty="0" smtClean="0"/>
              <a:t>(1/3)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221222"/>
              </p:ext>
            </p:extLst>
          </p:nvPr>
        </p:nvGraphicFramePr>
        <p:xfrm>
          <a:off x="899591" y="2492896"/>
          <a:ext cx="6600057" cy="1514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019">
                  <a:extLst>
                    <a:ext uri="{9D8B030D-6E8A-4147-A177-3AD203B41FA5}">
                      <a16:colId xmlns:a16="http://schemas.microsoft.com/office/drawing/2014/main" val="603025000"/>
                    </a:ext>
                  </a:extLst>
                </a:gridCol>
                <a:gridCol w="2200019">
                  <a:extLst>
                    <a:ext uri="{9D8B030D-6E8A-4147-A177-3AD203B41FA5}">
                      <a16:colId xmlns:a16="http://schemas.microsoft.com/office/drawing/2014/main" val="1499725888"/>
                    </a:ext>
                  </a:extLst>
                </a:gridCol>
                <a:gridCol w="2200019">
                  <a:extLst>
                    <a:ext uri="{9D8B030D-6E8A-4147-A177-3AD203B41FA5}">
                      <a16:colId xmlns:a16="http://schemas.microsoft.com/office/drawing/2014/main" val="2936642966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r>
                        <a:rPr lang="en-US" dirty="0" smtClean="0"/>
                        <a:t>Contribution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Filter </a:t>
                      </a:r>
                      <a:r>
                        <a:rPr lang="en-US" dirty="0" err="1" smtClean="0"/>
                        <a:t>coeff</a:t>
                      </a:r>
                      <a:r>
                        <a:rPr lang="en-US" dirty="0" smtClean="0"/>
                        <a:t>. 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Bits used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717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CE5.2.1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[-2;</a:t>
                      </a:r>
                      <a:r>
                        <a:rPr lang="en-US" baseline="0" dirty="0" smtClean="0"/>
                        <a:t> -2]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bits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3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Proposal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[-0.12109375, 0.12109375]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bits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9119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840841"/>
              </p:ext>
            </p:extLst>
          </p:nvPr>
        </p:nvGraphicFramePr>
        <p:xfrm>
          <a:off x="1979712" y="5050007"/>
          <a:ext cx="4064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603025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499725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Contribution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Samples</a:t>
                      </a:r>
                      <a:r>
                        <a:rPr lang="en-US" baseline="0" dirty="0" smtClean="0"/>
                        <a:t> value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717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CE5.2.1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 bits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3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Proposal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baseline="0" dirty="0" smtClean="0"/>
                        <a:t>5 (MSB) bits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91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99216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u="sng" dirty="0" smtClean="0"/>
              <a:t>Proposal 2</a:t>
            </a:r>
            <a:r>
              <a:rPr lang="en-CA" dirty="0" smtClean="0"/>
              <a:t>: Use of different filter </a:t>
            </a:r>
            <a:r>
              <a:rPr lang="en-CA" dirty="0"/>
              <a:t>shapes with at most 16 </a:t>
            </a:r>
            <a:r>
              <a:rPr lang="en-CA" dirty="0" smtClean="0"/>
              <a:t>samples to reduce the number of operations</a:t>
            </a:r>
          </a:p>
          <a:p>
            <a:pPr marL="177800" lvl="1" indent="0">
              <a:buNone/>
            </a:pP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260648"/>
            <a:ext cx="8497192" cy="561600"/>
          </a:xfrm>
        </p:spPr>
        <p:txBody>
          <a:bodyPr>
            <a:normAutofit/>
          </a:bodyPr>
          <a:lstStyle/>
          <a:p>
            <a:r>
              <a:rPr lang="en-US" dirty="0" smtClean="0"/>
              <a:t>Proposed </a:t>
            </a:r>
            <a:r>
              <a:rPr lang="en-US" dirty="0" smtClean="0"/>
              <a:t>changes </a:t>
            </a:r>
            <a:r>
              <a:rPr lang="en-US" dirty="0"/>
              <a:t>in CE5-2.1 </a:t>
            </a:r>
            <a:r>
              <a:rPr lang="en-US" dirty="0" smtClean="0"/>
              <a:t>(2/3)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945" y="2552683"/>
            <a:ext cx="2053748" cy="1664654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>
            <a:stCxn id="9" idx="2"/>
          </p:cNvCxnSpPr>
          <p:nvPr/>
        </p:nvCxnSpPr>
        <p:spPr>
          <a:xfrm>
            <a:off x="7080096" y="2062099"/>
            <a:ext cx="863854" cy="1075118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538153" y="1735215"/>
            <a:ext cx="1083886" cy="326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1400" dirty="0" smtClean="0"/>
              <a:t>Same value</a:t>
            </a:r>
            <a:endParaRPr kumimoji="1" lang="en-US" sz="1400" dirty="0"/>
          </a:p>
        </p:txBody>
      </p:sp>
      <p:cxnSp>
        <p:nvCxnSpPr>
          <p:cNvPr id="10" name="Straight Arrow Connector 9"/>
          <p:cNvCxnSpPr>
            <a:stCxn id="9" idx="2"/>
          </p:cNvCxnSpPr>
          <p:nvPr/>
        </p:nvCxnSpPr>
        <p:spPr>
          <a:xfrm flipH="1">
            <a:off x="6538153" y="2062099"/>
            <a:ext cx="541943" cy="1075118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38838" y="4662540"/>
            <a:ext cx="95295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1200" dirty="0" smtClean="0"/>
              <a:t>Same value</a:t>
            </a:r>
            <a:endParaRPr kumimoji="1" lang="en-US" sz="1200" dirty="0"/>
          </a:p>
        </p:txBody>
      </p:sp>
      <p:cxnSp>
        <p:nvCxnSpPr>
          <p:cNvPr id="12" name="Straight Arrow Connector 11"/>
          <p:cNvCxnSpPr>
            <a:stCxn id="11" idx="0"/>
          </p:cNvCxnSpPr>
          <p:nvPr/>
        </p:nvCxnSpPr>
        <p:spPr>
          <a:xfrm flipH="1" flipV="1">
            <a:off x="6538153" y="3798444"/>
            <a:ext cx="677162" cy="864096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1" idx="0"/>
          </p:cNvCxnSpPr>
          <p:nvPr/>
        </p:nvCxnSpPr>
        <p:spPr>
          <a:xfrm flipV="1">
            <a:off x="7215315" y="3798444"/>
            <a:ext cx="908890" cy="864096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395536" y="2934348"/>
            <a:ext cx="2160240" cy="2592288"/>
            <a:chOff x="2267744" y="1700808"/>
            <a:chExt cx="2160240" cy="2592288"/>
          </a:xfrm>
        </p:grpSpPr>
        <p:sp>
          <p:nvSpPr>
            <p:cNvPr id="15" name="Rectangle 14"/>
            <p:cNvSpPr/>
            <p:nvPr/>
          </p:nvSpPr>
          <p:spPr>
            <a:xfrm>
              <a:off x="2699792" y="2132856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131840" y="2132856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563888" y="2132856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3</a:t>
              </a:r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31840" y="1700808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0</a:t>
              </a:r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131840" y="2564904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563888" y="2564904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995936" y="2564904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699792" y="2564904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267744" y="2564904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131840" y="2996952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63888" y="2996952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995936" y="2996952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699792" y="2996952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267744" y="2996952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699792" y="3429000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11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131840" y="3429000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563888" y="3429000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31840" y="3861048"/>
              <a:ext cx="432048" cy="4320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dirty="0" smtClean="0">
                  <a:solidFill>
                    <a:schemeClr val="tx1"/>
                  </a:solidFill>
                </a:rPr>
                <a:t>0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428883" y="5710164"/>
            <a:ext cx="1336263" cy="393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Same value</a:t>
            </a:r>
            <a:endParaRPr kumimoji="1" lang="en-US" dirty="0"/>
          </a:p>
        </p:txBody>
      </p:sp>
      <p:cxnSp>
        <p:nvCxnSpPr>
          <p:cNvPr id="34" name="Straight Arrow Connector 33"/>
          <p:cNvCxnSpPr>
            <a:stCxn id="33" idx="1"/>
          </p:cNvCxnSpPr>
          <p:nvPr/>
        </p:nvCxnSpPr>
        <p:spPr>
          <a:xfrm flipH="1" flipV="1">
            <a:off x="615028" y="4534059"/>
            <a:ext cx="1813855" cy="137305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3" idx="1"/>
            <a:endCxn id="23" idx="3"/>
          </p:cNvCxnSpPr>
          <p:nvPr/>
        </p:nvCxnSpPr>
        <p:spPr>
          <a:xfrm flipH="1" flipV="1">
            <a:off x="827584" y="4014468"/>
            <a:ext cx="1601299" cy="189264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33" idx="0"/>
          </p:cNvCxnSpPr>
          <p:nvPr/>
        </p:nvCxnSpPr>
        <p:spPr>
          <a:xfrm flipH="1" flipV="1">
            <a:off x="2351425" y="4559088"/>
            <a:ext cx="745590" cy="1151076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3" idx="0"/>
            <a:endCxn id="21" idx="3"/>
          </p:cNvCxnSpPr>
          <p:nvPr/>
        </p:nvCxnSpPr>
        <p:spPr>
          <a:xfrm flipH="1" flipV="1">
            <a:off x="2555776" y="4014468"/>
            <a:ext cx="541239" cy="1695696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417210" y="2456851"/>
            <a:ext cx="1336263" cy="393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dirty="0" smtClean="0"/>
              <a:t>Same value</a:t>
            </a:r>
            <a:endParaRPr kumimoji="1" lang="en-US" dirty="0"/>
          </a:p>
        </p:txBody>
      </p:sp>
      <p:cxnSp>
        <p:nvCxnSpPr>
          <p:cNvPr id="39" name="Straight Arrow Connector 38"/>
          <p:cNvCxnSpPr>
            <a:stCxn id="38" idx="1"/>
          </p:cNvCxnSpPr>
          <p:nvPr/>
        </p:nvCxnSpPr>
        <p:spPr>
          <a:xfrm flipH="1">
            <a:off x="1582490" y="2653796"/>
            <a:ext cx="834720" cy="46717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38" idx="2"/>
            <a:endCxn id="32" idx="3"/>
          </p:cNvCxnSpPr>
          <p:nvPr/>
        </p:nvCxnSpPr>
        <p:spPr>
          <a:xfrm flipH="1">
            <a:off x="1691680" y="2850741"/>
            <a:ext cx="1393662" cy="2459871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Notched Right Arrow 40"/>
          <p:cNvSpPr/>
          <p:nvPr/>
        </p:nvSpPr>
        <p:spPr>
          <a:xfrm>
            <a:off x="4116183" y="2922075"/>
            <a:ext cx="1388926" cy="977332"/>
          </a:xfrm>
          <a:prstGeom prst="notched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  <p:pic>
        <p:nvPicPr>
          <p:cNvPr id="43" name="Picture 4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770" y="5220584"/>
            <a:ext cx="1275254" cy="1322788"/>
          </a:xfrm>
          <a:prstGeom prst="rect">
            <a:avLst/>
          </a:prstGeom>
          <a:noFill/>
        </p:spPr>
      </p:pic>
      <p:sp>
        <p:nvSpPr>
          <p:cNvPr id="44" name="Notched Right Arrow 43"/>
          <p:cNvSpPr/>
          <p:nvPr/>
        </p:nvSpPr>
        <p:spPr>
          <a:xfrm rot="706280">
            <a:off x="4168155" y="4929777"/>
            <a:ext cx="1388926" cy="977332"/>
          </a:xfrm>
          <a:prstGeom prst="notched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36429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u="sng" dirty="0" smtClean="0"/>
                  <a:t>Proposal 3: </a:t>
                </a:r>
                <a:r>
                  <a:rPr lang="en-US" dirty="0" smtClean="0"/>
                  <a:t>Specification change in the CE5-2.1 </a:t>
                </a:r>
                <a:r>
                  <a:rPr lang="en-CA" dirty="0" smtClean="0"/>
                  <a:t>to </a:t>
                </a:r>
                <a:r>
                  <a:rPr lang="en-CA" dirty="0"/>
                  <a:t>consider the difference between the internal bit-depth for </a:t>
                </a:r>
                <a:r>
                  <a:rPr lang="en-CA" dirty="0" err="1"/>
                  <a:t>Luma</a:t>
                </a:r>
                <a:r>
                  <a:rPr lang="en-CA" dirty="0"/>
                  <a:t> (IBDL) channel, and the internal bit-depth for the Chroma (IBDC) </a:t>
                </a:r>
                <a:r>
                  <a:rPr lang="en-CA" dirty="0" smtClean="0"/>
                  <a:t>channel.</a:t>
                </a:r>
              </a:p>
              <a:p>
                <a:pPr lvl="1"/>
                <a:r>
                  <a:rPr lang="en-CA" dirty="0" smtClean="0"/>
                  <a:t>Goal is to </a:t>
                </a:r>
                <a:r>
                  <a:rPr lang="en-CA" dirty="0"/>
                  <a:t>keep similar range of coefficient precision relatively to the </a:t>
                </a:r>
                <a:r>
                  <a:rPr lang="en-CA" dirty="0" smtClean="0"/>
                  <a:t>Chroma channel while keeping </a:t>
                </a:r>
                <a:r>
                  <a:rPr lang="en-CA" dirty="0"/>
                  <a:t>efficient coding in that situation. </a:t>
                </a:r>
                <a:endParaRPr lang="en-CA" dirty="0" smtClean="0"/>
              </a:p>
              <a:p>
                <a:r>
                  <a:rPr lang="en-CA" dirty="0" smtClean="0"/>
                  <a:t>The current  CC-ALF filtering can be summarized by the formula:</a:t>
                </a:r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GB"/>
                          <m:t>O</m:t>
                        </m:r>
                      </m:e>
                      <m:sub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GB" i="1"/>
                                  <m:t>𝑥</m:t>
                                </m:r>
                              </m:e>
                              <m:sub>
                                <m:r>
                                  <a:rPr lang="en-GB" i="1"/>
                                  <m:t>𝑐</m:t>
                                </m:r>
                              </m:sub>
                            </m:sSub>
                            <m:r>
                              <a:rPr lang="en-GB" i="1"/>
                              <m:t>,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GB" i="1"/>
                                  <m:t>𝑦</m:t>
                                </m:r>
                              </m:e>
                              <m:sub>
                                <m:r>
                                  <a:rPr lang="en-GB" i="1"/>
                                  <m:t>𝑐</m:t>
                                </m:r>
                              </m:sub>
                            </m:sSub>
                          </m:e>
                        </m:d>
                      </m:sub>
                      <m:sup>
                        <m:r>
                          <m:rPr>
                            <m:sty m:val="p"/>
                          </m:rPr>
                          <a:rPr lang="en-GB"/>
                          <m:t>Cb</m:t>
                        </m:r>
                      </m:sup>
                    </m:sSubSup>
                    <m:r>
                      <a:rPr lang="en-GB" i="1"/>
                      <m:t>=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i="1"/>
                                </m:ctrlPr>
                              </m:naryPr>
                              <m:sub>
                                <m:r>
                                  <a:rPr lang="en-GB" i="1"/>
                                  <m:t>𝑖</m:t>
                                </m:r>
                              </m:sub>
                              <m:sup/>
                              <m:e>
                                <m:sSubSup>
                                  <m:sSubSupPr>
                                    <m:ctrlPr>
                                      <a:rPr lang="en-US" i="1"/>
                                    </m:ctrlPr>
                                  </m:sSubSupPr>
                                  <m:e>
                                    <m:sSup>
                                      <m:sSupPr>
                                        <m:ctrlPr>
                                          <a:rPr lang="en-US" i="1"/>
                                        </m:ctrlPr>
                                      </m:sSupPr>
                                      <m:e>
                                        <m:r>
                                          <a:rPr lang="en-GB" i="1"/>
                                          <m:t>𝑓</m:t>
                                        </m:r>
                                      </m:e>
                                      <m:sup>
                                        <m:r>
                                          <a:rPr lang="en-GB" i="1"/>
                                          <m:t>′</m:t>
                                        </m:r>
                                      </m:sup>
                                    </m:sSup>
                                  </m:e>
                                  <m:sub>
                                    <m:d>
                                      <m:dPr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/>
                                              <m:t>𝑢</m:t>
                                            </m:r>
                                          </m:e>
                                          <m:sub>
                                            <m:r>
                                              <a:rPr lang="en-GB" i="1"/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GB" i="1"/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/>
                                              <m:t>𝑣</m:t>
                                            </m:r>
                                          </m:e>
                                          <m:sub>
                                            <m:r>
                                              <a:rPr lang="en-GB" i="1"/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sub>
                                  <m:sup>
                                    <m:r>
                                      <a:rPr lang="en-GB" i="1"/>
                                      <m:t>𝐶𝑏</m:t>
                                    </m:r>
                                  </m:sup>
                                </m:sSubSup>
                                <m:r>
                                  <a:rPr lang="en-GB" i="1"/>
                                  <m:t>.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GB" i="1"/>
                                      <m:t>𝐼</m:t>
                                    </m:r>
                                  </m:e>
                                  <m:sub>
                                    <m:d>
                                      <m:dPr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r>
                                          <a:rPr lang="en-GB" i="1"/>
                                          <m:t>𝑥</m:t>
                                        </m:r>
                                        <m:r>
                                          <a:rPr lang="en-GB" i="1"/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/>
                                              <m:t>𝑢</m:t>
                                            </m:r>
                                          </m:e>
                                          <m:sub>
                                            <m:r>
                                              <a:rPr lang="en-GB" i="1"/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en-GB" i="1"/>
                                          <m:t>,</m:t>
                                        </m:r>
                                        <m:r>
                                          <a:rPr lang="en-GB" i="1"/>
                                          <m:t>𝑦</m:t>
                                        </m:r>
                                        <m:r>
                                          <a:rPr lang="en-GB" i="1"/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/>
                                              <m:t>𝑣</m:t>
                                            </m:r>
                                          </m:e>
                                          <m:sub>
                                            <m:r>
                                              <a:rPr lang="en-GB" i="1"/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sub>
                                </m:sSub>
                              </m:e>
                            </m:nary>
                          </m:e>
                        </m:d>
                        <m:r>
                          <a:rPr lang="en-GB" i="1"/>
                          <m:t>+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GB" i="1"/>
                              <m:t>1≪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GB"/>
                                  <m:t>B</m:t>
                                </m:r>
                                <m:r>
                                  <a:rPr lang="en-GB"/>
                                  <m:t>1</m:t>
                                </m:r>
                                <m:r>
                                  <a:rPr lang="en-GB" i="1"/>
                                  <m:t>−</m:t>
                                </m:r>
                                <m:r>
                                  <a:rPr lang="en-GB"/>
                                  <m:t>1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GB" i="1"/>
                      <m:t>≫</m:t>
                    </m:r>
                    <m:r>
                      <m:rPr>
                        <m:sty m:val="p"/>
                      </m:rPr>
                      <a:rPr lang="en-GB"/>
                      <m:t>B</m:t>
                    </m:r>
                    <m:r>
                      <a:rPr lang="en-GB"/>
                      <m:t>1</m:t>
                    </m:r>
                    <m:r>
                      <a:rPr lang="en-GB" i="1"/>
                      <m:t>,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Where B1 is fixed to 7 in CE5-2.1</a:t>
                </a:r>
              </a:p>
              <a:p>
                <a:r>
                  <a:rPr lang="en-US" dirty="0" smtClean="0"/>
                  <a:t>Proposal</a:t>
                </a:r>
              </a:p>
              <a:p>
                <a:pPr lvl="1"/>
                <a:r>
                  <a:rPr lang="en-GB" dirty="0" smtClean="0"/>
                  <a:t>And set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/>
                      <m:t>B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GB"/>
                      <m:t>1</m:t>
                    </m:r>
                    <m:r>
                      <a:rPr lang="en-GB" i="1"/>
                      <m:t>=</m:t>
                    </m:r>
                    <m:r>
                      <m:rPr>
                        <m:sty m:val="p"/>
                      </m:rPr>
                      <a:rPr lang="en-GB"/>
                      <m:t>B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/>
                      <m:t>+</m:t>
                    </m:r>
                    <m:r>
                      <m:rPr>
                        <m:sty m:val="p"/>
                      </m:rPr>
                      <a:rPr lang="en-GB"/>
                      <m:t>IBDL</m:t>
                    </m:r>
                    <m:r>
                      <m:rPr>
                        <m:sty m:val="p"/>
                      </m:rPr>
                      <a:rPr lang="en-US" b="0" i="0" baseline="-25000" smtClean="0">
                        <a:latin typeface="Cambria Math" panose="02040503050406030204" pitchFamily="18" charset="0"/>
                      </a:rPr>
                      <m:t>uma</m:t>
                    </m:r>
                    <m:r>
                      <a:rPr lang="en-GB" i="1"/>
                      <m:t>−</m:t>
                    </m:r>
                    <m:r>
                      <m:rPr>
                        <m:sty m:val="p"/>
                      </m:rPr>
                      <a:rPr lang="en-GB"/>
                      <m:t>IBD</m:t>
                    </m:r>
                    <m:r>
                      <m:rPr>
                        <m:sty m:val="p"/>
                      </m:rPr>
                      <a:rPr lang="en-GB" baseline="-25000"/>
                      <m:t>C</m:t>
                    </m:r>
                    <m:r>
                      <m:rPr>
                        <m:sty m:val="p"/>
                      </m:rPr>
                      <a:rPr lang="en-US" b="0" i="0" baseline="-25000" smtClean="0">
                        <a:latin typeface="Cambria Math" panose="02040503050406030204" pitchFamily="18" charset="0"/>
                      </a:rPr>
                      <m:t>hroma</m:t>
                    </m:r>
                  </m:oMath>
                </a14:m>
                <a:endParaRPr lang="en-US" b="0" baseline="-25000" dirty="0" smtClean="0"/>
              </a:p>
              <a:p>
                <a:pPr lvl="1"/>
                <a:r>
                  <a:rPr lang="en-US" dirty="0" smtClean="0"/>
                  <a:t>With B1=8</a:t>
                </a:r>
                <a:endParaRPr lang="en-US" dirty="0"/>
              </a:p>
              <a:p>
                <a:pPr lvl="1"/>
                <a:r>
                  <a:rPr lang="en-US" dirty="0" smtClean="0"/>
                  <a:t>Rationale: Better </a:t>
                </a:r>
                <a:r>
                  <a:rPr lang="en-US" dirty="0"/>
                  <a:t>results are obtained with </a:t>
                </a:r>
                <a:r>
                  <a:rPr lang="en-US" dirty="0" smtClean="0"/>
                  <a:t>B1=8  when </a:t>
                </a:r>
                <a:r>
                  <a:rPr lang="en-US" dirty="0" err="1" smtClean="0"/>
                  <a:t>IBD</a:t>
                </a:r>
                <a:r>
                  <a:rPr lang="en-US" baseline="-25000" dirty="0" err="1" smtClean="0"/>
                  <a:t>Chroma</a:t>
                </a:r>
                <a:r>
                  <a:rPr lang="en-US" dirty="0" smtClean="0"/>
                  <a:t> is different from </a:t>
                </a:r>
                <a:r>
                  <a:rPr lang="en-US" dirty="0" err="1" smtClean="0"/>
                  <a:t>IBD</a:t>
                </a:r>
                <a:r>
                  <a:rPr lang="en-US" baseline="-25000" dirty="0" err="1" smtClean="0"/>
                  <a:t>Luma</a:t>
                </a:r>
                <a:endParaRPr lang="en-US" baseline="-25000" dirty="0"/>
              </a:p>
              <a:p>
                <a:pPr lvl="2"/>
                <a:endParaRPr lang="en-US" b="0" dirty="0" smtClean="0"/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57" t="-753" b="-1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changes </a:t>
            </a:r>
            <a:r>
              <a:rPr lang="en-US" dirty="0" smtClean="0"/>
              <a:t>in</a:t>
            </a:r>
            <a:r>
              <a:rPr lang="en-US" dirty="0" smtClean="0"/>
              <a:t> </a:t>
            </a:r>
            <a:r>
              <a:rPr lang="en-US" dirty="0"/>
              <a:t>CE5-2.1 </a:t>
            </a:r>
            <a:r>
              <a:rPr lang="en-US" dirty="0" smtClean="0"/>
              <a:t> </a:t>
            </a:r>
            <a:r>
              <a:rPr lang="en-US" dirty="0" smtClean="0"/>
              <a:t>(3/3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810531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572532"/>
              </p:ext>
            </p:extLst>
          </p:nvPr>
        </p:nvGraphicFramePr>
        <p:xfrm>
          <a:off x="107504" y="1229040"/>
          <a:ext cx="8856482" cy="5361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485">
                  <a:extLst>
                    <a:ext uri="{9D8B030D-6E8A-4147-A177-3AD203B41FA5}">
                      <a16:colId xmlns:a16="http://schemas.microsoft.com/office/drawing/2014/main" val="2232745951"/>
                    </a:ext>
                  </a:extLst>
                </a:gridCol>
                <a:gridCol w="1050663">
                  <a:extLst>
                    <a:ext uri="{9D8B030D-6E8A-4147-A177-3AD203B41FA5}">
                      <a16:colId xmlns:a16="http://schemas.microsoft.com/office/drawing/2014/main" val="788052270"/>
                    </a:ext>
                  </a:extLst>
                </a:gridCol>
                <a:gridCol w="1188579">
                  <a:extLst>
                    <a:ext uri="{9D8B030D-6E8A-4147-A177-3AD203B41FA5}">
                      <a16:colId xmlns:a16="http://schemas.microsoft.com/office/drawing/2014/main" val="4212977578"/>
                    </a:ext>
                  </a:extLst>
                </a:gridCol>
                <a:gridCol w="1617809">
                  <a:extLst>
                    <a:ext uri="{9D8B030D-6E8A-4147-A177-3AD203B41FA5}">
                      <a16:colId xmlns:a16="http://schemas.microsoft.com/office/drawing/2014/main" val="260204031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297298419"/>
                    </a:ext>
                  </a:extLst>
                </a:gridCol>
                <a:gridCol w="1181433">
                  <a:extLst>
                    <a:ext uri="{9D8B030D-6E8A-4147-A177-3AD203B41FA5}">
                      <a16:colId xmlns:a16="http://schemas.microsoft.com/office/drawing/2014/main" val="3927904295"/>
                    </a:ext>
                  </a:extLst>
                </a:gridCol>
                <a:gridCol w="1554369">
                  <a:extLst>
                    <a:ext uri="{9D8B030D-6E8A-4147-A177-3AD203B41FA5}">
                      <a16:colId xmlns:a16="http://schemas.microsoft.com/office/drawing/2014/main" val="3844609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Test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Shape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Coeff</a:t>
                      </a:r>
                      <a:r>
                        <a:rPr lang="en-US" sz="1600" b="0" dirty="0" smtClean="0"/>
                        <a:t>. precision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Range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Luma</a:t>
                      </a:r>
                      <a:endParaRPr lang="en-US" sz="1600" b="0" dirty="0" smtClean="0"/>
                    </a:p>
                    <a:p>
                      <a:r>
                        <a:rPr lang="en-US" sz="1600" b="0" dirty="0" smtClean="0"/>
                        <a:t>sample</a:t>
                      </a:r>
                      <a:r>
                        <a:rPr lang="en-US" sz="1600" b="0" baseline="0" dirty="0" smtClean="0"/>
                        <a:t> precision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err="1" smtClean="0"/>
                        <a:t>Mult</a:t>
                      </a:r>
                      <a:r>
                        <a:rPr lang="en-US" sz="1600" b="0" dirty="0" smtClean="0"/>
                        <a:t>./Add.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Operation  done on</a:t>
                      </a:r>
                      <a:endParaRPr lang="en-US" sz="16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3473974"/>
                  </a:ext>
                </a:extLst>
              </a:tr>
              <a:tr h="972768">
                <a:tc>
                  <a:txBody>
                    <a:bodyPr/>
                    <a:lstStyle/>
                    <a:p>
                      <a:r>
                        <a:rPr lang="en-US" b="0" dirty="0" smtClean="0"/>
                        <a:t>JVET-P0080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18 pos.</a:t>
                      </a:r>
                    </a:p>
                    <a:p>
                      <a:r>
                        <a:rPr lang="en-US" b="0" dirty="0" smtClean="0"/>
                        <a:t>16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coef</a:t>
                      </a:r>
                      <a:r>
                        <a:rPr lang="en-US" b="0" baseline="0" dirty="0" smtClean="0"/>
                        <a:t>.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8 bits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CA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[-63, 63] </a:t>
                      </a:r>
                    </a:p>
                    <a:p>
                      <a:r>
                        <a:rPr kumimoji="1" lang="en-CA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r>
                        <a:rPr kumimoji="1" lang="en-CA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kumimoji="1" lang="en-CA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CA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-2, 2</a:t>
                      </a:r>
                      <a:r>
                        <a:rPr kumimoji="1" lang="en-CA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</a:t>
                      </a:r>
                      <a:endParaRPr lang="en-US" b="0" dirty="0" smtClean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10 bits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16/17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32 bits</a:t>
                      </a:r>
                      <a:endParaRPr lang="en-US" b="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446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Test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18 pos.</a:t>
                      </a:r>
                    </a:p>
                    <a:p>
                      <a:r>
                        <a:rPr lang="en-US" b="0" dirty="0" smtClean="0"/>
                        <a:t>16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coef</a:t>
                      </a:r>
                      <a:r>
                        <a:rPr lang="en-US" b="0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bits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[-31,31] </a:t>
                      </a:r>
                    </a:p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[-0.12109375, 0.12109375]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Use</a:t>
                      </a:r>
                      <a:r>
                        <a:rPr lang="en-US" baseline="0" dirty="0" smtClean="0"/>
                        <a:t> of </a:t>
                      </a:r>
                      <a:r>
                        <a:rPr lang="en-US" dirty="0" smtClean="0"/>
                        <a:t>the 5</a:t>
                      </a:r>
                      <a:r>
                        <a:rPr lang="en-US" baseline="0" dirty="0" smtClean="0"/>
                        <a:t> MSB only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16/17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16 bits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525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Test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 </a:t>
                      </a:r>
                      <a:r>
                        <a:rPr lang="en-US" b="0" dirty="0" smtClean="0"/>
                        <a:t>pos.</a:t>
                      </a:r>
                    </a:p>
                    <a:p>
                      <a:r>
                        <a:rPr lang="en-US" b="0" dirty="0" smtClean="0"/>
                        <a:t>16</a:t>
                      </a:r>
                      <a:r>
                        <a:rPr lang="en-US" b="0" baseline="0" dirty="0" smtClean="0"/>
                        <a:t> </a:t>
                      </a:r>
                      <a:r>
                        <a:rPr lang="en-US" b="0" baseline="0" dirty="0" err="1" smtClean="0"/>
                        <a:t>coef</a:t>
                      </a:r>
                      <a:r>
                        <a:rPr lang="en-US" b="0" baseline="0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6 bits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[-31,31] </a:t>
                      </a:r>
                    </a:p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r>
                        <a:rPr kumimoji="1"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[-0.12109375, 0.12109375]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Use of the 6 MSB</a:t>
                      </a:r>
                      <a:r>
                        <a:rPr lang="en-US" dirty="0" smtClean="0"/>
                        <a:t> only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15/16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16 bits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08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Test</a:t>
                      </a:r>
                      <a:r>
                        <a:rPr lang="en-US" baseline="0" dirty="0" smtClean="0"/>
                        <a:t>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pos.</a:t>
                      </a:r>
                    </a:p>
                    <a:p>
                      <a:r>
                        <a:rPr lang="en-US" dirty="0" smtClean="0"/>
                        <a:t>8 </a:t>
                      </a:r>
                      <a:r>
                        <a:rPr lang="en-US" dirty="0" err="1" smtClean="0"/>
                        <a:t>coef</a:t>
                      </a:r>
                      <a:r>
                        <a:rPr lang="en-US" dirty="0" smtClean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bits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[-63, 63] </a:t>
                      </a:r>
                    </a:p>
                    <a:p>
                      <a:r>
                        <a:rPr lang="en-US" dirty="0" smtClean="0"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r>
                        <a:rPr lang="en-US" dirty="0" smtClean="0">
                          <a:sym typeface="Wingdings" panose="05000000000000000000" pitchFamily="2" charset="2"/>
                        </a:rPr>
                        <a:t>[-0.24609375,</a:t>
                      </a:r>
                      <a:r>
                        <a:rPr lang="en-US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smtClean="0">
                          <a:sym typeface="Wingdings" panose="05000000000000000000" pitchFamily="2" charset="2"/>
                        </a:rPr>
                        <a:t>0.24609375]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Use of the 6 MSB</a:t>
                      </a:r>
                      <a:r>
                        <a:rPr lang="en-US" dirty="0" smtClean="0"/>
                        <a:t> only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8/7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16 bits</a:t>
                      </a:r>
                      <a:endParaRPr lang="en-US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76497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Experiments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982071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AI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3" y="4209267"/>
            <a:ext cx="4320000" cy="2028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5" y="1701945"/>
            <a:ext cx="4320000" cy="20280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026" y="4209267"/>
            <a:ext cx="4320000" cy="20280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3" y="1684743"/>
            <a:ext cx="4320000" cy="20404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851920" y="975041"/>
            <a:ext cx="27229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i="1" dirty="0" smtClean="0">
                <a:latin typeface="Arial Narrow" panose="020B0606020202030204" pitchFamily="34" charset="0"/>
              </a:rPr>
              <a:t>YUV=(14*Y+U+V)/16</a:t>
            </a:r>
            <a:endParaRPr kumimoji="1" lang="en-US" i="1" dirty="0">
              <a:latin typeface="Arial Narrow" panose="020B0606020202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2240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kumimoji="1" lang="en-US" b="1" dirty="0" smtClean="0"/>
              <a:t>1</a:t>
            </a:r>
            <a:endParaRPr kumimoji="1"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6000" y="3800836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3</a:t>
            </a:r>
            <a:endParaRPr kumimoji="1"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68286" y="3800836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2</a:t>
            </a:r>
            <a:endParaRPr kumimoji="1"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699195" y="3144219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707904" y="5661248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316897" y="3127658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244889" y="5661248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98369" y="1294198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b="1" dirty="0" smtClean="0"/>
              <a:t>CE5-2.1</a:t>
            </a:r>
            <a:endParaRPr kumimoji="1" lang="en-US" b="1" dirty="0"/>
          </a:p>
        </p:txBody>
      </p:sp>
    </p:spTree>
    <p:extLst>
      <p:ext uri="{BB962C8B-B14F-4D97-AF65-F5344CB8AC3E}">
        <p14:creationId xmlns:p14="http://schemas.microsoft.com/office/powerpoint/2010/main" val="61814887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987" y="1713199"/>
            <a:ext cx="4320000" cy="20280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233445"/>
            <a:ext cx="4320000" cy="20280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987" y="4240169"/>
            <a:ext cx="4320000" cy="20280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700808"/>
            <a:ext cx="4320000" cy="20404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268287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b="1" dirty="0" smtClean="0"/>
              <a:t>CE5-2.1</a:t>
            </a:r>
            <a:endParaRPr kumimoji="1"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32240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kumimoji="1" lang="en-US" b="1" dirty="0" smtClean="0"/>
              <a:t>1</a:t>
            </a:r>
            <a:endParaRPr kumimoji="1"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736000" y="3800836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3</a:t>
            </a:r>
            <a:endParaRPr kumimoji="1"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68286" y="3800836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2</a:t>
            </a:r>
            <a:endParaRPr kumimoji="1" lang="en-US" b="1" dirty="0"/>
          </a:p>
        </p:txBody>
      </p:sp>
      <p:sp>
        <p:nvSpPr>
          <p:cNvPr id="19" name="Oval 18"/>
          <p:cNvSpPr/>
          <p:nvPr/>
        </p:nvSpPr>
        <p:spPr>
          <a:xfrm>
            <a:off x="3699195" y="3144219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0" name="Oval 19"/>
          <p:cNvSpPr/>
          <p:nvPr/>
        </p:nvSpPr>
        <p:spPr>
          <a:xfrm>
            <a:off x="3739918" y="5661248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172640" y="3144218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172639" y="5661247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975041"/>
            <a:ext cx="27229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i="1" dirty="0" smtClean="0">
                <a:latin typeface="Arial Narrow" panose="020B0606020202030204" pitchFamily="34" charset="0"/>
              </a:rPr>
              <a:t>YUV=(14*Y+U+V)/16</a:t>
            </a:r>
            <a:endParaRPr kumimoji="1" lang="en-US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2303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LB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772816"/>
            <a:ext cx="4320000" cy="2028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457229"/>
            <a:ext cx="4320000" cy="20280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4457230"/>
            <a:ext cx="4320000" cy="20280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772816"/>
            <a:ext cx="4320000" cy="20404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68287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b="1" dirty="0" smtClean="0"/>
              <a:t>CE5-2.1</a:t>
            </a:r>
            <a:endParaRPr kumimoji="1"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732240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kumimoji="1" lang="en-US" b="1" dirty="0" smtClean="0"/>
              <a:t>1</a:t>
            </a:r>
            <a:endParaRPr kumimoji="1"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6000" y="4043222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3</a:t>
            </a:r>
            <a:endParaRPr kumimoji="1"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68286" y="4043222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2</a:t>
            </a:r>
            <a:endParaRPr kumimoji="1"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750799" y="3212976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750799" y="5877272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244388" y="3209590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235961" y="5903399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1920" y="975041"/>
            <a:ext cx="27229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i="1" dirty="0" smtClean="0">
                <a:latin typeface="Arial Narrow" panose="020B0606020202030204" pitchFamily="34" charset="0"/>
              </a:rPr>
              <a:t>YUV=(14*Y+U+V)/16</a:t>
            </a:r>
            <a:endParaRPr kumimoji="1" lang="en-US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550867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LP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67" y="1748604"/>
            <a:ext cx="4320000" cy="20404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987" y="1760995"/>
            <a:ext cx="4320000" cy="20280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987" y="4461982"/>
            <a:ext cx="4320000" cy="202804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467" y="4497299"/>
            <a:ext cx="4320000" cy="20280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68287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b="1" dirty="0" smtClean="0"/>
              <a:t>CE5-2.1</a:t>
            </a:r>
            <a:endParaRPr kumimoji="1"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1290853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kumimoji="1" lang="en-US" b="1" dirty="0" smtClean="0"/>
              <a:t>1</a:t>
            </a:r>
            <a:endParaRPr kumimoji="1"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36000" y="4043222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3</a:t>
            </a:r>
            <a:endParaRPr kumimoji="1"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268286" y="4043222"/>
            <a:ext cx="1728191" cy="39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b="1" dirty="0" smtClean="0"/>
              <a:t>Test </a:t>
            </a:r>
            <a:r>
              <a:rPr lang="en-US" b="1" dirty="0"/>
              <a:t>2</a:t>
            </a:r>
            <a:endParaRPr kumimoji="1" lang="en-US" b="1" dirty="0"/>
          </a:p>
        </p:txBody>
      </p:sp>
      <p:sp>
        <p:nvSpPr>
          <p:cNvPr id="18" name="Oval 17"/>
          <p:cNvSpPr/>
          <p:nvPr/>
        </p:nvSpPr>
        <p:spPr>
          <a:xfrm>
            <a:off x="3699195" y="3190957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699195" y="5949280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172400" y="3212976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181590" y="5894690"/>
            <a:ext cx="719599" cy="238043"/>
          </a:xfrm>
          <a:prstGeom prst="ellipse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dirty="0" smtClean="0">
              <a:noFill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920" y="975041"/>
            <a:ext cx="272291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i="1" dirty="0" smtClean="0">
                <a:latin typeface="Arial Narrow" panose="020B0606020202030204" pitchFamily="34" charset="0"/>
              </a:rPr>
              <a:t>YUV=(14*Y+U+V)/16</a:t>
            </a:r>
            <a:endParaRPr kumimoji="1" lang="en-US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99129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11049</TotalTime>
  <Words>538</Words>
  <Application>Microsoft Office PowerPoint</Application>
  <PresentationFormat>On-screen Show (4:3)</PresentationFormat>
  <Paragraphs>166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MS PGothic</vt:lpstr>
      <vt:lpstr>Arial</vt:lpstr>
      <vt:lpstr>Arial Narrow</vt:lpstr>
      <vt:lpstr>Calibri</vt:lpstr>
      <vt:lpstr>Cambria Math</vt:lpstr>
      <vt:lpstr>Meiryo UI</vt:lpstr>
      <vt:lpstr>Segoe UI</vt:lpstr>
      <vt:lpstr>Segoe UI Semibold</vt:lpstr>
      <vt:lpstr>Wingdings</vt:lpstr>
      <vt:lpstr>160414-PhaseV-01</vt:lpstr>
      <vt:lpstr>JVET-P0330 Non-CE5: CC-ALF filtering simplification</vt:lpstr>
      <vt:lpstr>Proposed changes in CE5-2.1 (1/3)</vt:lpstr>
      <vt:lpstr>Proposed changes in CE5-2.1 (2/3)</vt:lpstr>
      <vt:lpstr>Proposed changes in CE5-2.1  (3/3)</vt:lpstr>
      <vt:lpstr>3 Experiments </vt:lpstr>
      <vt:lpstr>Results AI</vt:lpstr>
      <vt:lpstr>Results RA</vt:lpstr>
      <vt:lpstr>Results LB</vt:lpstr>
      <vt:lpstr>Results LP</vt:lpstr>
      <vt:lpstr>Conclusion</vt:lpstr>
      <vt:lpstr>Thank you for your attention.</vt:lpstr>
    </vt:vector>
  </TitlesOfParts>
  <Company>Canon Research Centre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JVET-O0425 - Non-CE5: Supplementary results on alternative filter sets for Adaptive Loop Filter</dc:title>
  <dc:creator>TAQUET Jonathan</dc:creator>
  <cp:lastModifiedBy>ONNO Patrice</cp:lastModifiedBy>
  <cp:revision>113</cp:revision>
  <dcterms:created xsi:type="dcterms:W3CDTF">2019-03-20T08:52:23Z</dcterms:created>
  <dcterms:modified xsi:type="dcterms:W3CDTF">2019-10-07T14:06:50Z</dcterms:modified>
</cp:coreProperties>
</file>