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15" r:id="rId1"/>
  </p:sldMasterIdLst>
  <p:sldIdLst>
    <p:sldId id="256" r:id="rId2"/>
    <p:sldId id="267" r:id="rId3"/>
    <p:sldId id="268" r:id="rId4"/>
    <p:sldId id="259" r:id="rId5"/>
    <p:sldId id="264" r:id="rId6"/>
    <p:sldId id="271" r:id="rId7"/>
    <p:sldId id="273" r:id="rId8"/>
    <p:sldId id="263" r:id="rId9"/>
    <p:sldId id="260" r:id="rId10"/>
    <p:sldId id="258" r:id="rId11"/>
    <p:sldId id="269" r:id="rId12"/>
    <p:sldId id="270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12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14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3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3674705" y="1843200"/>
            <a:ext cx="3891223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81090" y="6605377"/>
            <a:ext cx="1887607" cy="252000"/>
          </a:xfrm>
        </p:spPr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038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32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2415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5197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2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526" y="2773002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67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DC0C55-D873-447E-8BEA-FA9F8399D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4176E553-2C35-435B-9567-90E250AA4D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AB7EAE2-8EDE-4A4B-9B3F-7D46F7346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CAAAD3-290C-4930-A84C-08346E7F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6E2B9C-E34E-434B-BFE0-0C9245EB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0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6A2A9D98-267D-42B6-AA3A-ADD8573EC0C9}" type="datetimeFigureOut">
              <a:rPr kumimoji="1" lang="ja-JP" altLang="en-US" smtClean="0"/>
              <a:t>2019/10/9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EE3F39-EAC8-47A9-BB72-8942103FB1E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フッター プレースホルダー 4"/>
          <p:cNvSpPr txBox="1">
            <a:spLocks/>
          </p:cNvSpPr>
          <p:nvPr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34075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7EFD0F-1E6D-4D6F-8F27-532E0140F3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400" dirty="0"/>
              <a:t>MIP Simplification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EDD9BFA-FD9C-4ECF-8BF2-321801E93C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sz="3200" dirty="0"/>
              <a:t>JVET-P0289</a:t>
            </a:r>
            <a:endParaRPr kumimoji="1" lang="ja-JP" altLang="en-US" sz="320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0487CE4-B753-4A6A-AEEE-144A75C144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3200" dirty="0">
                <a:latin typeface="+mn-lt"/>
              </a:rPr>
              <a:t>Sharp Corporation</a:t>
            </a:r>
            <a:endParaRPr kumimoji="1" lang="ja-JP" altLang="en-US" sz="3200" dirty="0">
              <a:latin typeface="+mn-lt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4EB5E2-504B-4ABC-8AAD-9D9F11A989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12000" y="5436000"/>
            <a:ext cx="4320000" cy="874648"/>
          </a:xfrm>
        </p:spPr>
        <p:txBody>
          <a:bodyPr/>
          <a:lstStyle/>
          <a:p>
            <a:r>
              <a:rPr kumimoji="1" lang="en-US" altLang="ja-JP" sz="2400" dirty="0">
                <a:latin typeface="+mn-lt"/>
              </a:rPr>
              <a:t>Yukinobu Yasugi</a:t>
            </a:r>
          </a:p>
          <a:p>
            <a:r>
              <a:rPr lang="en-US" altLang="ja-JP" sz="2400" dirty="0">
                <a:latin typeface="+mn-lt"/>
              </a:rPr>
              <a:t>Tomohiro Ikai</a:t>
            </a:r>
            <a:endParaRPr kumimoji="1" lang="ja-JP" alt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884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090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413317"/>
              </p:ext>
            </p:extLst>
          </p:nvPr>
        </p:nvGraphicFramePr>
        <p:xfrm>
          <a:off x="825190" y="1591176"/>
          <a:ext cx="7691168" cy="527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334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022139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1x2/2x1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4x64/64x4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91091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8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628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962186"/>
              </p:ext>
            </p:extLst>
          </p:nvPr>
        </p:nvGraphicFramePr>
        <p:xfrm>
          <a:off x="648209" y="1492854"/>
          <a:ext cx="8171327" cy="527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5621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085951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predC</a:t>
                      </a:r>
                      <a:r>
                        <a:rPr kumimoji="1" lang="en-US" altLang="ja-JP" sz="1600" dirty="0"/>
                        <a:t> x </a:t>
                      </a:r>
                      <a:r>
                        <a:rPr kumimoji="1" lang="en-US" altLang="ja-JP" sz="1600" dirty="0" err="1"/>
                        <a:t>predC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upscale</a:t>
                      </a:r>
                    </a:p>
                    <a:p>
                      <a:r>
                        <a:rPr kumimoji="1" lang="en-US" altLang="ja-JP" sz="1600" dirty="0"/>
                        <a:t>ratio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1x2/2x1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2x4/4x2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4x32/32x4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1x4/4x1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1x8/8x1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45436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4x64/64x4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1x8/8x1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1x16/16x1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9910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427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F9F5D4BD-F071-4A34-922A-02D2F0D81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>
                <a:latin typeface="HGPｺﾞｼｯｸM" panose="020B0600000000000000" pitchFamily="50" charset="-128"/>
              </a:rPr>
              <a:t>Matrix-based intra prediction (MIP)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Generates intermediate prediction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     p[</a:t>
            </a:r>
            <a:r>
              <a:rPr lang="en-CA" altLang="ja-JP" dirty="0" err="1">
                <a:latin typeface="HGPｺﾞｼｯｸM" panose="020B0600000000000000" pitchFamily="50" charset="-128"/>
              </a:rPr>
              <a:t>i</a:t>
            </a:r>
            <a:r>
              <a:rPr lang="en-CA" altLang="ja-JP" dirty="0">
                <a:latin typeface="HGPｺﾞｼｯｸM" panose="020B0600000000000000" pitchFamily="50" charset="-128"/>
              </a:rPr>
              <a:t>] (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 x 1)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output: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matrix;   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predC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inSize</a:t>
            </a:r>
            <a:r>
              <a:rPr lang="en-CA" altLang="ja-JP" dirty="0">
                <a:latin typeface="HGPｺﾞｼｯｸM" panose="020B0600000000000000" pitchFamily="50" charset="-128"/>
              </a:rPr>
              <a:t>) </a:t>
            </a:r>
          </a:p>
          <a:p>
            <a:pPr lvl="1"/>
            <a:r>
              <a:rPr lang="en-CA" altLang="ja-JP" sz="2000" dirty="0">
                <a:latin typeface="HGPｺﾞｼｯｸM" panose="020B0600000000000000" pitchFamily="50" charset="-128"/>
              </a:rPr>
              <a:t>Upscales the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sz="2000" dirty="0">
                <a:latin typeface="HGPｺﾞｼｯｸM" panose="020B0600000000000000" pitchFamily="50" charset="-128"/>
              </a:rPr>
              <a:t>[][] to </a:t>
            </a:r>
            <a:r>
              <a:rPr lang="en-CA" altLang="ja-JP" sz="2000" dirty="0" err="1">
                <a:latin typeface="HGPｺﾞｼｯｸM" panose="020B0600000000000000" pitchFamily="50" charset="-128"/>
              </a:rPr>
              <a:t>predSamples</a:t>
            </a:r>
            <a:endParaRPr lang="en-CA" altLang="ja-JP" sz="2000" dirty="0">
              <a:latin typeface="HGPｺﾞｼｯｸM" panose="020B0600000000000000" pitchFamily="50" charset="-128"/>
            </a:endParaRP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input:     </a:t>
            </a:r>
            <a:r>
              <a:rPr lang="en-CA" altLang="ja-JP" dirty="0" err="1">
                <a:latin typeface="HGPｺﾞｼｯｸM" panose="020B0600000000000000" pitchFamily="50" charset="-128"/>
              </a:rPr>
              <a:t>predMip</a:t>
            </a:r>
            <a:r>
              <a:rPr lang="en-CA" altLang="ja-JP" dirty="0">
                <a:latin typeface="HGPｺﾞｼｯｸM" panose="020B0600000000000000" pitchFamily="50" charset="-128"/>
              </a:rPr>
              <a:t>[][]  (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predW</a:t>
            </a:r>
            <a:r>
              <a:rPr lang="en-CA" altLang="ja-JP" b="1" dirty="0">
                <a:latin typeface="HGPｺﾞｼｯｸM" panose="020B0600000000000000" pitchFamily="50" charset="-128"/>
              </a:rPr>
              <a:t> x </a:t>
            </a:r>
            <a:r>
              <a:rPr lang="en-CA" altLang="ja-JP" b="1" dirty="0" err="1">
                <a:latin typeface="HGPｺﾞｼｯｸM" panose="020B0600000000000000" pitchFamily="50" charset="-128"/>
              </a:rPr>
              <a:t>predH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</a:p>
          <a:p>
            <a:pPr lvl="2"/>
            <a:r>
              <a:rPr lang="en-CA" altLang="ja-JP" dirty="0">
                <a:latin typeface="HGPｺﾞｼｯｸM" panose="020B0600000000000000" pitchFamily="50" charset="-128"/>
              </a:rPr>
              <a:t>output    </a:t>
            </a:r>
            <a:r>
              <a:rPr lang="en-CA" altLang="ja-JP" dirty="0" err="1">
                <a:latin typeface="HGPｺﾞｼｯｸM" panose="020B0600000000000000" pitchFamily="50" charset="-128"/>
              </a:rPr>
              <a:t>mWeight</a:t>
            </a:r>
            <a:r>
              <a:rPr lang="en-CA" altLang="ja-JP" dirty="0">
                <a:latin typeface="HGPｺﾞｼｯｸM" panose="020B0600000000000000" pitchFamily="50" charset="-128"/>
              </a:rPr>
              <a:t>[][] (</a:t>
            </a:r>
            <a:r>
              <a:rPr lang="en-CA" altLang="ja-JP" dirty="0" err="1">
                <a:latin typeface="HGPｺﾞｼｯｸM" panose="020B0600000000000000" pitchFamily="50" charset="-128"/>
              </a:rPr>
              <a:t>nTbW</a:t>
            </a:r>
            <a:r>
              <a:rPr lang="en-CA" altLang="ja-JP" dirty="0">
                <a:latin typeface="HGPｺﾞｼｯｸM" panose="020B0600000000000000" pitchFamily="50" charset="-128"/>
              </a:rPr>
              <a:t> x </a:t>
            </a:r>
            <a:r>
              <a:rPr lang="en-CA" altLang="ja-JP" dirty="0" err="1">
                <a:latin typeface="HGPｺﾞｼｯｸM" panose="020B0600000000000000" pitchFamily="50" charset="-128"/>
              </a:rPr>
              <a:t>nTbH</a:t>
            </a:r>
            <a:r>
              <a:rPr lang="en-CA" altLang="ja-JP" dirty="0">
                <a:latin typeface="HGPｺﾞｼｯｸM" panose="020B0600000000000000" pitchFamily="50" charset="-128"/>
              </a:rPr>
              <a:t>)</a:t>
            </a:r>
            <a:endParaRPr lang="ja-JP" altLang="ja-JP" dirty="0">
              <a:latin typeface="HGPｺﾞｼｯｸM" panose="020B0600000000000000" pitchFamily="50" charset="-128"/>
            </a:endParaRP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1B48DF3-621F-4850-B19A-218B4377C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MIP process overview</a:t>
            </a:r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6765282-0A93-4877-9608-C74C33FCA606}"/>
              </a:ext>
            </a:extLst>
          </p:cNvPr>
          <p:cNvGrpSpPr/>
          <p:nvPr/>
        </p:nvGrpSpPr>
        <p:grpSpPr>
          <a:xfrm>
            <a:off x="695395" y="3890429"/>
            <a:ext cx="7241932" cy="2849584"/>
            <a:chOff x="1016242" y="1328160"/>
            <a:chExt cx="7241932" cy="2849584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D3C1128-F543-4239-A7AE-A2EDD7F32F88}"/>
                </a:ext>
              </a:extLst>
            </p:cNvPr>
            <p:cNvSpPr/>
            <p:nvPr/>
          </p:nvSpPr>
          <p:spPr>
            <a:xfrm>
              <a:off x="1785635" y="1971382"/>
              <a:ext cx="167383" cy="19362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7A0B85A-34FE-45FA-97F1-918C4F1E14A1}"/>
                </a:ext>
              </a:extLst>
            </p:cNvPr>
            <p:cNvSpPr txBox="1"/>
            <p:nvPr/>
          </p:nvSpPr>
          <p:spPr>
            <a:xfrm>
              <a:off x="1016242" y="1386607"/>
              <a:ext cx="17027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refSamples</a:t>
              </a:r>
              <a:r>
                <a:rPr lang="en-US" altLang="ja-JP" dirty="0"/>
                <a:t>(p)</a:t>
              </a:r>
              <a:endParaRPr kumimoji="1" lang="en-US" altLang="ja-JP" dirty="0"/>
            </a:p>
            <a:p>
              <a:pPr algn="ctr"/>
              <a:r>
                <a:rPr kumimoji="1" lang="en-US" altLang="ja-JP" sz="1400" dirty="0" err="1"/>
                <a:t>inSize</a:t>
              </a:r>
              <a:endParaRPr kumimoji="1" lang="en-US" altLang="ja-JP" sz="1400" dirty="0"/>
            </a:p>
          </p:txBody>
        </p:sp>
        <p:sp>
          <p:nvSpPr>
            <p:cNvPr id="8" name="矢印: 右 7">
              <a:extLst>
                <a:ext uri="{FF2B5EF4-FFF2-40B4-BE49-F238E27FC236}">
                  <a16:creationId xmlns:a16="http://schemas.microsoft.com/office/drawing/2014/main" id="{5E121826-1773-447B-AE33-FDE86C7328D3}"/>
                </a:ext>
              </a:extLst>
            </p:cNvPr>
            <p:cNvSpPr/>
            <p:nvPr/>
          </p:nvSpPr>
          <p:spPr>
            <a:xfrm>
              <a:off x="247173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3E203148-D15E-470D-A8FC-59662D5DD288}"/>
                </a:ext>
              </a:extLst>
            </p:cNvPr>
            <p:cNvSpPr/>
            <p:nvPr/>
          </p:nvSpPr>
          <p:spPr>
            <a:xfrm>
              <a:off x="3576578" y="2159487"/>
              <a:ext cx="1103474" cy="10735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19E5A79-2F8B-4229-813A-AC19131BDA9C}"/>
                </a:ext>
              </a:extLst>
            </p:cNvPr>
            <p:cNvSpPr txBox="1"/>
            <p:nvPr/>
          </p:nvSpPr>
          <p:spPr>
            <a:xfrm>
              <a:off x="3468102" y="1364670"/>
              <a:ext cx="13204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predMip</a:t>
              </a:r>
              <a:br>
                <a:rPr lang="en-US" altLang="ja-JP" dirty="0"/>
              </a:br>
              <a:r>
                <a:rPr lang="en-US" altLang="ja-JP" sz="1400" b="1" dirty="0" err="1"/>
                <a:t>predW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predH</a:t>
              </a:r>
              <a:endParaRPr kumimoji="1" lang="ja-JP" altLang="en-US" b="1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FA4B84B6-4276-47EB-B132-5664E06BE896}"/>
                </a:ext>
              </a:extLst>
            </p:cNvPr>
            <p:cNvSpPr/>
            <p:nvPr/>
          </p:nvSpPr>
          <p:spPr>
            <a:xfrm>
              <a:off x="6095999" y="1974491"/>
              <a:ext cx="2162175" cy="220325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0848D66-F1F0-4022-8934-B176D4787458}"/>
                </a:ext>
              </a:extLst>
            </p:cNvPr>
            <p:cNvSpPr txBox="1"/>
            <p:nvPr/>
          </p:nvSpPr>
          <p:spPr>
            <a:xfrm>
              <a:off x="6389033" y="1328160"/>
              <a:ext cx="15760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predSamples</a:t>
              </a:r>
              <a:br>
                <a:rPr lang="en-US" altLang="ja-JP" dirty="0"/>
              </a:br>
              <a:r>
                <a:rPr lang="en-US" altLang="ja-JP" sz="1400" dirty="0" err="1"/>
                <a:t>nTbW</a:t>
              </a:r>
              <a:r>
                <a:rPr lang="en-US" altLang="ja-JP" sz="1400" dirty="0"/>
                <a:t> * </a:t>
              </a:r>
              <a:r>
                <a:rPr lang="en-US" altLang="ja-JP" sz="1400" dirty="0" err="1"/>
                <a:t>nTbH</a:t>
              </a:r>
              <a:endParaRPr kumimoji="1" lang="ja-JP" altLang="en-US" dirty="0"/>
            </a:p>
          </p:txBody>
        </p:sp>
        <p:sp>
          <p:nvSpPr>
            <p:cNvPr id="13" name="矢印: 右 12">
              <a:extLst>
                <a:ext uri="{FF2B5EF4-FFF2-40B4-BE49-F238E27FC236}">
                  <a16:creationId xmlns:a16="http://schemas.microsoft.com/office/drawing/2014/main" id="{1F404F76-9EFA-43F1-8685-99F5712EA951}"/>
                </a:ext>
              </a:extLst>
            </p:cNvPr>
            <p:cNvSpPr/>
            <p:nvPr/>
          </p:nvSpPr>
          <p:spPr>
            <a:xfrm>
              <a:off x="5031206" y="2250449"/>
              <a:ext cx="713638" cy="761995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63A8007E-502E-4048-9298-3CA88DAA245D}"/>
                </a:ext>
              </a:extLst>
            </p:cNvPr>
            <p:cNvSpPr txBox="1"/>
            <p:nvPr/>
          </p:nvSpPr>
          <p:spPr>
            <a:xfrm>
              <a:off x="4901354" y="1908470"/>
              <a:ext cx="973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i="1" dirty="0"/>
                <a:t>upscaling</a:t>
              </a:r>
              <a:endParaRPr kumimoji="1" lang="ja-JP" altLang="en-US" sz="1400" i="1" dirty="0"/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47C43937-2A87-4BBE-8301-C0E29736558D}"/>
                </a:ext>
              </a:extLst>
            </p:cNvPr>
            <p:cNvCxnSpPr/>
            <p:nvPr/>
          </p:nvCxnSpPr>
          <p:spPr>
            <a:xfrm flipV="1">
              <a:off x="2718951" y="3012444"/>
              <a:ext cx="0" cy="401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F27CA7BB-957B-4195-AE18-371809C8728A}"/>
                </a:ext>
              </a:extLst>
            </p:cNvPr>
            <p:cNvSpPr txBox="1"/>
            <p:nvPr/>
          </p:nvSpPr>
          <p:spPr>
            <a:xfrm>
              <a:off x="2218285" y="1772576"/>
              <a:ext cx="10839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i="1" dirty="0"/>
                <a:t>matrix</a:t>
              </a:r>
              <a:br>
                <a:rPr lang="en-US" altLang="ja-JP" sz="1400" i="1" dirty="0"/>
              </a:br>
              <a:r>
                <a:rPr lang="en-US" altLang="ja-JP" sz="1400" i="1" dirty="0"/>
                <a:t>calculation</a:t>
              </a:r>
              <a:endParaRPr kumimoji="1" lang="ja-JP" altLang="en-US" sz="1400" i="1" dirty="0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4FBBCE8A-53A7-4BAF-AEEC-5D554F967597}"/>
                </a:ext>
              </a:extLst>
            </p:cNvPr>
            <p:cNvSpPr txBox="1"/>
            <p:nvPr/>
          </p:nvSpPr>
          <p:spPr>
            <a:xfrm>
              <a:off x="2081347" y="3407771"/>
              <a:ext cx="194316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 err="1"/>
                <a:t>mWeight</a:t>
              </a:r>
              <a:br>
                <a:rPr lang="en-US" altLang="ja-JP" dirty="0"/>
              </a:br>
              <a:r>
                <a:rPr lang="en-US" altLang="ja-JP" dirty="0"/>
                <a:t>(</a:t>
              </a:r>
              <a:r>
                <a:rPr lang="en-US" altLang="ja-JP" sz="1400" b="1" dirty="0" err="1"/>
                <a:t>predC</a:t>
              </a:r>
              <a:r>
                <a:rPr lang="en-US" altLang="ja-JP" sz="1400" b="1" dirty="0"/>
                <a:t> * </a:t>
              </a:r>
              <a:r>
                <a:rPr lang="en-US" altLang="ja-JP" sz="1400" b="1" dirty="0" err="1"/>
                <a:t>predC</a:t>
              </a:r>
              <a:r>
                <a:rPr lang="en-US" altLang="ja-JP" sz="1400" dirty="0"/>
                <a:t>) * </a:t>
              </a:r>
              <a:r>
                <a:rPr lang="en-US" altLang="ja-JP" sz="1400" dirty="0" err="1"/>
                <a:t>inSize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60531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76DB8DB-24CF-46B8-9FE0-482781D24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99" y="845159"/>
            <a:ext cx="9009987" cy="5753592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For 4x16 or 16x4 blocks</a:t>
            </a:r>
          </a:p>
          <a:p>
            <a:pPr lvl="1"/>
            <a:r>
              <a:rPr lang="en-US" altLang="ja-JP" sz="2000" dirty="0" err="1"/>
              <a:t>predMip</a:t>
            </a:r>
            <a:r>
              <a:rPr lang="en-US" altLang="ja-JP" sz="2000" dirty="0"/>
              <a:t> is </a:t>
            </a:r>
            <a:r>
              <a:rPr lang="en-US" altLang="ja-JP" sz="2000" dirty="0" err="1"/>
              <a:t>PredW</a:t>
            </a:r>
            <a:r>
              <a:rPr lang="en-US" altLang="ja-JP" sz="2000" dirty="0"/>
              <a:t> x </a:t>
            </a:r>
            <a:r>
              <a:rPr lang="en-US" altLang="ja-JP" sz="2000" dirty="0" err="1"/>
              <a:t>PrecH</a:t>
            </a:r>
            <a:r>
              <a:rPr lang="en-US" altLang="ja-JP" sz="2000" dirty="0"/>
              <a:t> (4x8 and 8x4) </a:t>
            </a:r>
          </a:p>
          <a:p>
            <a:pPr lvl="1"/>
            <a:r>
              <a:rPr lang="en-US" altLang="ja-JP" sz="2000" dirty="0" err="1"/>
              <a:t>mWeight</a:t>
            </a:r>
            <a:r>
              <a:rPr lang="en-US" altLang="ja-JP" sz="2000" dirty="0"/>
              <a:t> size is for 8x8</a:t>
            </a:r>
          </a:p>
          <a:p>
            <a:pPr lvl="1"/>
            <a:r>
              <a:rPr lang="en-US" altLang="ja-JP" sz="2000" dirty="0"/>
              <a:t>=&gt; matrix operation becomes complicated </a:t>
            </a:r>
          </a:p>
          <a:p>
            <a:pPr lvl="2"/>
            <a:r>
              <a:rPr lang="en-US" altLang="ja-JP" sz="1600" dirty="0"/>
              <a:t>needs </a:t>
            </a:r>
            <a:r>
              <a:rPr lang="en-US" altLang="ja-JP" sz="1600" dirty="0" err="1"/>
              <a:t>incH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incW</a:t>
            </a:r>
            <a:r>
              <a:rPr lang="en-US" altLang="ja-JP" sz="1600" dirty="0"/>
              <a:t> decimation process</a:t>
            </a:r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lvl="2"/>
            <a:endParaRPr lang="en-US" altLang="ja-JP" sz="1600" dirty="0"/>
          </a:p>
          <a:p>
            <a:pPr marL="914400" lvl="2" indent="0">
              <a:buNone/>
            </a:pPr>
            <a:endParaRPr lang="en-US" altLang="ja-JP" sz="1600" dirty="0"/>
          </a:p>
          <a:p>
            <a:r>
              <a:rPr lang="en-US" altLang="ja-JP" sz="2400" dirty="0"/>
              <a:t>Table 8-4 in WD6</a:t>
            </a:r>
          </a:p>
          <a:p>
            <a:endParaRPr lang="en-US" altLang="ja-JP" sz="2400" dirty="0"/>
          </a:p>
          <a:p>
            <a:pPr marL="457200" lvl="1" indent="0">
              <a:buNone/>
            </a:pPr>
            <a:br>
              <a:rPr lang="en-US" altLang="ja-JP" sz="2000" dirty="0"/>
            </a:br>
            <a:r>
              <a:rPr lang="en-US" altLang="ja-JP" sz="2000" dirty="0"/>
              <a:t>  </a:t>
            </a:r>
            <a:endParaRPr kumimoji="1" lang="ja-JP" altLang="en-US" sz="2000" dirty="0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1FA146CF-6542-4A98-A97F-453ECBD73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Problem statement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/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 tIns="108000" bIns="108000">
                <a:spAutoFit/>
              </a:bodyPr>
              <a:lstStyle/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180000" hangingPunct="0">
                  <a:spcBef>
                    <a:spcPts val="600"/>
                  </a:spcBef>
                  <a:spcAft>
                    <a:spcPts val="6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2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6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6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6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6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6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6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					</a:t>
                </a:r>
                <a:r>
                  <a:rPr lang="ja-JP" altLang="ja-JP" sz="16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6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(8‑67)</a:t>
                </a:r>
                <a:endParaRPr lang="ja-JP" altLang="ja-JP" sz="20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4BE29711-EC8B-473B-9018-BF50673F63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33" y="2635399"/>
                <a:ext cx="8356741" cy="1587202"/>
              </a:xfrm>
              <a:prstGeom prst="rect">
                <a:avLst/>
              </a:prstGeom>
              <a:blipFill>
                <a:blip r:embed="rId2"/>
                <a:stretch>
                  <a:fillRect b="-133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585D226F-4C93-4259-8806-C1E5B0EA6767}"/>
              </a:ext>
            </a:extLst>
          </p:cNvPr>
          <p:cNvSpPr/>
          <p:nvPr/>
        </p:nvSpPr>
        <p:spPr>
          <a:xfrm>
            <a:off x="466432" y="3439297"/>
            <a:ext cx="8356739" cy="6690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4DC7CFE-0980-4958-84E2-5857067E2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89312"/>
              </p:ext>
            </p:extLst>
          </p:nvPr>
        </p:nvGraphicFramePr>
        <p:xfrm>
          <a:off x="393630" y="4916019"/>
          <a:ext cx="8356740" cy="150541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2790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1392790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MipSizeId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numModes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boundarySize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16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sng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763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Min(</a:t>
                      </a:r>
                      <a:r>
                        <a:rPr lang="en-CA" sz="16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60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8)</a:t>
                      </a:r>
                      <a:endParaRPr lang="ja-JP" sz="16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05DCCE6-51DC-4A63-98F3-184A8F506519}"/>
              </a:ext>
            </a:extLst>
          </p:cNvPr>
          <p:cNvSpPr txBox="1"/>
          <p:nvPr/>
        </p:nvSpPr>
        <p:spPr>
          <a:xfrm>
            <a:off x="5309419" y="4494010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3D821A3-CCD5-4FAA-91F4-3B6E2A747E19}"/>
              </a:ext>
            </a:extLst>
          </p:cNvPr>
          <p:cNvSpPr txBox="1"/>
          <p:nvPr/>
        </p:nvSpPr>
        <p:spPr>
          <a:xfrm>
            <a:off x="7338500" y="4494009"/>
            <a:ext cx="148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13A737A0-DEA1-4F7F-A75A-DF5F3C1F5795}"/>
              </a:ext>
            </a:extLst>
          </p:cNvPr>
          <p:cNvSpPr/>
          <p:nvPr/>
        </p:nvSpPr>
        <p:spPr>
          <a:xfrm>
            <a:off x="4572001" y="5975478"/>
            <a:ext cx="4178370" cy="53755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3" name="矢印: 左右 2">
            <a:extLst>
              <a:ext uri="{FF2B5EF4-FFF2-40B4-BE49-F238E27FC236}">
                <a16:creationId xmlns:a16="http://schemas.microsoft.com/office/drawing/2014/main" id="{2C7A318B-B322-4172-9BC0-A035E49AB2EC}"/>
              </a:ext>
            </a:extLst>
          </p:cNvPr>
          <p:cNvSpPr/>
          <p:nvPr/>
        </p:nvSpPr>
        <p:spPr>
          <a:xfrm>
            <a:off x="7236541" y="6082492"/>
            <a:ext cx="460610" cy="315599"/>
          </a:xfrm>
          <a:prstGeom prst="leftRightArrow">
            <a:avLst/>
          </a:prstGeom>
          <a:solidFill>
            <a:srgbClr val="66FFFF"/>
          </a:solidFill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rgbClr val="59574C"/>
              </a:solidFill>
              <a:highlight>
                <a:srgbClr val="00FFFF"/>
              </a:highlight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3BE72EE-D4A8-4FBA-B9A4-4B1E74E0ED0C}"/>
              </a:ext>
            </a:extLst>
          </p:cNvPr>
          <p:cNvSpPr txBox="1"/>
          <p:nvPr/>
        </p:nvSpPr>
        <p:spPr>
          <a:xfrm>
            <a:off x="4331109" y="6562208"/>
            <a:ext cx="4685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Here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predMip</a:t>
            </a:r>
            <a:r>
              <a:rPr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ize and </a:t>
            </a:r>
            <a:r>
              <a:rPr kumimoji="1" lang="en-US" altLang="ja-JP" sz="1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mWeight</a:t>
            </a:r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size can be different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5995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59715A9-8567-4D9D-AD72-52AA50F20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Modify the </a:t>
            </a:r>
            <a:r>
              <a:rPr kumimoji="1" lang="en-US" altLang="ja-JP" dirty="0" err="1"/>
              <a:t>SizeId</a:t>
            </a:r>
            <a:r>
              <a:rPr kumimoji="1" lang="en-US" altLang="ja-JP" dirty="0"/>
              <a:t> classification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6AB36B1-2596-4723-A866-936DB4CD0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solution</a:t>
            </a:r>
            <a:endParaRPr kumimoji="1" lang="ja-JP" altLang="en-US" dirty="0"/>
          </a:p>
        </p:txBody>
      </p:sp>
      <p:sp>
        <p:nvSpPr>
          <p:cNvPr id="6" name="テキスト ボックス 6">
            <a:extLst>
              <a:ext uri="{FF2B5EF4-FFF2-40B4-BE49-F238E27FC236}">
                <a16:creationId xmlns:a16="http://schemas.microsoft.com/office/drawing/2014/main" id="{2F6C5FFE-4BB2-439F-BBEB-300D59C2DEAB}"/>
              </a:ext>
            </a:extLst>
          </p:cNvPr>
          <p:cNvSpPr txBox="1"/>
          <p:nvPr/>
        </p:nvSpPr>
        <p:spPr>
          <a:xfrm>
            <a:off x="252000" y="1645425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Original</a:t>
            </a:r>
            <a:endParaRPr kumimoji="1" lang="ja-JP" altLang="en-US" dirty="0"/>
          </a:p>
        </p:txBody>
      </p:sp>
      <p:sp>
        <p:nvSpPr>
          <p:cNvPr id="7" name="テキスト ボックス 7">
            <a:extLst>
              <a:ext uri="{FF2B5EF4-FFF2-40B4-BE49-F238E27FC236}">
                <a16:creationId xmlns:a16="http://schemas.microsoft.com/office/drawing/2014/main" id="{B48C7F2A-D7C7-4D69-9F84-97D0DEAB3981}"/>
              </a:ext>
            </a:extLst>
          </p:cNvPr>
          <p:cNvSpPr txBox="1"/>
          <p:nvPr/>
        </p:nvSpPr>
        <p:spPr>
          <a:xfrm>
            <a:off x="4705222" y="1645425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Proposed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7886DF2-1D0B-44C6-85C6-C18959C34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725708"/>
              </p:ext>
            </p:extLst>
          </p:nvPr>
        </p:nvGraphicFramePr>
        <p:xfrm>
          <a:off x="371464" y="2014757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31305AA-3B27-43BB-8B2D-539054061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841219"/>
              </p:ext>
            </p:extLst>
          </p:nvPr>
        </p:nvGraphicFramePr>
        <p:xfrm>
          <a:off x="4839630" y="2002555"/>
          <a:ext cx="4052370" cy="23453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395">
                  <a:extLst>
                    <a:ext uri="{9D8B030D-6E8A-4147-A177-3AD203B41FA5}">
                      <a16:colId xmlns:a16="http://schemas.microsoft.com/office/drawing/2014/main" val="161165381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539093511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274280766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267379320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360199703"/>
                    </a:ext>
                  </a:extLst>
                </a:gridCol>
                <a:gridCol w="675395">
                  <a:extLst>
                    <a:ext uri="{9D8B030D-6E8A-4147-A177-3AD203B41FA5}">
                      <a16:colId xmlns:a16="http://schemas.microsoft.com/office/drawing/2014/main" val="1078274635"/>
                    </a:ext>
                  </a:extLst>
                </a:gridCol>
              </a:tblGrid>
              <a:tr h="390895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w=4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54711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h=4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3943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383732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16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905899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32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853418"/>
                  </a:ext>
                </a:extLst>
              </a:tr>
              <a:tr h="39089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64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-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111691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902BC70E-62E6-4338-8C4F-5B7626909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759915"/>
              </p:ext>
            </p:extLst>
          </p:nvPr>
        </p:nvGraphicFramePr>
        <p:xfrm>
          <a:off x="162322" y="4838146"/>
          <a:ext cx="4470654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5109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1791890404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2609591867"/>
                    </a:ext>
                  </a:extLst>
                </a:gridCol>
                <a:gridCol w="745109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4887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endParaRPr lang="ja-JP" sz="2000" strike="noStrike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endParaRPr lang="ja-JP" sz="20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3213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strike="sng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36169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nTbW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b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CA" sz="1050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nTbH</a:t>
                      </a:r>
                      <a:r>
                        <a:rPr lang="en-CA" sz="1050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8 )</a:t>
                      </a:r>
                      <a:endParaRPr lang="ja-JP" sz="1400" strike="noStrike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7FB3940E-48DE-4946-9854-A88DAC7B92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346388"/>
              </p:ext>
            </p:extLst>
          </p:nvPr>
        </p:nvGraphicFramePr>
        <p:xfrm>
          <a:off x="5825930" y="4838146"/>
          <a:ext cx="3066068" cy="14931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6517">
                  <a:extLst>
                    <a:ext uri="{9D8B030D-6E8A-4147-A177-3AD203B41FA5}">
                      <a16:colId xmlns:a16="http://schemas.microsoft.com/office/drawing/2014/main" val="1864232441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4216562182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3020977067"/>
                    </a:ext>
                  </a:extLst>
                </a:gridCol>
                <a:gridCol w="766517">
                  <a:extLst>
                    <a:ext uri="{9D8B030D-6E8A-4147-A177-3AD203B41FA5}">
                      <a16:colId xmlns:a16="http://schemas.microsoft.com/office/drawing/2014/main" val="700960931"/>
                    </a:ext>
                  </a:extLst>
                </a:gridCol>
              </a:tblGrid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SizeId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Modes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boundary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Size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predW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predC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6756204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54636089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36503004"/>
                  </a:ext>
                </a:extLst>
              </a:tr>
              <a:tr h="284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2414100"/>
                  </a:ext>
                </a:extLst>
              </a:tr>
            </a:tbl>
          </a:graphicData>
        </a:graphic>
      </p:graphicFrame>
      <p:sp>
        <p:nvSpPr>
          <p:cNvPr id="13" name="矢印: 右 12">
            <a:extLst>
              <a:ext uri="{FF2B5EF4-FFF2-40B4-BE49-F238E27FC236}">
                <a16:creationId xmlns:a16="http://schemas.microsoft.com/office/drawing/2014/main" id="{837298FC-599B-481B-92F0-AC7FD8085073}"/>
              </a:ext>
            </a:extLst>
          </p:cNvPr>
          <p:cNvSpPr/>
          <p:nvPr/>
        </p:nvSpPr>
        <p:spPr>
          <a:xfrm>
            <a:off x="5073804" y="5178892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091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B38EAAAF-5D6C-48EB-B704-6E98CA312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/>
              <a:t>Simplified scaling process</a:t>
            </a:r>
            <a:endParaRPr kumimoji="1" lang="ja-JP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/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The variables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and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mipH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=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isTransposed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?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predW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  :  </a:t>
                </a:r>
                <a:r>
                  <a:rPr lang="en-CA" altLang="ja-JP" sz="1400" dirty="0" err="1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predH</a:t>
                </a:r>
                <a:r>
                  <a:rPr lang="en-CA" altLang="ja-JP" sz="14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		(8‑58)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algn="just" hangingPunct="0"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effectLst/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 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mipW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(8‑65)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incH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&gt; </a:t>
                </a:r>
                <a:r>
                  <a:rPr lang="en-CA" altLang="ja-JP" sz="1400" dirty="0" err="1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mipH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 )  ?  2  :  1		(8‑66)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incH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CA" altLang="ja-JP" sz="1400" i="1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highlight>
                                  <a:srgbClr val="00FFFF"/>
                                </a:highlight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incW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493C7C11-14C9-4871-A937-6BDA4B4678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1144543"/>
                <a:ext cx="8724732" cy="3273460"/>
              </a:xfrm>
              <a:prstGeom prst="rect">
                <a:avLst/>
              </a:prstGeom>
              <a:blipFill>
                <a:blip r:embed="rId2"/>
                <a:stretch>
                  <a:fillRect l="-139" t="-186" r="-70" b="-742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/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marL="342900" lvl="0" indent="-342900" algn="just" fontAlgn="auto" hangingPunct="0"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The matrix-based intra prediction samples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], with x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− 1, y = 0..</a:t>
                </a:r>
                <a:r>
                  <a:rPr lang="en-CA" altLang="ja-JP" sz="1400" dirty="0">
                    <a:highlight>
                      <a:srgbClr val="00FFFF"/>
                    </a:highlight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predC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are derived as follows: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914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= ( 1 &lt;&lt; ( 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− 1 ) ) −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fO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	(8‑64)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  <a:p>
                <a:pPr marL="914400" hangingPunct="0">
                  <a:spcAft>
                    <a:spcPts val="12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057400" algn="l"/>
                    <a:tab pos="3079115" algn="ctr"/>
                    <a:tab pos="6156960" algn="r"/>
                  </a:tabLst>
                </a:pP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predMip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x ][ y ] 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ja-JP" altLang="ja-JP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</m:t>
                        </m:r>
                        <m:r>
                          <a:rPr lang="en-CA" altLang="ja-JP" sz="140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inSize</m:t>
                        </m:r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 − </m:t>
                        </m:r>
                        <m: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mWeight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y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∗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predC</m:t>
                            </m:r>
                            <m: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x</m:t>
                            </m:r>
                            <m:r>
                              <a:rPr lang="en-US" altLang="ja-JP" sz="1400" b="0" i="1" smtClean="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  <m:r>
                          <a:rPr lang="en-CA" altLang="ja-JP" sz="14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∗</m:t>
                        </m:r>
                        <m:r>
                          <m:rPr>
                            <m:sty m:val="p"/>
                          </m:rPr>
                          <a:rPr lang="en-CA" altLang="ja-JP" sz="1400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ja-JP" altLang="ja-JP" sz="1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ja-JP" sz="1400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i</m:t>
                            </m:r>
                            <m:r>
                              <a:rPr lang="en-CA" altLang="ja-JP" sz="1400" i="1"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 + </a:t>
                </a:r>
                <a:b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</a:b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oW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&gt;&gt;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sW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) + </a:t>
                </a:r>
                <a:r>
                  <a:rPr lang="en-CA" altLang="ja-JP" sz="1400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pTemp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[ 0 ]</a:t>
                </a:r>
                <a:r>
                  <a:rPr lang="ja-JP" altLang="ja-JP" sz="1400" dirty="0">
                    <a:latin typeface="Times New Roman" panose="02020603050405020304" pitchFamily="18" charset="0"/>
                    <a:ea typeface="游明朝" panose="02020400000000000000" pitchFamily="18" charset="-128"/>
                  </a:rPr>
                  <a:t>　</a:t>
                </a:r>
                <a:r>
                  <a:rPr lang="en-CA" altLang="ja-JP" sz="1400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	(8‑67)</a:t>
                </a:r>
                <a:endParaRPr lang="ja-JP" altLang="ja-JP" sz="1400" dirty="0">
                  <a:effectLst/>
                  <a:latin typeface="Times New Roman" panose="02020603050405020304" pitchFamily="18" charset="0"/>
                  <a:ea typeface="游明朝" panose="02020400000000000000" pitchFamily="18" charset="-128"/>
                </a:endParaRPr>
              </a:p>
            </p:txBody>
          </p:sp>
        </mc:Choice>
        <mc:Fallback xmlns="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A0CE2D9D-39AA-4579-8A7D-5B81516A90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268" y="5250196"/>
                <a:ext cx="8724732" cy="1365246"/>
              </a:xfrm>
              <a:prstGeom prst="rect">
                <a:avLst/>
              </a:prstGeom>
              <a:blipFill>
                <a:blip r:embed="rId3"/>
                <a:stretch>
                  <a:fillRect r="-70" b="-1902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353B1BB-BE79-48E9-BCD5-8ACFE7445395}"/>
              </a:ext>
            </a:extLst>
          </p:cNvPr>
          <p:cNvSpPr txBox="1"/>
          <p:nvPr/>
        </p:nvSpPr>
        <p:spPr>
          <a:xfrm>
            <a:off x="167268" y="836766"/>
            <a:ext cx="84830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Original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5C883F-EBB7-472E-9501-5954ED1C2295}"/>
              </a:ext>
            </a:extLst>
          </p:cNvPr>
          <p:cNvSpPr txBox="1"/>
          <p:nvPr/>
        </p:nvSpPr>
        <p:spPr>
          <a:xfrm>
            <a:off x="167267" y="4942419"/>
            <a:ext cx="98738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Proposed</a:t>
            </a:r>
            <a:endParaRPr kumimoji="1" lang="ja-JP" altLang="en-US" sz="1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545468D5-BD56-4C6B-877A-DC652EE03D3D}"/>
              </a:ext>
            </a:extLst>
          </p:cNvPr>
          <p:cNvSpPr/>
          <p:nvPr/>
        </p:nvSpPr>
        <p:spPr>
          <a:xfrm rot="5400000">
            <a:off x="4344103" y="4417125"/>
            <a:ext cx="455793" cy="833949"/>
          </a:xfrm>
          <a:prstGeom prst="rightArrow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rgbClr val="59574C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285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6D42AB-1C7F-4A85-9037-FFBD36922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WD changes</a:t>
            </a:r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2F6EFA4-ACB0-49B8-9BEE-D5142BDA9AB6}"/>
              </a:ext>
            </a:extLst>
          </p:cNvPr>
          <p:cNvSpPr/>
          <p:nvPr/>
        </p:nvSpPr>
        <p:spPr>
          <a:xfrm>
            <a:off x="491613" y="1219953"/>
            <a:ext cx="8268929" cy="5144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General decoding process for coding units coded in intra prediction mode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variable 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 x ][ y ] for x =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..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+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cbWidth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− 1 and  y =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..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+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cbHeight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− 1 is derived as follows: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both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equal to 4,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is set equal to 0.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both </a:t>
            </a:r>
            <a:r>
              <a:rPr lang="en-CA" altLang="ja-JP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ja-JP" strike="sngStrike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less than or equal to 8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cbWidth*</a:t>
            </a:r>
            <a:r>
              <a:rPr lang="en-CA" altLang="ja-JP" dirty="0" err="1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&lt;= 64, 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 set equal to 1.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is set equal to 2.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or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The variable 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 x ][ y ] for x =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..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+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cbWidth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− 1 and  y =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..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+ </a:t>
            </a:r>
            <a:r>
              <a:rPr lang="en-CA" altLang="ja-JP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cbHeight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− 1 is derived as follows: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both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equal to 4,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is set equal to 0.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if </a:t>
            </a:r>
            <a:r>
              <a:rPr lang="en-CA" altLang="ja-JP" dirty="0">
                <a:highlight>
                  <a:srgbClr val="00FFFF"/>
                </a:highlight>
              </a:rPr>
              <a:t>either </a:t>
            </a:r>
            <a:r>
              <a:rPr lang="en-CA" altLang="ja-JP" dirty="0" err="1">
                <a:highlight>
                  <a:srgbClr val="00FFFF"/>
                </a:highlight>
              </a:rPr>
              <a:t>cbWidth</a:t>
            </a:r>
            <a:r>
              <a:rPr lang="en-CA" altLang="ja-JP" dirty="0">
                <a:highlight>
                  <a:srgbClr val="00FFFF"/>
                </a:highlight>
              </a:rPr>
              <a:t> or </a:t>
            </a:r>
            <a:r>
              <a:rPr lang="en-CA" altLang="ja-JP" dirty="0" err="1">
                <a:highlight>
                  <a:srgbClr val="00FFFF"/>
                </a:highlight>
              </a:rPr>
              <a:t>cbHeight</a:t>
            </a:r>
            <a:r>
              <a:rPr lang="en-CA" altLang="ja-JP" dirty="0">
                <a:highlight>
                  <a:srgbClr val="00FFFF"/>
                </a:highlight>
              </a:rPr>
              <a:t> is equal to 4</a:t>
            </a:r>
            <a:r>
              <a:rPr lang="en-CA" altLang="ja-JP" dirty="0"/>
              <a:t>, or both </a:t>
            </a:r>
            <a:r>
              <a:rPr lang="en-CA" altLang="ja-JP" dirty="0" err="1"/>
              <a:t>cbWidth</a:t>
            </a:r>
            <a:r>
              <a:rPr lang="en-CA" altLang="ja-JP" dirty="0"/>
              <a:t> and </a:t>
            </a:r>
            <a:r>
              <a:rPr lang="en-CA" altLang="ja-JP" dirty="0" err="1"/>
              <a:t>cbHeight</a:t>
            </a:r>
            <a:r>
              <a:rPr lang="en-CA" altLang="ja-JP" dirty="0"/>
              <a:t> </a:t>
            </a:r>
            <a:r>
              <a:rPr lang="en-CA" altLang="ja-JP"/>
              <a:t>are </a:t>
            </a:r>
            <a:r>
              <a:rPr lang="en-CA" altLang="ja-JP" strike="sngStrike">
                <a:latin typeface="Times New Roman" panose="02020603050405020304" pitchFamily="18" charset="0"/>
                <a:ea typeface="Times New Roman" panose="02020603050405020304" pitchFamily="18" charset="0"/>
              </a:rPr>
              <a:t>less </a:t>
            </a:r>
            <a:r>
              <a:rPr lang="en-CA" altLang="ja-JP" strike="sngStrike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than or </a:t>
            </a:r>
            <a:r>
              <a:rPr lang="en-CA" altLang="ja-JP" dirty="0"/>
              <a:t>equal to 8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is set equal to 1.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ja-JP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ja-JP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][ y ] is set equal to 2.</a:t>
            </a:r>
            <a:endParaRPr lang="ja-JP" altLang="ja-JP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537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0410A6-6ED1-407C-ACFA-78432DA57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WD changes</a:t>
            </a:r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C7908C2-E87D-4211-9A2F-ED271338E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904875"/>
            <a:ext cx="7115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76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6747A60A-E55B-4DD8-8A5B-559FE4CDE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59534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Proposed method reduces number of multiplications</a:t>
            </a:r>
            <a:r>
              <a:rPr lang="en-US" altLang="ja-JP" dirty="0"/>
              <a:t>.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9919390-0ABD-49E1-BA0C-FB89D6575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Complexity reduction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782B826-F499-47D5-9645-8DA526EFE9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84533"/>
              </p:ext>
            </p:extLst>
          </p:nvPr>
        </p:nvGraphicFramePr>
        <p:xfrm>
          <a:off x="825190" y="1591176"/>
          <a:ext cx="769116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8334">
                  <a:extLst>
                    <a:ext uri="{9D8B030D-6E8A-4147-A177-3AD203B41FA5}">
                      <a16:colId xmlns:a16="http://schemas.microsoft.com/office/drawing/2014/main" val="1475570300"/>
                    </a:ext>
                  </a:extLst>
                </a:gridCol>
                <a:gridCol w="777167">
                  <a:extLst>
                    <a:ext uri="{9D8B030D-6E8A-4147-A177-3AD203B41FA5}">
                      <a16:colId xmlns:a16="http://schemas.microsoft.com/office/drawing/2014/main" val="1994600875"/>
                    </a:ext>
                  </a:extLst>
                </a:gridCol>
                <a:gridCol w="809927">
                  <a:extLst>
                    <a:ext uri="{9D8B030D-6E8A-4147-A177-3AD203B41FA5}">
                      <a16:colId xmlns:a16="http://schemas.microsoft.com/office/drawing/2014/main" val="1527947188"/>
                    </a:ext>
                  </a:extLst>
                </a:gridCol>
                <a:gridCol w="1525574">
                  <a:extLst>
                    <a:ext uri="{9D8B030D-6E8A-4147-A177-3AD203B41FA5}">
                      <a16:colId xmlns:a16="http://schemas.microsoft.com/office/drawing/2014/main" val="500096025"/>
                    </a:ext>
                  </a:extLst>
                </a:gridCol>
                <a:gridCol w="790384">
                  <a:extLst>
                    <a:ext uri="{9D8B030D-6E8A-4147-A177-3AD203B41FA5}">
                      <a16:colId xmlns:a16="http://schemas.microsoft.com/office/drawing/2014/main" val="641873816"/>
                    </a:ext>
                  </a:extLst>
                </a:gridCol>
                <a:gridCol w="786349">
                  <a:extLst>
                    <a:ext uri="{9D8B030D-6E8A-4147-A177-3AD203B41FA5}">
                      <a16:colId xmlns:a16="http://schemas.microsoft.com/office/drawing/2014/main" val="1531392725"/>
                    </a:ext>
                  </a:extLst>
                </a:gridCol>
                <a:gridCol w="1443434">
                  <a:extLst>
                    <a:ext uri="{9D8B030D-6E8A-4147-A177-3AD203B41FA5}">
                      <a16:colId xmlns:a16="http://schemas.microsoft.com/office/drawing/2014/main" val="3239150799"/>
                    </a:ext>
                  </a:extLst>
                </a:gridCol>
              </a:tblGrid>
              <a:tr h="180400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Original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1" lang="en-US" altLang="ja-JP" sz="1600" dirty="0"/>
                        <a:t>Proposed</a:t>
                      </a:r>
                      <a:endParaRPr kumimoji="1" lang="ja-JP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393760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Size(</a:t>
                      </a:r>
                      <a:r>
                        <a:rPr kumimoji="1" lang="en-US" altLang="ja-JP" sz="1600" dirty="0" err="1"/>
                        <a:t>WxH</a:t>
                      </a:r>
                      <a:r>
                        <a:rPr kumimoji="1" lang="en-US" altLang="ja-JP" sz="1600" dirty="0"/>
                        <a:t>)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/>
                        <a:t>SizeId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#</a:t>
                      </a:r>
                      <a:r>
                        <a:rPr kumimoji="1" lang="en-US" altLang="ja-JP" sz="1600" dirty="0" err="1"/>
                        <a:t>mul</a:t>
                      </a:r>
                      <a:r>
                        <a:rPr kumimoji="1" lang="en-US" altLang="ja-JP" sz="1600" dirty="0"/>
                        <a:t>./sample</a:t>
                      </a:r>
                      <a:endParaRPr kumimoji="1" lang="ja-JP" alt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127661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16529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4x8/8x4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009647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128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889629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4x16/16x4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448/2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3.5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128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580608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8x16/16x8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3.5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85396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W*H=256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1.75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8398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W*H=512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785614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410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16x64/64x16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0.875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2713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32x64/64x32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404735"/>
                  </a:ext>
                </a:extLst>
              </a:tr>
              <a:tr h="180400"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64x64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/>
                        <a:t>448x4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0.4375</a:t>
                      </a:r>
                      <a:endParaRPr kumimoji="1" lang="ja-JP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079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640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9B101817-6094-4441-B5B6-585ED0D8F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41492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Anchor: VTM-6.0 (CTC)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7453EF7-12B9-49AE-B1BF-B6A9146B5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Experimental results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D7D23F1-9B44-4A0E-9DCF-C8B5E1CC9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91248"/>
              </p:ext>
            </p:extLst>
          </p:nvPr>
        </p:nvGraphicFramePr>
        <p:xfrm>
          <a:off x="64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87013393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97288405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60700560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85627677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36239947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168210159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839443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29269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62393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93526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2769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30669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09503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2890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88446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79028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2485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A30EEA0-242D-4CB9-BBD7-3E4156C52A35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715154111"/>
              </p:ext>
            </p:extLst>
          </p:nvPr>
        </p:nvGraphicFramePr>
        <p:xfrm>
          <a:off x="4962293" y="1541800"/>
          <a:ext cx="3929707" cy="2486726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3630960595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320870697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086940319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7538374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91481968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1056969044"/>
                    </a:ext>
                  </a:extLst>
                </a:gridCol>
              </a:tblGrid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90058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367494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19470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4137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263966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906097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115422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81291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2962608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579035"/>
                  </a:ext>
                </a:extLst>
              </a:tr>
              <a:tr h="22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73678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BD305B9-3313-4930-8E97-D0597FB2412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02353306"/>
              </p:ext>
            </p:extLst>
          </p:nvPr>
        </p:nvGraphicFramePr>
        <p:xfrm>
          <a:off x="642293" y="4271500"/>
          <a:ext cx="3929707" cy="2486731"/>
        </p:xfrm>
        <a:graphic>
          <a:graphicData uri="http://schemas.openxmlformats.org/drawingml/2006/table">
            <a:tbl>
              <a:tblPr/>
              <a:tblGrid>
                <a:gridCol w="810892">
                  <a:extLst>
                    <a:ext uri="{9D8B030D-6E8A-4147-A177-3AD203B41FA5}">
                      <a16:colId xmlns:a16="http://schemas.microsoft.com/office/drawing/2014/main" val="2278991342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166941414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2768555328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82231070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994597591"/>
                    </a:ext>
                  </a:extLst>
                </a:gridCol>
                <a:gridCol w="623763">
                  <a:extLst>
                    <a:ext uri="{9D8B030D-6E8A-4147-A177-3AD203B41FA5}">
                      <a16:colId xmlns:a16="http://schemas.microsoft.com/office/drawing/2014/main" val="3854719651"/>
                    </a:ext>
                  </a:extLst>
                </a:gridCol>
              </a:tblGrid>
              <a:tr h="264101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62197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 (sharp)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09415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38671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30651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10793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110807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350284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047902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844766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644403"/>
                  </a:ext>
                </a:extLst>
              </a:tr>
              <a:tr h="2222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7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7178476"/>
      </p:ext>
    </p:extLst>
  </p:cSld>
  <p:clrMapOvr>
    <a:masterClrMapping/>
  </p:clrMapOvr>
</p:sld>
</file>

<file path=ppt/theme/theme1.xml><?xml version="1.0" encoding="utf-8"?>
<a:theme xmlns:a="http://schemas.openxmlformats.org/drawingml/2006/main" name="BeOriginal4x3(汎用フォント)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eOriginal4x3(汎用フォント)" id="{68651061-3A1D-4850-BBA7-7DADD8BE08DE}" vid="{ED5CAA42-93E9-48AD-9F51-90C6BE91FD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BeOriginal4x3(汎用フォント)</Template>
  <TotalTime>2955</TotalTime>
  <Words>972</Words>
  <Application>Microsoft Office PowerPoint</Application>
  <PresentationFormat>画面に合わせる (4:3)</PresentationFormat>
  <Paragraphs>606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4" baseType="lpstr">
      <vt:lpstr>(日本語用のフォントを使用)</vt:lpstr>
      <vt:lpstr>HGPｺﾞｼｯｸE</vt:lpstr>
      <vt:lpstr>HGPｺﾞｼｯｸM</vt:lpstr>
      <vt:lpstr>ＭＳ Ｐゴシック</vt:lpstr>
      <vt:lpstr>SimSun</vt:lpstr>
      <vt:lpstr>源ノ角ゴシック JP Regular</vt:lpstr>
      <vt:lpstr>游明朝</vt:lpstr>
      <vt:lpstr>Arial</vt:lpstr>
      <vt:lpstr>Calibri</vt:lpstr>
      <vt:lpstr>Cambria Math</vt:lpstr>
      <vt:lpstr>Times New Roman</vt:lpstr>
      <vt:lpstr>BeOriginal4x3(汎用フォント)</vt:lpstr>
      <vt:lpstr>MIP Simplification</vt:lpstr>
      <vt:lpstr>MIP process overview</vt:lpstr>
      <vt:lpstr>Problem statement</vt:lpstr>
      <vt:lpstr>Proposed solution</vt:lpstr>
      <vt:lpstr>Simplified scaling process</vt:lpstr>
      <vt:lpstr>WD changes</vt:lpstr>
      <vt:lpstr>WD changes</vt:lpstr>
      <vt:lpstr>Complexity reduction</vt:lpstr>
      <vt:lpstr>Experimental results</vt:lpstr>
      <vt:lpstr>PowerPoint プレゼンテーション</vt:lpstr>
      <vt:lpstr>Complexity reduction</vt:lpstr>
      <vt:lpstr>Complexity reduction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MIP Simplification</dc:title>
  <dc:creator>sharp</dc:creator>
  <cp:lastModifiedBy>Tomohiro Ikai</cp:lastModifiedBy>
  <cp:revision>42</cp:revision>
  <dcterms:created xsi:type="dcterms:W3CDTF">2019-10-01T08:09:39Z</dcterms:created>
  <dcterms:modified xsi:type="dcterms:W3CDTF">2019-10-09T13:18:04Z</dcterms:modified>
</cp:coreProperties>
</file>