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79" r:id="rId3"/>
    <p:sldId id="275" r:id="rId4"/>
    <p:sldId id="271" r:id="rId5"/>
    <p:sldId id="278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0788" autoAdjust="0"/>
  </p:normalViewPr>
  <p:slideViewPr>
    <p:cSldViewPr snapToGrid="0">
      <p:cViewPr varScale="1">
        <p:scale>
          <a:sx n="81" d="100"/>
          <a:sy n="81" d="100"/>
        </p:scale>
        <p:origin x="134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</a:t>
            </a:r>
            <a:r>
              <a:rPr lang="en-US" altLang="ko-KR" dirty="0"/>
              <a:t>P</a:t>
            </a:r>
            <a:r>
              <a:rPr lang="en-US" altLang="ko-KR" dirty="0" smtClean="0"/>
              <a:t>0278</a:t>
            </a:r>
            <a:br>
              <a:rPr lang="en-US" altLang="ko-KR" dirty="0" smtClean="0"/>
            </a:br>
            <a:r>
              <a:rPr lang="en-CA" altLang="ko-KR" dirty="0"/>
              <a:t>Non-CE4: HMVP buffer update for TPM block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Construction of initial merge candidate list between regular merge and triangle prediction mode are the same.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Triangle </a:t>
            </a:r>
            <a:r>
              <a:rPr lang="en-CA" altLang="ko-KR" sz="1800" dirty="0"/>
              <a:t>prediction mode and regular merge mode requires different operation in the HMVP buffer update process. </a:t>
            </a: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Motion vector of the regular merge mode is updated in HMVP buffer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Motion vector of the triangle prediction mode is not updated in HMVP buffer</a:t>
            </a:r>
            <a:endParaRPr lang="en-CA" altLang="ko-KR" sz="1600" dirty="0" smtClean="0"/>
          </a:p>
        </p:txBody>
      </p:sp>
      <p:sp>
        <p:nvSpPr>
          <p:cNvPr id="8" name="순서도: 처리 7"/>
          <p:cNvSpPr/>
          <p:nvPr/>
        </p:nvSpPr>
        <p:spPr>
          <a:xfrm>
            <a:off x="1050006" y="3555449"/>
            <a:ext cx="2935065" cy="550144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 vector candidate derivation (</a:t>
            </a:r>
            <a:r>
              <a:rPr lang="en-US" altLang="ko-KR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HMVP candidates</a:t>
            </a:r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순서도: 처리 9"/>
          <p:cNvSpPr/>
          <p:nvPr/>
        </p:nvSpPr>
        <p:spPr>
          <a:xfrm>
            <a:off x="5770063" y="3553928"/>
            <a:ext cx="2935067" cy="550144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Triangle motion vector candidate derivation (</a:t>
            </a:r>
            <a:r>
              <a:rPr lang="en-US" altLang="ko-KR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HMVP candidates</a:t>
            </a:r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ko-KR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순서도: 처리 16"/>
          <p:cNvSpPr/>
          <p:nvPr/>
        </p:nvSpPr>
        <p:spPr>
          <a:xfrm>
            <a:off x="1050006" y="4342490"/>
            <a:ext cx="2935065" cy="550144"/>
          </a:xfrm>
          <a:prstGeom prst="flowChartProcess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 vector derivation</a:t>
            </a:r>
            <a:endParaRPr lang="ko-KR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직선 화살표 연결선 17"/>
          <p:cNvCxnSpPr>
            <a:stCxn id="8" idx="2"/>
            <a:endCxn id="17" idx="0"/>
          </p:cNvCxnSpPr>
          <p:nvPr/>
        </p:nvCxnSpPr>
        <p:spPr>
          <a:xfrm>
            <a:off x="2517539" y="4105593"/>
            <a:ext cx="0" cy="2368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순서도: 처리 18"/>
          <p:cNvSpPr/>
          <p:nvPr/>
        </p:nvSpPr>
        <p:spPr>
          <a:xfrm>
            <a:off x="5770063" y="4315608"/>
            <a:ext cx="2935065" cy="550144"/>
          </a:xfrm>
          <a:prstGeom prst="flowChartProcess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 vector derivation</a:t>
            </a:r>
            <a:endParaRPr lang="ko-KR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직선 화살표 연결선 19"/>
          <p:cNvCxnSpPr>
            <a:stCxn id="10" idx="2"/>
            <a:endCxn id="19" idx="0"/>
          </p:cNvCxnSpPr>
          <p:nvPr/>
        </p:nvCxnSpPr>
        <p:spPr>
          <a:xfrm flipH="1">
            <a:off x="7237596" y="4104072"/>
            <a:ext cx="1" cy="2115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530585" y="5773278"/>
            <a:ext cx="1973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Regular merge mode&gt;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50641" y="5772393"/>
            <a:ext cx="1973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 Triangle merge mode&gt;</a:t>
            </a:r>
            <a:endParaRPr lang="ko-KR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순서도: 처리 27"/>
          <p:cNvSpPr/>
          <p:nvPr/>
        </p:nvSpPr>
        <p:spPr>
          <a:xfrm>
            <a:off x="1050006" y="5129531"/>
            <a:ext cx="2935065" cy="550144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HMVP buffer update</a:t>
            </a:r>
            <a:endParaRPr lang="ko-KR" altLang="en-US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직선 화살표 연결선 28"/>
          <p:cNvCxnSpPr>
            <a:stCxn id="17" idx="2"/>
            <a:endCxn id="28" idx="0"/>
          </p:cNvCxnSpPr>
          <p:nvPr/>
        </p:nvCxnSpPr>
        <p:spPr>
          <a:xfrm>
            <a:off x="2517539" y="4892634"/>
            <a:ext cx="0" cy="2368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순서도: 처리 32"/>
          <p:cNvSpPr/>
          <p:nvPr/>
        </p:nvSpPr>
        <p:spPr>
          <a:xfrm>
            <a:off x="5770062" y="5129531"/>
            <a:ext cx="2935065" cy="550144"/>
          </a:xfrm>
          <a:prstGeom prst="flowChartProcess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 vector storing process</a:t>
            </a:r>
            <a:endParaRPr lang="ko-KR" alt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직선 화살표 연결선 33"/>
          <p:cNvCxnSpPr>
            <a:stCxn id="19" idx="2"/>
            <a:endCxn id="33" idx="0"/>
          </p:cNvCxnSpPr>
          <p:nvPr/>
        </p:nvCxnSpPr>
        <p:spPr>
          <a:xfrm flipH="1">
            <a:off x="7237595" y="4865752"/>
            <a:ext cx="1" cy="2637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왼쪽/오른쪽 화살표 37"/>
          <p:cNvSpPr/>
          <p:nvPr/>
        </p:nvSpPr>
        <p:spPr>
          <a:xfrm>
            <a:off x="4302532" y="4309803"/>
            <a:ext cx="1150070" cy="5347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For consistency in design, motion vector of the TPM is also considered for HMVP buffer update.</a:t>
            </a:r>
            <a:endParaRPr lang="en-US" altLang="ko-KR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Two methods to update HMVP buffer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TEST1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 smtClean="0"/>
              <a:t>    : </a:t>
            </a:r>
            <a:r>
              <a:rPr lang="en-US" altLang="ko-KR" sz="1600" dirty="0"/>
              <a:t>M</a:t>
            </a:r>
            <a:r>
              <a:rPr lang="en-US" altLang="ko-KR" sz="1600" dirty="0" smtClean="0"/>
              <a:t>otion vector on fixed potion is updated.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>
                <a:ea typeface="LG스마트체 Regular" panose="020B0600000101010101" pitchFamily="50" charset="-127"/>
              </a:rPr>
              <a:t>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   : Center position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TEST2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   : </a:t>
            </a:r>
            <a:r>
              <a:rPr lang="en-US" altLang="ko-KR" sz="1600" dirty="0"/>
              <a:t>M</a:t>
            </a:r>
            <a:r>
              <a:rPr lang="en-US" altLang="ko-KR" sz="1600" dirty="0" smtClean="0"/>
              <a:t>otion </a:t>
            </a:r>
            <a:r>
              <a:rPr lang="en-US" altLang="ko-KR" sz="1600" dirty="0"/>
              <a:t>vector on </a:t>
            </a:r>
            <a:r>
              <a:rPr lang="en-US" altLang="ko-KR" sz="1600" dirty="0" smtClean="0"/>
              <a:t>alternative position is updated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>
                <a:ea typeface="LG스마트체 Regular" panose="020B0600000101010101" pitchFamily="50" charset="-127"/>
              </a:rPr>
              <a:t>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   : Direction dependent center position</a:t>
            </a: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5280884" y="4126870"/>
            <a:ext cx="4110754" cy="2076743"/>
            <a:chOff x="2754834" y="4094969"/>
            <a:chExt cx="4110754" cy="2076743"/>
          </a:xfrm>
        </p:grpSpPr>
        <p:sp>
          <p:nvSpPr>
            <p:cNvPr id="7" name="직사각형 6"/>
            <p:cNvSpPr/>
            <p:nvPr/>
          </p:nvSpPr>
          <p:spPr>
            <a:xfrm>
              <a:off x="6044246" y="495804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534181" y="4958045"/>
              <a:ext cx="347957" cy="372233"/>
            </a:xfrm>
            <a:prstGeom prst="rect">
              <a:avLst/>
            </a:prstGeom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3883675" y="421403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187759" y="4214035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535717" y="421403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839802" y="421403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883675" y="4586268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187759" y="4586268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535717" y="4586268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2839802" y="4586268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3883674" y="4958501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3187758" y="4958501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2839801" y="4958501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3883674" y="533073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3187758" y="533073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535716" y="533073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839801" y="533073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cxnSp>
          <p:nvCxnSpPr>
            <p:cNvPr id="26" name="직선 연결선 25"/>
            <p:cNvCxnSpPr/>
            <p:nvPr/>
          </p:nvCxnSpPr>
          <p:spPr>
            <a:xfrm>
              <a:off x="2754834" y="4094969"/>
              <a:ext cx="1549624" cy="167273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26"/>
            <p:cNvSpPr/>
            <p:nvPr/>
          </p:nvSpPr>
          <p:spPr>
            <a:xfrm>
              <a:off x="5348332" y="4214035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696290" y="421403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044247" y="4214035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392205" y="4214035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5348332" y="4586268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5696290" y="4586268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044247" y="4586268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6392205" y="4586268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5348331" y="4958501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5696289" y="4958501"/>
              <a:ext cx="347957" cy="372233"/>
            </a:xfrm>
            <a:prstGeom prst="rect">
              <a:avLst/>
            </a:prstGeom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392204" y="4958501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5348331" y="533073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5696289" y="533073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044246" y="533073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6392204" y="533073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cxnSp>
          <p:nvCxnSpPr>
            <p:cNvPr id="42" name="직선 연결선 41"/>
            <p:cNvCxnSpPr/>
            <p:nvPr/>
          </p:nvCxnSpPr>
          <p:spPr>
            <a:xfrm flipH="1">
              <a:off x="5222903" y="4122132"/>
              <a:ext cx="1642685" cy="167273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2886278" y="5859326"/>
              <a:ext cx="13996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triangleDir</a:t>
              </a:r>
              <a:r>
                <a:rPr lang="en-US" altLang="ko-KR" sz="1400" dirty="0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== 0</a:t>
              </a:r>
              <a:endPara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1"/>
            <p:cNvSpPr>
              <a:spLocks noChangeArrowheads="1"/>
            </p:cNvSpPr>
            <p:nvPr/>
          </p:nvSpPr>
          <p:spPr bwMode="auto">
            <a:xfrm>
              <a:off x="5348331" y="5863935"/>
              <a:ext cx="13996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triangleDir</a:t>
              </a:r>
              <a:r>
                <a:rPr lang="en-US" altLang="ko-KR" sz="1400" dirty="0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== 1</a:t>
              </a:r>
              <a:endPara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Rectangle 1"/>
            <p:cNvSpPr>
              <a:spLocks noChangeArrowheads="1"/>
            </p:cNvSpPr>
            <p:nvPr/>
          </p:nvSpPr>
          <p:spPr bwMode="auto">
            <a:xfrm>
              <a:off x="3595571" y="4599189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mvA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Rectangle 1"/>
            <p:cNvSpPr>
              <a:spLocks noChangeArrowheads="1"/>
            </p:cNvSpPr>
            <p:nvPr/>
          </p:nvSpPr>
          <p:spPr bwMode="auto">
            <a:xfrm>
              <a:off x="2886278" y="5085225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mvB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Rectangle 1"/>
            <p:cNvSpPr>
              <a:spLocks noChangeArrowheads="1"/>
            </p:cNvSpPr>
            <p:nvPr/>
          </p:nvSpPr>
          <p:spPr bwMode="auto">
            <a:xfrm>
              <a:off x="6041175" y="5123165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mvB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1"/>
            <p:cNvSpPr>
              <a:spLocks noChangeArrowheads="1"/>
            </p:cNvSpPr>
            <p:nvPr/>
          </p:nvSpPr>
          <p:spPr bwMode="auto">
            <a:xfrm>
              <a:off x="5348331" y="4586268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mvA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5280884" y="1628790"/>
            <a:ext cx="4110754" cy="2071956"/>
            <a:chOff x="5137935" y="1922688"/>
            <a:chExt cx="4110754" cy="2071956"/>
          </a:xfrm>
        </p:grpSpPr>
        <p:sp>
          <p:nvSpPr>
            <p:cNvPr id="49" name="직사각형 48"/>
            <p:cNvSpPr/>
            <p:nvPr/>
          </p:nvSpPr>
          <p:spPr>
            <a:xfrm>
              <a:off x="8427347" y="2785764"/>
              <a:ext cx="347957" cy="372233"/>
            </a:xfrm>
            <a:prstGeom prst="rect">
              <a:avLst/>
            </a:prstGeom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5917282" y="2785764"/>
              <a:ext cx="347957" cy="372233"/>
            </a:xfrm>
            <a:prstGeom prst="rect">
              <a:avLst/>
            </a:prstGeom>
            <a:pattFill prst="wd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6266776" y="204175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5570860" y="204175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5918818" y="204175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5222903" y="204175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6266776" y="2413987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5570860" y="2413987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5918818" y="2413987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5222903" y="2413987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6266775" y="2786220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5570859" y="2786220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5222902" y="2786220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6266775" y="3158453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5570859" y="3158453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5918817" y="3158453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5222902" y="3158453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cxnSp>
          <p:nvCxnSpPr>
            <p:cNvPr id="66" name="직선 연결선 65"/>
            <p:cNvCxnSpPr/>
            <p:nvPr/>
          </p:nvCxnSpPr>
          <p:spPr>
            <a:xfrm>
              <a:off x="5137935" y="1922688"/>
              <a:ext cx="1549624" cy="167273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66"/>
            <p:cNvSpPr/>
            <p:nvPr/>
          </p:nvSpPr>
          <p:spPr>
            <a:xfrm>
              <a:off x="7731433" y="204175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8079391" y="204175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8427348" y="2041754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8775306" y="2041754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7731433" y="2413987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8079391" y="2413987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8427348" y="2413987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8775306" y="2413987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7731432" y="2786220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8079390" y="2786220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8775305" y="2786220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7731432" y="3158453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8079390" y="3158453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8427347" y="3158453"/>
              <a:ext cx="347958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8775305" y="3158453"/>
              <a:ext cx="347957" cy="3722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</a:endParaRPr>
            </a:p>
          </p:txBody>
        </p:sp>
        <p:cxnSp>
          <p:nvCxnSpPr>
            <p:cNvPr id="82" name="직선 연결선 81"/>
            <p:cNvCxnSpPr/>
            <p:nvPr/>
          </p:nvCxnSpPr>
          <p:spPr>
            <a:xfrm flipH="1">
              <a:off x="7606004" y="1949851"/>
              <a:ext cx="1642685" cy="167273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1"/>
            <p:cNvSpPr>
              <a:spLocks noChangeArrowheads="1"/>
            </p:cNvSpPr>
            <p:nvPr/>
          </p:nvSpPr>
          <p:spPr bwMode="auto">
            <a:xfrm>
              <a:off x="5222902" y="3686867"/>
              <a:ext cx="13996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triangleDir</a:t>
              </a:r>
              <a:r>
                <a:rPr lang="en-US" altLang="ko-KR" sz="1400" dirty="0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== 0</a:t>
              </a:r>
              <a:endPara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Rectangle 1"/>
            <p:cNvSpPr>
              <a:spLocks noChangeArrowheads="1"/>
            </p:cNvSpPr>
            <p:nvPr/>
          </p:nvSpPr>
          <p:spPr bwMode="auto">
            <a:xfrm>
              <a:off x="7731432" y="3680311"/>
              <a:ext cx="13996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triangleDir</a:t>
              </a:r>
              <a:r>
                <a:rPr lang="en-US" altLang="ko-KR" sz="1400" dirty="0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== 1</a:t>
              </a:r>
              <a:endParaRPr lang="en-CA" altLang="ko-KR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5" name="Rectangle 1"/>
            <p:cNvSpPr>
              <a:spLocks noChangeArrowheads="1"/>
            </p:cNvSpPr>
            <p:nvPr/>
          </p:nvSpPr>
          <p:spPr bwMode="auto">
            <a:xfrm>
              <a:off x="5978672" y="2426908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mvA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6" name="Rectangle 1"/>
            <p:cNvSpPr>
              <a:spLocks noChangeArrowheads="1"/>
            </p:cNvSpPr>
            <p:nvPr/>
          </p:nvSpPr>
          <p:spPr bwMode="auto">
            <a:xfrm>
              <a:off x="5269379" y="2912944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mvB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Rectangle 1"/>
            <p:cNvSpPr>
              <a:spLocks noChangeArrowheads="1"/>
            </p:cNvSpPr>
            <p:nvPr/>
          </p:nvSpPr>
          <p:spPr bwMode="auto">
            <a:xfrm>
              <a:off x="8424276" y="2950884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mvB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1"/>
            <p:cNvSpPr>
              <a:spLocks noChangeArrowheads="1"/>
            </p:cNvSpPr>
            <p:nvPr/>
          </p:nvSpPr>
          <p:spPr bwMode="auto">
            <a:xfrm>
              <a:off x="7731432" y="2413987"/>
              <a:ext cx="628096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04825" algn="l"/>
                  <a:tab pos="755650" algn="l"/>
                  <a:tab pos="1008063" algn="l"/>
                  <a:tab pos="12604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latinLnBrk="0"/>
              <a:r>
                <a:rPr lang="en-US" altLang="ko-KR" sz="1400" b="1" dirty="0" err="1" smtClean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mvA</a:t>
              </a:r>
              <a:endParaRPr lang="en-CA" altLang="ko-KR" sz="1400" b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1 </a:t>
            </a:r>
            <a:r>
              <a:rPr lang="en-US" altLang="ko-KR" sz="1600" dirty="0">
                <a:ea typeface="LG스마트체 Regular" panose="020B0600000101010101" pitchFamily="50" charset="-127"/>
              </a:rPr>
              <a:t>: </a:t>
            </a:r>
            <a:r>
              <a:rPr lang="en-US" altLang="ko-KR" sz="1600" dirty="0"/>
              <a:t>motion vector on center position is updated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2: </a:t>
            </a:r>
            <a:r>
              <a:rPr lang="en-US" altLang="ko-KR" sz="1600" dirty="0"/>
              <a:t>motion vector on triangle direction dependent center position is </a:t>
            </a:r>
            <a:r>
              <a:rPr lang="en-US" altLang="ko-KR" sz="1600" dirty="0" smtClean="0"/>
              <a:t>updated</a:t>
            </a: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205231"/>
              </p:ext>
            </p:extLst>
          </p:nvPr>
        </p:nvGraphicFramePr>
        <p:xfrm>
          <a:off x="952234" y="4165283"/>
          <a:ext cx="8493423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56369"/>
                <a:gridCol w="741193"/>
                <a:gridCol w="741193"/>
                <a:gridCol w="1027732"/>
                <a:gridCol w="775904"/>
                <a:gridCol w="675172"/>
                <a:gridCol w="675172"/>
                <a:gridCol w="675172"/>
                <a:gridCol w="675172"/>
                <a:gridCol w="675172"/>
                <a:gridCol w="675172"/>
              </a:tblGrid>
              <a:tr h="124807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0.48%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0.54%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48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0.51%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912030"/>
              </p:ext>
            </p:extLst>
          </p:nvPr>
        </p:nvGraphicFramePr>
        <p:xfrm>
          <a:off x="943766" y="1569686"/>
          <a:ext cx="8567882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66506"/>
                <a:gridCol w="747691"/>
                <a:gridCol w="747691"/>
                <a:gridCol w="1036742"/>
                <a:gridCol w="782706"/>
                <a:gridCol w="681091"/>
                <a:gridCol w="681091"/>
                <a:gridCol w="681091"/>
                <a:gridCol w="681091"/>
                <a:gridCol w="681091"/>
                <a:gridCol w="681091"/>
              </a:tblGrid>
              <a:tr h="167529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Low delay B Main10 </a:t>
                      </a:r>
                      <a:endParaRPr lang="ko-KR" altLang="ko-KR" sz="12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VTM-6.0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0.84%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0.22%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0.40%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0.52%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752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0.73%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802467" y="5483313"/>
            <a:ext cx="65042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JVET-P0660)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HMVP buffer updating methods for TPM are proposed </a:t>
            </a:r>
            <a:r>
              <a:rPr lang="en-US" altLang="ko-KR" sz="1800" dirty="0">
                <a:ea typeface="LG스마트체 Regular" panose="020B0600000101010101" pitchFamily="50" charset="-127"/>
              </a:rPr>
              <a:t>for consistency in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design.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The experimental results reportedly show negligible changes in BD-rate and run-time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3383</TotalTime>
  <Words>635</Words>
  <Application>Microsoft Office PowerPoint</Application>
  <PresentationFormat>A4 용지(210x297mm)</PresentationFormat>
  <Paragraphs>276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JVET-P0278 Non-CE4: HMVP buffer update for TPM block</vt:lpstr>
      <vt:lpstr>Introduction</vt:lpstr>
      <vt:lpstr>Proposed methods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박내리/책임연구원/차세대표준(연)AMT팀(naeri.park@lge.com)</dc:creator>
  <cp:lastModifiedBy>Naeri Park</cp:lastModifiedBy>
  <cp:revision>261</cp:revision>
  <dcterms:created xsi:type="dcterms:W3CDTF">2016-10-06T06:23:02Z</dcterms:created>
  <dcterms:modified xsi:type="dcterms:W3CDTF">2019-10-03T07:42:54Z</dcterms:modified>
</cp:coreProperties>
</file>