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612" r:id="rId2"/>
    <p:sldId id="608" r:id="rId3"/>
    <p:sldId id="1257" r:id="rId4"/>
    <p:sldId id="1258" r:id="rId5"/>
    <p:sldId id="1262" r:id="rId6"/>
    <p:sldId id="1261" r:id="rId7"/>
    <p:sldId id="1259" r:id="rId8"/>
    <p:sldId id="1260" r:id="rId9"/>
    <p:sldId id="1256" r:id="rId10"/>
  </p:sldIdLst>
  <p:sldSz cx="9144000" cy="6858000" type="screen4x3"/>
  <p:notesSz cx="9874250" cy="67976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굴림" panose="020B0600000101010101" pitchFamily="50" charset="-127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굴림" panose="020B0600000101010101" pitchFamily="50" charset="-127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굴림" panose="020B0600000101010101" pitchFamily="50" charset="-127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굴림" panose="020B0600000101010101" pitchFamily="50" charset="-127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굴림" panose="020B0600000101010101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1">
          <p15:clr>
            <a:srgbClr val="A4A3A4"/>
          </p15:clr>
        </p15:guide>
        <p15:guide id="2" pos="311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66FFCC"/>
    <a:srgbClr val="FF0000"/>
    <a:srgbClr val="FFCC00"/>
    <a:srgbClr val="FFCC66"/>
    <a:srgbClr val="FFFF66"/>
    <a:srgbClr val="99FFCC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2" autoAdjust="0"/>
    <p:restoredTop sz="94103" autoAdjust="0"/>
  </p:normalViewPr>
  <p:slideViewPr>
    <p:cSldViewPr>
      <p:cViewPr varScale="1">
        <p:scale>
          <a:sx n="84" d="100"/>
          <a:sy n="84" d="100"/>
        </p:scale>
        <p:origin x="1243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9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20" d="100"/>
          <a:sy n="120" d="100"/>
        </p:scale>
        <p:origin x="-1230" y="2616"/>
      </p:cViewPr>
      <p:guideLst>
        <p:guide orient="horz" pos="2141"/>
        <p:guide pos="311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799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latinLnBrk="0" hangingPunct="1">
              <a:defRPr kumimoji="0" sz="1200"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594350" y="0"/>
            <a:ext cx="42799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latinLnBrk="0" hangingPunct="1">
              <a:defRPr kumimoji="0" sz="1200"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57950"/>
            <a:ext cx="42799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latinLnBrk="0" hangingPunct="1">
              <a:defRPr kumimoji="0" sz="1200"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594350" y="6457950"/>
            <a:ext cx="42799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latinLnBrk="0" hangingPunct="1">
              <a:defRPr kumimoji="0" sz="1200"/>
            </a:lvl1pPr>
          </a:lstStyle>
          <a:p>
            <a:pPr>
              <a:defRPr/>
            </a:pPr>
            <a:fld id="{A8A52DDD-861F-40F5-9693-E2FAC16DD8C3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2094655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799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latinLnBrk="0" hangingPunct="1">
              <a:defRPr kumimoji="0" sz="1200"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62819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5594350" y="0"/>
            <a:ext cx="42799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latinLnBrk="0" hangingPunct="1">
              <a:defRPr kumimoji="0" sz="1200"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076" name="Rectangle 102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38500" y="509588"/>
            <a:ext cx="3400425" cy="2549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2821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316038" y="3228975"/>
            <a:ext cx="7242175" cy="305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noProof="0"/>
              <a:t>Click to edit Master text styles</a:t>
            </a:r>
          </a:p>
          <a:p>
            <a:pPr lvl="1"/>
            <a:r>
              <a:rPr lang="en-US" altLang="ko-KR" noProof="0"/>
              <a:t>Second level</a:t>
            </a:r>
          </a:p>
          <a:p>
            <a:pPr lvl="2"/>
            <a:r>
              <a:rPr lang="en-US" altLang="ko-KR" noProof="0"/>
              <a:t>Third level</a:t>
            </a:r>
          </a:p>
          <a:p>
            <a:pPr lvl="3"/>
            <a:r>
              <a:rPr lang="en-US" altLang="ko-KR" noProof="0"/>
              <a:t>Fourth level</a:t>
            </a:r>
          </a:p>
          <a:p>
            <a:pPr lvl="4"/>
            <a:r>
              <a:rPr lang="en-US" altLang="ko-KR" noProof="0"/>
              <a:t>Fifth level</a:t>
            </a:r>
          </a:p>
        </p:txBody>
      </p:sp>
      <p:sp>
        <p:nvSpPr>
          <p:cNvPr id="162822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57950"/>
            <a:ext cx="42799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latinLnBrk="0" hangingPunct="1">
              <a:defRPr kumimoji="0" sz="1200"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62823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94350" y="6457950"/>
            <a:ext cx="42799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latinLnBrk="0" hangingPunct="1">
              <a:defRPr kumimoji="0" sz="1200"/>
            </a:lvl1pPr>
          </a:lstStyle>
          <a:p>
            <a:pPr>
              <a:defRPr/>
            </a:pPr>
            <a:fld id="{B4FCDE89-DDD2-4A70-A916-CAD8784EEA40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887791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1B1C61E-E26A-428A-A355-1D9ACEE9D6A5}" type="slidenum">
              <a:rPr lang="ko-KR" altLang="en-US" sz="1200" smtClean="0"/>
              <a:pPr>
                <a:spcBef>
                  <a:spcPct val="0"/>
                </a:spcBef>
              </a:pPr>
              <a:t>1</a:t>
            </a:fld>
            <a:endParaRPr lang="en-US" altLang="ko-KR" sz="1200" smtClean="0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ko-KR" altLang="en-US" smtClean="0"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775661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슬라이드 노트 개체 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ko-KR" altLang="en-US" smtClean="0"/>
          </a:p>
        </p:txBody>
      </p:sp>
      <p:sp>
        <p:nvSpPr>
          <p:cNvPr id="8196" name="슬라이드 번호 개체 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9261781-8A79-4A9E-BE3A-546F4872A0CA}" type="slidenum">
              <a:rPr lang="ko-KR" altLang="en-US" sz="1200" smtClean="0"/>
              <a:pPr>
                <a:spcBef>
                  <a:spcPct val="0"/>
                </a:spcBef>
              </a:pPr>
              <a:t>2</a:t>
            </a:fld>
            <a:endParaRPr lang="en-US" altLang="ko-KR" sz="1200" smtClean="0"/>
          </a:p>
        </p:txBody>
      </p:sp>
    </p:spTree>
    <p:extLst>
      <p:ext uri="{BB962C8B-B14F-4D97-AF65-F5344CB8AC3E}">
        <p14:creationId xmlns:p14="http://schemas.microsoft.com/office/powerpoint/2010/main" val="23600704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1"/>
          <p:cNvSpPr>
            <a:spLocks noChangeArrowheads="1"/>
          </p:cNvSpPr>
          <p:nvPr userDrawn="1"/>
        </p:nvSpPr>
        <p:spPr bwMode="auto">
          <a:xfrm>
            <a:off x="11113" y="369888"/>
            <a:ext cx="895350" cy="61468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003399"/>
              </a:gs>
            </a:gsLst>
            <a:lin ang="5400000" scaled="1"/>
          </a:gradFill>
          <a:ln w="254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endParaRPr kumimoji="0" lang="ko-KR" altLang="en-US"/>
          </a:p>
        </p:txBody>
      </p:sp>
      <p:grpSp>
        <p:nvGrpSpPr>
          <p:cNvPr id="5" name="Group 22"/>
          <p:cNvGrpSpPr>
            <a:grpSpLocks/>
          </p:cNvGrpSpPr>
          <p:nvPr userDrawn="1"/>
        </p:nvGrpSpPr>
        <p:grpSpPr bwMode="auto">
          <a:xfrm>
            <a:off x="7938" y="6459538"/>
            <a:ext cx="9136062" cy="398462"/>
            <a:chOff x="132" y="4069"/>
            <a:chExt cx="5628" cy="251"/>
          </a:xfrm>
        </p:grpSpPr>
        <p:sp>
          <p:nvSpPr>
            <p:cNvPr id="6" name="Rectangle 23"/>
            <p:cNvSpPr>
              <a:spLocks noChangeArrowheads="1"/>
            </p:cNvSpPr>
            <p:nvPr userDrawn="1"/>
          </p:nvSpPr>
          <p:spPr bwMode="auto">
            <a:xfrm>
              <a:off x="132" y="4069"/>
              <a:ext cx="5628" cy="251"/>
            </a:xfrm>
            <a:prstGeom prst="rect">
              <a:avLst/>
            </a:prstGeom>
            <a:solidFill>
              <a:srgbClr val="003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defRPr/>
              </a:pPr>
              <a:endParaRPr kumimoji="0" lang="ko-KR" altLang="en-US"/>
            </a:p>
          </p:txBody>
        </p:sp>
        <p:sp>
          <p:nvSpPr>
            <p:cNvPr id="7" name="Line 24"/>
            <p:cNvSpPr>
              <a:spLocks noChangeShapeType="1"/>
            </p:cNvSpPr>
            <p:nvPr userDrawn="1"/>
          </p:nvSpPr>
          <p:spPr bwMode="auto">
            <a:xfrm flipH="1">
              <a:off x="132" y="4069"/>
              <a:ext cx="5628" cy="0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8" name="Line 25"/>
            <p:cNvSpPr>
              <a:spLocks noChangeShapeType="1"/>
            </p:cNvSpPr>
            <p:nvPr userDrawn="1"/>
          </p:nvSpPr>
          <p:spPr bwMode="auto">
            <a:xfrm flipV="1">
              <a:off x="132" y="4069"/>
              <a:ext cx="0" cy="251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ko-KR" altLang="en-US"/>
            </a:p>
          </p:txBody>
        </p:sp>
      </p:grpSp>
      <p:pic>
        <p:nvPicPr>
          <p:cNvPr id="9" name="Picture 31" descr="kth_buildi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313" y="3014663"/>
            <a:ext cx="5041900" cy="159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6187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1135063" y="381000"/>
            <a:ext cx="7772400" cy="1993900"/>
          </a:xfrm>
        </p:spPr>
        <p:txBody>
          <a:bodyPr anchorCtr="1"/>
          <a:lstStyle>
            <a:lvl1pPr algn="ctr">
              <a:defRPr/>
            </a:lvl1pPr>
          </a:lstStyle>
          <a:p>
            <a:r>
              <a:rPr lang="en-US" altLang="ko-KR"/>
              <a:t>Click to edit Master title style</a:t>
            </a:r>
          </a:p>
        </p:txBody>
      </p:sp>
      <p:sp>
        <p:nvSpPr>
          <p:cNvPr id="476188" name="Rectangle 28"/>
          <p:cNvSpPr>
            <a:spLocks noGrp="1" noChangeArrowheads="1"/>
          </p:cNvSpPr>
          <p:nvPr>
            <p:ph type="subTitle" idx="1"/>
          </p:nvPr>
        </p:nvSpPr>
        <p:spPr>
          <a:xfrm>
            <a:off x="1905000" y="4608513"/>
            <a:ext cx="6400800" cy="1706562"/>
          </a:xfrm>
        </p:spPr>
        <p:txBody>
          <a:bodyPr anchor="ctr" anchorCtr="1"/>
          <a:lstStyle>
            <a:lvl1pPr marL="0" indent="0" algn="ctr">
              <a:buFontTx/>
              <a:buNone/>
              <a:defRPr/>
            </a:lvl1pPr>
          </a:lstStyle>
          <a:p>
            <a:r>
              <a:rPr lang="en-US" altLang="ko-KR"/>
              <a:t>Click to edit Master subtitle style</a:t>
            </a:r>
          </a:p>
        </p:txBody>
      </p:sp>
      <p:sp>
        <p:nvSpPr>
          <p:cNvPr id="10" name="Rectangle 30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756525" y="6459538"/>
            <a:ext cx="1184275" cy="457200"/>
          </a:xfrm>
        </p:spPr>
        <p:txBody>
          <a:bodyPr/>
          <a:lstStyle>
            <a:lvl1pPr>
              <a:defRPr sz="2000"/>
            </a:lvl1pPr>
          </a:lstStyle>
          <a:p>
            <a:pPr>
              <a:defRPr/>
            </a:pPr>
            <a:fld id="{2E0146FA-A57E-40D3-9AF7-AB6686F80984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577564446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38900A-628B-447A-B5BE-824C70F983D3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141216018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729413" y="166688"/>
            <a:ext cx="2139950" cy="621347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09563" y="166688"/>
            <a:ext cx="6267450" cy="621347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1E8D82-4374-4067-95B0-3EA083488F20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572784447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제목, 텍스트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84288" y="166688"/>
            <a:ext cx="7140575" cy="7207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sz="half" idx="1"/>
          </p:nvPr>
        </p:nvSpPr>
        <p:spPr>
          <a:xfrm>
            <a:off x="309563" y="1320800"/>
            <a:ext cx="4203700" cy="505936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quarter" idx="2"/>
          </p:nvPr>
        </p:nvSpPr>
        <p:spPr>
          <a:xfrm>
            <a:off x="4665663" y="1320800"/>
            <a:ext cx="4203700" cy="24526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내용 개체 틀 4"/>
          <p:cNvSpPr>
            <a:spLocks noGrp="1"/>
          </p:cNvSpPr>
          <p:nvPr>
            <p:ph sz="quarter" idx="3"/>
          </p:nvPr>
        </p:nvSpPr>
        <p:spPr>
          <a:xfrm>
            <a:off x="4665663" y="3925888"/>
            <a:ext cx="4203700" cy="245427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Rectangle 3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76AA09-056A-4E17-BE58-A331EAC3F4D7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93863942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9BF672-E2A8-4435-B7A0-A332905E032A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696172727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Rectangle 3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C8D9E3-699A-46D2-97A8-69864F3E7413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99378588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309563" y="1320800"/>
            <a:ext cx="4203700" cy="5059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65663" y="1320800"/>
            <a:ext cx="4203700" cy="5059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Rectangle 3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8DC434-452B-422D-84AD-04740FAE6CC2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256569454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Rectangle 3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0CFDBD-A35B-4AD7-A947-FF58A4171DFC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213947645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Rectangle 3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D0D153-C383-4CB3-B0EA-31E2DBF5112A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970927429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6AB42D-D096-428E-870C-3E97C6C580D8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788026906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Rectangle 3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AC7650-B24B-4923-90EA-753B8F77F3E2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576543190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Rectangle 3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4F86F0-30C6-43B7-9EC2-6CD32774101C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539389062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5"/>
          <p:cNvSpPr>
            <a:spLocks noChangeArrowheads="1"/>
          </p:cNvSpPr>
          <p:nvPr/>
        </p:nvSpPr>
        <p:spPr bwMode="auto">
          <a:xfrm flipV="1">
            <a:off x="1588" y="884238"/>
            <a:ext cx="9142412" cy="69850"/>
          </a:xfrm>
          <a:prstGeom prst="rect">
            <a:avLst/>
          </a:prstGeom>
          <a:solidFill>
            <a:srgbClr val="0353AC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endParaRPr kumimoji="0" lang="ko-KR" altLang="en-US"/>
          </a:p>
        </p:txBody>
      </p:sp>
      <p:sp>
        <p:nvSpPr>
          <p:cNvPr id="1027" name="Rectangle 26"/>
          <p:cNvSpPr>
            <a:spLocks noChangeArrowheads="1"/>
          </p:cNvSpPr>
          <p:nvPr/>
        </p:nvSpPr>
        <p:spPr bwMode="auto">
          <a:xfrm>
            <a:off x="0" y="6577013"/>
            <a:ext cx="9144000" cy="280987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endParaRPr kumimoji="0" lang="ko-KR" altLang="en-US"/>
          </a:p>
        </p:txBody>
      </p:sp>
      <p:sp>
        <p:nvSpPr>
          <p:cNvPr id="1028" name="Rectangle 27"/>
          <p:cNvSpPr>
            <a:spLocks noGrp="1" noChangeArrowheads="1"/>
          </p:cNvSpPr>
          <p:nvPr>
            <p:ph type="title"/>
          </p:nvPr>
        </p:nvSpPr>
        <p:spPr bwMode="auto">
          <a:xfrm>
            <a:off x="1284288" y="166688"/>
            <a:ext cx="714057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Title Style</a:t>
            </a:r>
          </a:p>
        </p:txBody>
      </p:sp>
      <p:sp>
        <p:nvSpPr>
          <p:cNvPr id="1029" name="Rectangle 28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9563" y="1320800"/>
            <a:ext cx="8559800" cy="505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  <p:sp>
        <p:nvSpPr>
          <p:cNvPr id="1054" name="Rectangle 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412038" y="6577013"/>
            <a:ext cx="1457325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36000" rIns="91440" bIns="45720" numCol="1" anchor="ctr" anchorCtr="0" compatLnSpc="1">
            <a:prstTxWarp prst="textNoShape">
              <a:avLst/>
            </a:prstTxWarp>
          </a:bodyPr>
          <a:lstStyle>
            <a:lvl1pPr algn="r" eaLnBrk="1" latinLnBrk="0" hangingPunct="1">
              <a:defRPr kumimoji="0" sz="1600" b="1">
                <a:solidFill>
                  <a:srgbClr val="DDDDDD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BB25A76-22B7-41AC-80BF-E29FFF3E2785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690" r:id="rId1"/>
    <p:sldLayoutId id="2147487679" r:id="rId2"/>
    <p:sldLayoutId id="2147487680" r:id="rId3"/>
    <p:sldLayoutId id="2147487681" r:id="rId4"/>
    <p:sldLayoutId id="2147487682" r:id="rId5"/>
    <p:sldLayoutId id="2147487683" r:id="rId6"/>
    <p:sldLayoutId id="2147487684" r:id="rId7"/>
    <p:sldLayoutId id="2147487685" r:id="rId8"/>
    <p:sldLayoutId id="2147487686" r:id="rId9"/>
    <p:sldLayoutId id="2147487687" r:id="rId10"/>
    <p:sldLayoutId id="2147487688" r:id="rId11"/>
    <p:sldLayoutId id="2147487689" r:id="rId12"/>
  </p:sldLayoutIdLst>
  <p:transition/>
  <p:hf hdr="0" ftr="0" dt="0"/>
  <p:txStyles>
    <p:titleStyle>
      <a:lvl1pPr marL="381000" indent="-3810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+mj-lt"/>
          <a:ea typeface="+mj-ea"/>
          <a:cs typeface="+mj-cs"/>
        </a:defRPr>
      </a:lvl1pPr>
      <a:lvl2pPr marL="381000" indent="-3810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2pPr>
      <a:lvl3pPr marL="381000" indent="-3810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3pPr>
      <a:lvl4pPr marL="381000" indent="-3810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4pPr>
      <a:lvl5pPr marL="381000" indent="-3810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5pPr>
      <a:lvl6pPr marL="838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6pPr>
      <a:lvl7pPr marL="12954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7pPr>
      <a:lvl8pPr marL="17526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8pPr>
      <a:lvl9pPr marL="22098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4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-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1124744"/>
            <a:ext cx="8244408" cy="1871663"/>
          </a:xfrm>
        </p:spPr>
        <p:txBody>
          <a:bodyPr/>
          <a:lstStyle/>
          <a:p>
            <a:pPr marL="0" indent="381000" eaLnBrk="1" hangingPunct="1"/>
            <a:r>
              <a:rPr lang="en-US" altLang="ko-KR" sz="3600" dirty="0">
                <a:latin typeface="HY나무B" panose="02030600000101010101" pitchFamily="18" charset="-127"/>
                <a:ea typeface="HY나무B" panose="02030600000101010101" pitchFamily="18" charset="-127"/>
              </a:rPr>
              <a:t>JVET-P0270 </a:t>
            </a:r>
            <a:r>
              <a:rPr lang="en-US" altLang="ko-KR" sz="3600" dirty="0" smtClean="0">
                <a:latin typeface="HY나무B" panose="02030600000101010101" pitchFamily="18" charset="-127"/>
                <a:ea typeface="HY나무B" panose="02030600000101010101" pitchFamily="18" charset="-127"/>
              </a:rPr>
              <a:t/>
            </a:r>
            <a:br>
              <a:rPr lang="en-US" altLang="ko-KR" sz="3600" dirty="0" smtClean="0">
                <a:latin typeface="HY나무B" panose="02030600000101010101" pitchFamily="18" charset="-127"/>
                <a:ea typeface="HY나무B" panose="02030600000101010101" pitchFamily="18" charset="-127"/>
              </a:rPr>
            </a:br>
            <a:r>
              <a:rPr lang="en-US" altLang="ko-KR" sz="3600" dirty="0" smtClean="0">
                <a:latin typeface="HY나무B" panose="02030600000101010101" pitchFamily="18" charset="-127"/>
                <a:ea typeface="HY나무B" panose="02030600000101010101" pitchFamily="18" charset="-127"/>
              </a:rPr>
              <a:t>Non-CE7</a:t>
            </a:r>
            <a:r>
              <a:rPr lang="en-US" altLang="ko-KR" sz="3600" dirty="0">
                <a:latin typeface="HY나무B" panose="02030600000101010101" pitchFamily="18" charset="-127"/>
                <a:ea typeface="HY나무B" panose="02030600000101010101" pitchFamily="18" charset="-127"/>
              </a:rPr>
              <a:t>: Modified signaling method of </a:t>
            </a:r>
            <a:r>
              <a:rPr lang="en-US" altLang="ko-KR" sz="3600" dirty="0" err="1">
                <a:latin typeface="HY나무B" panose="02030600000101010101" pitchFamily="18" charset="-127"/>
                <a:ea typeface="HY나무B" panose="02030600000101010101" pitchFamily="18" charset="-127"/>
              </a:rPr>
              <a:t>cu_cbf</a:t>
            </a:r>
            <a:r>
              <a:rPr lang="en-US" altLang="ko-KR" sz="3600" dirty="0">
                <a:latin typeface="HY나무B" panose="02030600000101010101" pitchFamily="18" charset="-127"/>
                <a:ea typeface="HY나무B" panose="02030600000101010101" pitchFamily="18" charset="-127"/>
              </a:rPr>
              <a:t> and </a:t>
            </a:r>
            <a:r>
              <a:rPr lang="en-US" altLang="ko-KR" sz="3600" dirty="0" err="1">
                <a:latin typeface="HY나무B" panose="02030600000101010101" pitchFamily="18" charset="-127"/>
                <a:ea typeface="HY나무B" panose="02030600000101010101" pitchFamily="18" charset="-127"/>
              </a:rPr>
              <a:t>tu_cbf_luma</a:t>
            </a:r>
            <a:endParaRPr lang="en-US" altLang="ko-KR" sz="3600" dirty="0" smtClean="0">
              <a:latin typeface="HY나무B" panose="02030600000101010101" pitchFamily="18" charset="-127"/>
              <a:ea typeface="HY나무B" panose="02030600000101010101" pitchFamily="18" charset="-127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99592" y="4652963"/>
            <a:ext cx="8244408" cy="1703387"/>
          </a:xfrm>
          <a:ln>
            <a:miter lim="800000"/>
            <a:headEnd/>
            <a:tailEnd/>
          </a:ln>
          <a:extLst/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altLang="ko-KR" sz="2000" b="1" spc="50" dirty="0">
                <a:ln w="13500">
                  <a:solidFill>
                    <a:srgbClr val="BBE0E3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Y나무B" pitchFamily="18" charset="-127"/>
                <a:ea typeface="HY나무B" pitchFamily="18" charset="-127"/>
                <a:cs typeface="Arial" pitchFamily="34" charset="0"/>
              </a:rPr>
              <a:t>Information &amp; Telecommunication Research </a:t>
            </a:r>
            <a:r>
              <a:rPr lang="en-US" altLang="ko-KR" sz="2000" b="1" spc="50" dirty="0" smtClean="0">
                <a:ln w="13500">
                  <a:solidFill>
                    <a:srgbClr val="BBE0E3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Y나무B" pitchFamily="18" charset="-127"/>
                <a:ea typeface="HY나무B" pitchFamily="18" charset="-127"/>
                <a:cs typeface="Arial" pitchFamily="34" charset="0"/>
              </a:rPr>
              <a:t>Institute (ITRI) Lab 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ko-KR" sz="2000" b="1" spc="50" dirty="0" err="1" smtClean="0">
                <a:ln w="13500">
                  <a:solidFill>
                    <a:srgbClr val="BBE0E3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Y나무B" pitchFamily="18" charset="-127"/>
                <a:ea typeface="HY나무B" pitchFamily="18" charset="-127"/>
                <a:cs typeface="Arial" pitchFamily="34" charset="0"/>
              </a:rPr>
              <a:t>Sejong</a:t>
            </a:r>
            <a:r>
              <a:rPr lang="en-US" altLang="ko-KR" sz="2000" b="1" spc="50" dirty="0" smtClean="0">
                <a:ln w="13500">
                  <a:solidFill>
                    <a:srgbClr val="BBE0E3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Y나무B" pitchFamily="18" charset="-127"/>
                <a:ea typeface="HY나무B" pitchFamily="18" charset="-127"/>
                <a:cs typeface="Arial" pitchFamily="34" charset="0"/>
              </a:rPr>
              <a:t> </a:t>
            </a:r>
            <a:r>
              <a:rPr lang="en-US" altLang="ko-KR" sz="2000" b="1" spc="50" dirty="0">
                <a:ln w="13500">
                  <a:solidFill>
                    <a:srgbClr val="BBE0E3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Y나무B" pitchFamily="18" charset="-127"/>
                <a:ea typeface="HY나무B" pitchFamily="18" charset="-127"/>
                <a:cs typeface="Arial" pitchFamily="34" charset="0"/>
              </a:rPr>
              <a:t>University, </a:t>
            </a:r>
            <a:r>
              <a:rPr lang="en-US" altLang="ko-KR" sz="2000" b="1" spc="50" dirty="0" smtClean="0">
                <a:ln w="13500">
                  <a:solidFill>
                    <a:srgbClr val="BBE0E3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Y나무B" pitchFamily="18" charset="-127"/>
                <a:ea typeface="HY나무B" pitchFamily="18" charset="-127"/>
                <a:cs typeface="Arial" pitchFamily="34" charset="0"/>
              </a:rPr>
              <a:t>Seoul, Republic of Korea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ko-KR" sz="2000" b="1" u="sng" spc="50" dirty="0" smtClean="0">
                <a:ln w="13500">
                  <a:solidFill>
                    <a:srgbClr val="BBE0E3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Y나무B" pitchFamily="18" charset="-127"/>
                <a:ea typeface="HY나무B" pitchFamily="18" charset="-127"/>
                <a:cs typeface="Arial" pitchFamily="34" charset="0"/>
              </a:rPr>
              <a:t>Dong-Jae Won</a:t>
            </a:r>
            <a:r>
              <a:rPr lang="en-US" altLang="ko-KR" sz="2000" b="1" spc="50" dirty="0" smtClean="0">
                <a:ln w="13500">
                  <a:solidFill>
                    <a:srgbClr val="BBE0E3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Y나무B" pitchFamily="18" charset="-127"/>
                <a:ea typeface="HY나무B" pitchFamily="18" charset="-127"/>
                <a:cs typeface="Arial" pitchFamily="34" charset="0"/>
              </a:rPr>
              <a:t>, Jae-Min Ha, </a:t>
            </a:r>
            <a:r>
              <a:rPr lang="en-US" altLang="ko-KR" sz="2000" b="1" spc="50" dirty="0" err="1" smtClean="0">
                <a:ln w="13500">
                  <a:solidFill>
                    <a:srgbClr val="BBE0E3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Y나무B" pitchFamily="18" charset="-127"/>
                <a:ea typeface="HY나무B" pitchFamily="18" charset="-127"/>
                <a:cs typeface="Arial" pitchFamily="34" charset="0"/>
              </a:rPr>
              <a:t>Joo-Hee</a:t>
            </a:r>
            <a:r>
              <a:rPr lang="en-US" altLang="ko-KR" sz="2000" b="1" spc="50" dirty="0" smtClean="0">
                <a:ln w="13500">
                  <a:solidFill>
                    <a:srgbClr val="BBE0E3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Y나무B" pitchFamily="18" charset="-127"/>
                <a:ea typeface="HY나무B" pitchFamily="18" charset="-127"/>
                <a:cs typeface="Arial" pitchFamily="34" charset="0"/>
              </a:rPr>
              <a:t> Moon</a:t>
            </a:r>
            <a:endParaRPr lang="en-US" altLang="ko-KR" sz="2000" b="1" spc="50" dirty="0">
              <a:ln w="13500">
                <a:solidFill>
                  <a:srgbClr val="BBE0E3">
                    <a:shade val="2500"/>
                    <a:alpha val="6500"/>
                  </a:srgbClr>
                </a:solidFill>
                <a:prstDash val="solid"/>
              </a:ln>
              <a:solidFill>
                <a:srgbClr val="000000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Y나무B" pitchFamily="18" charset="-127"/>
              <a:ea typeface="HY나무B" pitchFamily="18" charset="-127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슬라이드 번호 개체 틀 4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4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-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69F54EC-0333-4FB0-A3CD-9CD7699A8A84}" type="slidenum">
              <a:rPr lang="ko-KR" altLang="en-US" sz="1600" smtClean="0">
                <a:solidFill>
                  <a:srgbClr val="DDDDDD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en-US" altLang="ko-KR" sz="1600" dirty="0" smtClean="0">
              <a:solidFill>
                <a:srgbClr val="DDDDDD"/>
              </a:solidFill>
            </a:endParaRPr>
          </a:p>
        </p:txBody>
      </p:sp>
      <p:sp>
        <p:nvSpPr>
          <p:cNvPr id="7171" name="TextBox 3"/>
          <p:cNvSpPr txBox="1">
            <a:spLocks noChangeArrowheads="1"/>
          </p:cNvSpPr>
          <p:nvPr/>
        </p:nvSpPr>
        <p:spPr bwMode="auto">
          <a:xfrm>
            <a:off x="179388" y="1125538"/>
            <a:ext cx="8713787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spcBef>
                <a:spcPct val="4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19138" indent="-285750">
              <a:spcBef>
                <a:spcPct val="20000"/>
              </a:spcBef>
              <a:buClr>
                <a:schemeClr val="accent2"/>
              </a:buClr>
              <a:buChar char="-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AutoNum type="arabicPeriod"/>
            </a:pPr>
            <a:r>
              <a:rPr kumimoji="0" lang="en-US" altLang="ko-KR" sz="2000" b="1" dirty="0" smtClean="0">
                <a:latin typeface="HY나무B" panose="02030600000101010101" pitchFamily="18" charset="-127"/>
                <a:ea typeface="HY나무B" panose="02030600000101010101" pitchFamily="18" charset="-127"/>
              </a:rPr>
              <a:t>Introduction</a:t>
            </a:r>
          </a:p>
          <a:p>
            <a:pPr eaLnBrk="1" hangingPunct="1">
              <a:spcBef>
                <a:spcPct val="0"/>
              </a:spcBef>
              <a:buClrTx/>
              <a:buFontTx/>
              <a:buAutoNum type="arabicPeriod"/>
            </a:pPr>
            <a:endParaRPr kumimoji="0" lang="en-US" altLang="ko-KR" sz="2000" b="1" dirty="0">
              <a:latin typeface="HY나무B" panose="02030600000101010101" pitchFamily="18" charset="-127"/>
              <a:ea typeface="HY나무B" panose="02030600000101010101" pitchFamily="18" charset="-127"/>
            </a:endParaRPr>
          </a:p>
          <a:p>
            <a:pPr eaLnBrk="1" hangingPunct="1">
              <a:spcBef>
                <a:spcPct val="0"/>
              </a:spcBef>
              <a:buClrTx/>
              <a:buFontTx/>
              <a:buAutoNum type="arabicPeriod"/>
            </a:pPr>
            <a:r>
              <a:rPr kumimoji="0" lang="en-US" altLang="ko-KR" sz="2000" b="1" dirty="0" smtClean="0">
                <a:latin typeface="HY나무B" panose="02030600000101010101" pitchFamily="18" charset="-127"/>
                <a:ea typeface="HY나무B" panose="02030600000101010101" pitchFamily="18" charset="-127"/>
              </a:rPr>
              <a:t>Proposed method</a:t>
            </a:r>
          </a:p>
          <a:p>
            <a:pPr eaLnBrk="1" hangingPunct="1">
              <a:spcBef>
                <a:spcPct val="0"/>
              </a:spcBef>
              <a:buClrTx/>
              <a:buFontTx/>
              <a:buAutoNum type="arabicPeriod"/>
            </a:pPr>
            <a:endParaRPr kumimoji="0" lang="en-US" altLang="ko-KR" sz="2000" b="1" dirty="0">
              <a:latin typeface="HY나무B" panose="02030600000101010101" pitchFamily="18" charset="-127"/>
              <a:ea typeface="HY나무B" panose="02030600000101010101" pitchFamily="18" charset="-127"/>
            </a:endParaRPr>
          </a:p>
          <a:p>
            <a:pPr eaLnBrk="1" hangingPunct="1">
              <a:spcBef>
                <a:spcPct val="0"/>
              </a:spcBef>
              <a:buClrTx/>
              <a:buFontTx/>
              <a:buAutoNum type="arabicPeriod"/>
            </a:pPr>
            <a:r>
              <a:rPr kumimoji="0" lang="en-US" altLang="ko-KR" sz="2000" b="1" dirty="0" smtClean="0">
                <a:latin typeface="HY나무B" panose="02030600000101010101" pitchFamily="18" charset="-127"/>
                <a:ea typeface="HY나무B" panose="02030600000101010101" pitchFamily="18" charset="-127"/>
              </a:rPr>
              <a:t>Test results</a:t>
            </a:r>
          </a:p>
          <a:p>
            <a:pPr eaLnBrk="1" hangingPunct="1">
              <a:spcBef>
                <a:spcPct val="0"/>
              </a:spcBef>
              <a:buClrTx/>
              <a:buFontTx/>
              <a:buAutoNum type="arabicPeriod"/>
            </a:pPr>
            <a:endParaRPr kumimoji="0" lang="en-US" altLang="ko-KR" sz="2000" b="1" dirty="0">
              <a:latin typeface="HY나무B" panose="02030600000101010101" pitchFamily="18" charset="-127"/>
              <a:ea typeface="HY나무B" panose="02030600000101010101" pitchFamily="18" charset="-127"/>
            </a:endParaRPr>
          </a:p>
          <a:p>
            <a:pPr eaLnBrk="1" hangingPunct="1">
              <a:spcBef>
                <a:spcPct val="0"/>
              </a:spcBef>
              <a:buClrTx/>
              <a:buFontTx/>
              <a:buAutoNum type="arabicPeriod"/>
            </a:pPr>
            <a:r>
              <a:rPr kumimoji="0" lang="en-US" altLang="ko-KR" sz="2000" b="1" dirty="0" smtClean="0">
                <a:latin typeface="HY나무B" panose="02030600000101010101" pitchFamily="18" charset="-127"/>
                <a:ea typeface="HY나무B" panose="02030600000101010101" pitchFamily="18" charset="-127"/>
              </a:rPr>
              <a:t>Conclusions</a:t>
            </a:r>
            <a:endParaRPr kumimoji="0" lang="en-US" altLang="ko-KR" sz="2000" b="1" dirty="0">
              <a:latin typeface="HY나무B" panose="02030600000101010101" pitchFamily="18" charset="-127"/>
              <a:ea typeface="HY나무B" panose="02030600000101010101" pitchFamily="18" charset="-127"/>
            </a:endParaRPr>
          </a:p>
        </p:txBody>
      </p:sp>
      <p:sp>
        <p:nvSpPr>
          <p:cNvPr id="717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>
                <a:latin typeface="HY나무B" panose="02030600000101010101" pitchFamily="18" charset="-127"/>
                <a:ea typeface="HY나무B" panose="02030600000101010101" pitchFamily="18" charset="-127"/>
              </a:rPr>
              <a:t>Contents</a:t>
            </a:r>
            <a:endParaRPr lang="ko-KR" altLang="en-US" smtClean="0">
              <a:latin typeface="HY나무B" panose="02030600000101010101" pitchFamily="18" charset="-127"/>
              <a:ea typeface="HY나무B" panose="02030600000101010101" pitchFamily="18" charset="-127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 eaLnBrk="1" hangingPunct="1"/>
            <a:r>
              <a:rPr lang="en-US" altLang="ko-KR" dirty="0">
                <a:latin typeface="HY나무B" panose="02030600000101010101" pitchFamily="18" charset="-127"/>
                <a:ea typeface="HY나무B" panose="02030600000101010101" pitchFamily="18" charset="-127"/>
              </a:rPr>
              <a:t>1. Introduction</a:t>
            </a:r>
            <a:endParaRPr lang="en-US" altLang="ko-KR" dirty="0" smtClean="0">
              <a:latin typeface="HY나무B" panose="02030600000101010101" pitchFamily="18" charset="-127"/>
              <a:ea typeface="HY나무B" panose="02030600000101010101" pitchFamily="18" charset="-127"/>
            </a:endParaRPr>
          </a:p>
        </p:txBody>
      </p:sp>
      <p:sp>
        <p:nvSpPr>
          <p:cNvPr id="10243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4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-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8291C95-56BC-4365-BC35-75A10D643EB7}" type="slidenum">
              <a:rPr lang="ko-KR" altLang="en-US" sz="1600" smtClean="0">
                <a:solidFill>
                  <a:srgbClr val="DDDDDD"/>
                </a:solidFill>
                <a:latin typeface="HY나무B" panose="02030600000101010101" pitchFamily="18" charset="-127"/>
                <a:ea typeface="HY나무B" panose="02030600000101010101" pitchFamily="18" charset="-127"/>
              </a:rPr>
              <a:pPr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en-US" altLang="ko-KR" sz="1600" smtClean="0">
              <a:solidFill>
                <a:srgbClr val="DDDDDD"/>
              </a:solidFill>
              <a:latin typeface="HY나무B" panose="02030600000101010101" pitchFamily="18" charset="-127"/>
              <a:ea typeface="HY나무B" panose="02030600000101010101" pitchFamily="18" charset="-127"/>
            </a:endParaRPr>
          </a:p>
        </p:txBody>
      </p:sp>
      <p:sp>
        <p:nvSpPr>
          <p:cNvPr id="10244" name="TextBox 2"/>
          <p:cNvSpPr txBox="1">
            <a:spLocks noChangeArrowheads="1"/>
          </p:cNvSpPr>
          <p:nvPr/>
        </p:nvSpPr>
        <p:spPr bwMode="auto">
          <a:xfrm>
            <a:off x="107950" y="1052513"/>
            <a:ext cx="8928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4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-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ClrTx/>
              <a:buFontTx/>
              <a:buNone/>
            </a:pPr>
            <a:r>
              <a:rPr lang="en-US" altLang="ko-KR" sz="2000" dirty="0">
                <a:latin typeface="HY나무B" panose="02030600000101010101" pitchFamily="18" charset="-127"/>
                <a:ea typeface="HY나무B" panose="02030600000101010101" pitchFamily="18" charset="-127"/>
              </a:rPr>
              <a:t>- </a:t>
            </a:r>
            <a:r>
              <a:rPr lang="en-US" altLang="ko-KR" sz="2000" dirty="0" smtClean="0">
                <a:latin typeface="HY나무B" panose="02030600000101010101" pitchFamily="18" charset="-127"/>
                <a:ea typeface="HY나무B" panose="02030600000101010101" pitchFamily="18" charset="-127"/>
              </a:rPr>
              <a:t>Current VVC draft</a:t>
            </a:r>
            <a:endParaRPr lang="ko-KR" altLang="en-US" sz="2000" dirty="0">
              <a:latin typeface="HY나무B" panose="02030600000101010101" pitchFamily="18" charset="-127"/>
              <a:ea typeface="HY나무B" panose="02030600000101010101" pitchFamily="18" charset="-127"/>
            </a:endParaRPr>
          </a:p>
        </p:txBody>
      </p:sp>
      <p:sp>
        <p:nvSpPr>
          <p:cNvPr id="9221" name="직사각형 7"/>
          <p:cNvSpPr>
            <a:spLocks noChangeArrowheads="1"/>
          </p:cNvSpPr>
          <p:nvPr/>
        </p:nvSpPr>
        <p:spPr bwMode="auto">
          <a:xfrm>
            <a:off x="107950" y="1452563"/>
            <a:ext cx="8928100" cy="263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40000"/>
              </a:spcBef>
              <a:buClr>
                <a:schemeClr val="accent2"/>
              </a:buClr>
              <a:buChar char="•"/>
              <a:tabLst>
                <a:tab pos="228600" algn="l"/>
                <a:tab pos="457200" algn="l"/>
                <a:tab pos="685800" algn="l"/>
                <a:tab pos="9144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19138" indent="-342900">
              <a:spcBef>
                <a:spcPct val="20000"/>
              </a:spcBef>
              <a:buClr>
                <a:schemeClr val="accent2"/>
              </a:buClr>
              <a:buChar char="-"/>
              <a:tabLst>
                <a:tab pos="228600" algn="l"/>
                <a:tab pos="457200" algn="l"/>
                <a:tab pos="685800" algn="l"/>
                <a:tab pos="914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tabLst>
                <a:tab pos="228600" algn="l"/>
                <a:tab pos="457200" algn="l"/>
                <a:tab pos="685800" algn="l"/>
                <a:tab pos="9144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28600" algn="l"/>
                <a:tab pos="457200" algn="l"/>
                <a:tab pos="685800" algn="l"/>
                <a:tab pos="914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28600" algn="l"/>
                <a:tab pos="457200" algn="l"/>
                <a:tab pos="685800" algn="l"/>
                <a:tab pos="914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685800" algn="l"/>
                <a:tab pos="914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685800" algn="l"/>
                <a:tab pos="914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685800" algn="l"/>
                <a:tab pos="914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685800" algn="l"/>
                <a:tab pos="914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ts val="675"/>
              </a:spcBef>
              <a:buClrTx/>
              <a:buFontTx/>
              <a:buNone/>
              <a:defRPr/>
            </a:pPr>
            <a:r>
              <a:rPr lang="en-US" altLang="ko-KR" sz="1800" u="sng" dirty="0" smtClean="0">
                <a:latin typeface="HY나무B" panose="02030600000101010101" pitchFamily="18" charset="-127"/>
                <a:ea typeface="HY나무B" panose="02030600000101010101" pitchFamily="18" charset="-127"/>
              </a:rPr>
              <a:t>Coding unit syntax:</a:t>
            </a:r>
          </a:p>
          <a:p>
            <a:pPr marL="285750" indent="-285750">
              <a:spcBef>
                <a:spcPts val="675"/>
              </a:spcBef>
              <a:buClrTx/>
              <a:defRPr/>
            </a:pPr>
            <a:r>
              <a:rPr lang="en-US" altLang="ko-KR" sz="1400" dirty="0" err="1" smtClean="0">
                <a:latin typeface="HY나무B" panose="02030600000101010101" pitchFamily="18" charset="-127"/>
                <a:ea typeface="HY나무B" panose="02030600000101010101" pitchFamily="18" charset="-127"/>
              </a:rPr>
              <a:t>cu_cbf</a:t>
            </a:r>
            <a:r>
              <a:rPr lang="en-US" altLang="ko-KR" sz="1400" dirty="0" smtClean="0">
                <a:latin typeface="HY나무B" panose="02030600000101010101" pitchFamily="18" charset="-127"/>
                <a:ea typeface="HY나무B" panose="02030600000101010101" pitchFamily="18" charset="-127"/>
              </a:rPr>
              <a:t> in dual tree is signaled only when current CU is coded by MODE_IBC and </a:t>
            </a:r>
            <a:r>
              <a:rPr lang="en-US" altLang="ko-KR" sz="1400" dirty="0" err="1" smtClean="0">
                <a:latin typeface="HY나무B" panose="02030600000101010101" pitchFamily="18" charset="-127"/>
                <a:ea typeface="HY나무B" panose="02030600000101010101" pitchFamily="18" charset="-127"/>
              </a:rPr>
              <a:t>general_merge_flag</a:t>
            </a:r>
            <a:r>
              <a:rPr lang="en-US" altLang="ko-KR" sz="1400" dirty="0" smtClean="0">
                <a:latin typeface="HY나무B" panose="02030600000101010101" pitchFamily="18" charset="-127"/>
                <a:ea typeface="HY나무B" panose="02030600000101010101" pitchFamily="18" charset="-127"/>
              </a:rPr>
              <a:t> is equal to zero. And then </a:t>
            </a:r>
            <a:r>
              <a:rPr lang="en-US" altLang="ko-KR" sz="1400" dirty="0" err="1" smtClean="0">
                <a:latin typeface="HY나무B" panose="02030600000101010101" pitchFamily="18" charset="-127"/>
                <a:ea typeface="HY나무B" panose="02030600000101010101" pitchFamily="18" charset="-127"/>
              </a:rPr>
              <a:t>tu_cbf_luma</a:t>
            </a:r>
            <a:r>
              <a:rPr lang="en-US" altLang="ko-KR" sz="1400" dirty="0" smtClean="0">
                <a:latin typeface="HY나무B" panose="02030600000101010101" pitchFamily="18" charset="-127"/>
                <a:ea typeface="HY나무B" panose="02030600000101010101" pitchFamily="18" charset="-127"/>
              </a:rPr>
              <a:t> is inferred by </a:t>
            </a:r>
            <a:r>
              <a:rPr lang="en-US" altLang="ko-KR" sz="1400" dirty="0" err="1">
                <a:latin typeface="HY나무B" panose="02030600000101010101" pitchFamily="18" charset="-127"/>
                <a:ea typeface="HY나무B" panose="02030600000101010101" pitchFamily="18" charset="-127"/>
              </a:rPr>
              <a:t>cu_cbf</a:t>
            </a:r>
            <a:endParaRPr lang="en-US" altLang="ko-KR" sz="1400" dirty="0" smtClean="0">
              <a:latin typeface="HY나무B" panose="02030600000101010101" pitchFamily="18" charset="-127"/>
              <a:ea typeface="HY나무B" panose="02030600000101010101" pitchFamily="18" charset="-127"/>
            </a:endParaRPr>
          </a:p>
          <a:p>
            <a:pPr marL="285750" indent="-285750">
              <a:spcBef>
                <a:spcPts val="675"/>
              </a:spcBef>
              <a:buClrTx/>
              <a:defRPr/>
            </a:pPr>
            <a:endParaRPr lang="en-US" altLang="ko-KR" sz="1400" dirty="0">
              <a:latin typeface="HY나무B" panose="02030600000101010101" pitchFamily="18" charset="-127"/>
              <a:ea typeface="HY나무B" panose="02030600000101010101" pitchFamily="18" charset="-127"/>
            </a:endParaRPr>
          </a:p>
          <a:p>
            <a:pPr marL="285750" indent="-285750">
              <a:spcBef>
                <a:spcPts val="675"/>
              </a:spcBef>
              <a:buClrTx/>
              <a:defRPr/>
            </a:pPr>
            <a:endParaRPr lang="en-US" altLang="ko-KR" sz="1400" dirty="0" smtClean="0">
              <a:latin typeface="HY나무B" panose="02030600000101010101" pitchFamily="18" charset="-127"/>
              <a:ea typeface="HY나무B" panose="02030600000101010101" pitchFamily="18" charset="-127"/>
            </a:endParaRPr>
          </a:p>
          <a:p>
            <a:pPr marL="285750" indent="-285750">
              <a:spcBef>
                <a:spcPts val="675"/>
              </a:spcBef>
              <a:buClrTx/>
              <a:defRPr/>
            </a:pPr>
            <a:endParaRPr lang="en-US" altLang="ko-KR" sz="1400" dirty="0">
              <a:latin typeface="HY나무B" panose="02030600000101010101" pitchFamily="18" charset="-127"/>
              <a:ea typeface="HY나무B" panose="02030600000101010101" pitchFamily="18" charset="-127"/>
            </a:endParaRPr>
          </a:p>
          <a:p>
            <a:pPr>
              <a:spcBef>
                <a:spcPts val="675"/>
              </a:spcBef>
              <a:buClrTx/>
              <a:buNone/>
              <a:defRPr/>
            </a:pPr>
            <a:endParaRPr lang="en-US" altLang="ko-KR" sz="1400" dirty="0" smtClean="0">
              <a:latin typeface="HY나무B" panose="02030600000101010101" pitchFamily="18" charset="-127"/>
              <a:ea typeface="HY나무B" panose="02030600000101010101" pitchFamily="18" charset="-127"/>
            </a:endParaRPr>
          </a:p>
          <a:p>
            <a:pPr marL="285750" indent="-285750">
              <a:spcBef>
                <a:spcPts val="675"/>
              </a:spcBef>
              <a:buClrTx/>
              <a:defRPr/>
            </a:pPr>
            <a:r>
              <a:rPr lang="en-US" altLang="ko-KR" sz="1400" dirty="0" smtClean="0">
                <a:latin typeface="HY나무B" panose="02030600000101010101" pitchFamily="18" charset="-127"/>
                <a:ea typeface="HY나무B" panose="02030600000101010101" pitchFamily="18" charset="-127"/>
              </a:rPr>
              <a:t>But</a:t>
            </a:r>
            <a:r>
              <a:rPr lang="en-US" altLang="ko-KR" sz="1400" dirty="0">
                <a:latin typeface="HY나무B" panose="02030600000101010101" pitchFamily="18" charset="-127"/>
                <a:ea typeface="HY나무B" panose="02030600000101010101" pitchFamily="18" charset="-127"/>
              </a:rPr>
              <a:t>, i</a:t>
            </a:r>
            <a:r>
              <a:rPr lang="en-US" altLang="ko-KR" sz="1400" dirty="0" smtClean="0">
                <a:latin typeface="HY나무B" panose="02030600000101010101" pitchFamily="18" charset="-127"/>
                <a:ea typeface="HY나무B" panose="02030600000101010101" pitchFamily="18" charset="-127"/>
              </a:rPr>
              <a:t>t </a:t>
            </a:r>
            <a:r>
              <a:rPr lang="en-US" altLang="ko-KR" sz="1400" dirty="0">
                <a:latin typeface="HY나무B" panose="02030600000101010101" pitchFamily="18" charset="-127"/>
                <a:ea typeface="HY나무B" panose="02030600000101010101" pitchFamily="18" charset="-127"/>
              </a:rPr>
              <a:t>is inconsistent in terms of </a:t>
            </a:r>
            <a:r>
              <a:rPr lang="en-US" altLang="ko-KR" sz="1400" dirty="0" smtClean="0">
                <a:latin typeface="HY나무B" panose="02030600000101010101" pitchFamily="18" charset="-127"/>
                <a:ea typeface="HY나무B" panose="02030600000101010101" pitchFamily="18" charset="-127"/>
              </a:rPr>
              <a:t>its semantic in the condition</a:t>
            </a:r>
            <a:br>
              <a:rPr lang="en-US" altLang="ko-KR" sz="1400" dirty="0" smtClean="0">
                <a:latin typeface="HY나무B" panose="02030600000101010101" pitchFamily="18" charset="-127"/>
                <a:ea typeface="HY나무B" panose="02030600000101010101" pitchFamily="18" charset="-127"/>
              </a:rPr>
            </a:br>
            <a:r>
              <a:rPr lang="ko-KR" altLang="en-US" sz="1400" dirty="0">
                <a:latin typeface="HY나무B" panose="02030600000101010101" pitchFamily="18" charset="-127"/>
                <a:ea typeface="HY나무B" panose="02030600000101010101" pitchFamily="18" charset="-127"/>
              </a:rPr>
              <a:t>→ </a:t>
            </a:r>
            <a:r>
              <a:rPr lang="en-US" altLang="ko-KR" sz="1400" dirty="0">
                <a:latin typeface="HY나무B" panose="02030600000101010101" pitchFamily="18" charset="-127"/>
                <a:ea typeface="HY나무B" panose="02030600000101010101" pitchFamily="18" charset="-127"/>
              </a:rPr>
              <a:t>Because the </a:t>
            </a:r>
            <a:r>
              <a:rPr lang="en-US" altLang="ko-KR" sz="1400" dirty="0" err="1">
                <a:latin typeface="HY나무B" panose="02030600000101010101" pitchFamily="18" charset="-127"/>
                <a:ea typeface="HY나무B" panose="02030600000101010101" pitchFamily="18" charset="-127"/>
              </a:rPr>
              <a:t>cbf</a:t>
            </a:r>
            <a:r>
              <a:rPr lang="en-US" altLang="ko-KR" sz="1400" dirty="0">
                <a:latin typeface="HY나무B" panose="02030600000101010101" pitchFamily="18" charset="-127"/>
                <a:ea typeface="HY나무B" panose="02030600000101010101" pitchFamily="18" charset="-127"/>
              </a:rPr>
              <a:t> information for </a:t>
            </a:r>
            <a:r>
              <a:rPr lang="en-US" altLang="ko-KR" sz="1400" dirty="0" err="1">
                <a:latin typeface="HY나무B" panose="02030600000101010101" pitchFamily="18" charset="-127"/>
                <a:ea typeface="HY나무B" panose="02030600000101010101" pitchFamily="18" charset="-127"/>
              </a:rPr>
              <a:t>luma</a:t>
            </a:r>
            <a:r>
              <a:rPr lang="en-US" altLang="ko-KR" sz="1400" dirty="0">
                <a:latin typeface="HY나무B" panose="02030600000101010101" pitchFamily="18" charset="-127"/>
                <a:ea typeface="HY나무B" panose="02030600000101010101" pitchFamily="18" charset="-127"/>
              </a:rPr>
              <a:t> is signaled </a:t>
            </a:r>
            <a:r>
              <a:rPr lang="en-US" altLang="ko-KR" sz="1400" dirty="0" smtClean="0">
                <a:latin typeface="HY나무B" panose="02030600000101010101" pitchFamily="18" charset="-127"/>
                <a:ea typeface="HY나무B" panose="02030600000101010101" pitchFamily="18" charset="-127"/>
              </a:rPr>
              <a:t>by </a:t>
            </a:r>
            <a:r>
              <a:rPr lang="en-US" altLang="ko-KR" sz="1400" dirty="0" err="1">
                <a:latin typeface="HY나무B" panose="02030600000101010101" pitchFamily="18" charset="-127"/>
                <a:ea typeface="HY나무B" panose="02030600000101010101" pitchFamily="18" charset="-127"/>
              </a:rPr>
              <a:t>tu_cbf_luma</a:t>
            </a:r>
            <a:r>
              <a:rPr lang="en-US" altLang="ko-KR" sz="1400" dirty="0">
                <a:latin typeface="HY나무B" panose="02030600000101010101" pitchFamily="18" charset="-127"/>
                <a:ea typeface="HY나무B" panose="02030600000101010101" pitchFamily="18" charset="-127"/>
              </a:rPr>
              <a:t> in the </a:t>
            </a:r>
            <a:r>
              <a:rPr lang="en-US" altLang="ko-KR" sz="1400" dirty="0" smtClean="0">
                <a:latin typeface="HY나무B" panose="02030600000101010101" pitchFamily="18" charset="-127"/>
                <a:ea typeface="HY나무B" panose="02030600000101010101" pitchFamily="18" charset="-127"/>
              </a:rPr>
              <a:t>other coding </a:t>
            </a:r>
            <a:r>
              <a:rPr lang="en-US" altLang="ko-KR" sz="1400" dirty="0">
                <a:latin typeface="HY나무B" panose="02030600000101010101" pitchFamily="18" charset="-127"/>
                <a:ea typeface="HY나무B" panose="02030600000101010101" pitchFamily="18" charset="-127"/>
              </a:rPr>
              <a:t>conditions</a:t>
            </a: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8060446"/>
              </p:ext>
            </p:extLst>
          </p:nvPr>
        </p:nvGraphicFramePr>
        <p:xfrm>
          <a:off x="251520" y="2656657"/>
          <a:ext cx="6089650" cy="762000"/>
        </p:xfrm>
        <a:graphic>
          <a:graphicData uri="http://schemas.openxmlformats.org/drawingml/2006/table">
            <a:tbl>
              <a:tblPr/>
              <a:tblGrid>
                <a:gridCol w="5358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5730"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coding_unit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 x0, y0,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cqtDepth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modeType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) {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80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Descriptor</a:t>
                      </a:r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…</a:t>
                      </a:r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if( CuPredMode[ chType ][ x0 ][ y0 ]  !=  MODE_INTRA  &amp;&amp; !pred_mode_plt_flag  &amp;&amp;</a:t>
                      </a:r>
                      <a:b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general_merge_flag[ x0 ][ y0 ]  = =  0 )</a:t>
                      </a:r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cu_cbf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 bwMode="auto">
          <a:xfrm>
            <a:off x="251520" y="2348880"/>
            <a:ext cx="608965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ko-KR" sz="1400" dirty="0" smtClean="0">
                <a:latin typeface="HY나무B" pitchFamily="18" charset="-127"/>
                <a:ea typeface="HY나무B" pitchFamily="18" charset="-127"/>
              </a:rPr>
              <a:t>Table 1. Coding unit syntax in current VVC draft 6</a:t>
            </a:r>
            <a:endParaRPr lang="ko-KR" altLang="en-US" sz="1400" dirty="0">
              <a:latin typeface="HY나무B" pitchFamily="18" charset="-127"/>
              <a:ea typeface="HY나무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88864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 eaLnBrk="1" hangingPunct="1"/>
            <a:r>
              <a:rPr lang="en-US" altLang="ko-KR" dirty="0" smtClean="0">
                <a:latin typeface="HY나무B" panose="02030600000101010101" pitchFamily="18" charset="-127"/>
                <a:ea typeface="HY나무B" panose="02030600000101010101" pitchFamily="18" charset="-127"/>
              </a:rPr>
              <a:t>2. Proposed method</a:t>
            </a:r>
          </a:p>
        </p:txBody>
      </p:sp>
      <p:sp>
        <p:nvSpPr>
          <p:cNvPr id="10243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4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-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8291C95-56BC-4365-BC35-75A10D643EB7}" type="slidenum">
              <a:rPr lang="ko-KR" altLang="en-US" sz="1600" smtClean="0">
                <a:solidFill>
                  <a:srgbClr val="DDDDDD"/>
                </a:solidFill>
                <a:latin typeface="HY나무B" panose="02030600000101010101" pitchFamily="18" charset="-127"/>
                <a:ea typeface="HY나무B" panose="02030600000101010101" pitchFamily="18" charset="-127"/>
              </a:rPr>
              <a:pPr>
                <a:spcBef>
                  <a:spcPct val="0"/>
                </a:spcBef>
                <a:buClrTx/>
                <a:buFontTx/>
                <a:buNone/>
              </a:pPr>
              <a:t>4</a:t>
            </a:fld>
            <a:endParaRPr lang="en-US" altLang="ko-KR" sz="1600" smtClean="0">
              <a:solidFill>
                <a:srgbClr val="DDDDDD"/>
              </a:solidFill>
              <a:latin typeface="HY나무B" panose="02030600000101010101" pitchFamily="18" charset="-127"/>
              <a:ea typeface="HY나무B" panose="02030600000101010101" pitchFamily="18" charset="-127"/>
            </a:endParaRPr>
          </a:p>
        </p:txBody>
      </p:sp>
      <p:sp>
        <p:nvSpPr>
          <p:cNvPr id="10244" name="TextBox 2"/>
          <p:cNvSpPr txBox="1">
            <a:spLocks noChangeArrowheads="1"/>
          </p:cNvSpPr>
          <p:nvPr/>
        </p:nvSpPr>
        <p:spPr bwMode="auto">
          <a:xfrm>
            <a:off x="107950" y="1052513"/>
            <a:ext cx="8928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4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-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ClrTx/>
              <a:buFontTx/>
              <a:buNone/>
            </a:pPr>
            <a:r>
              <a:rPr lang="en-US" altLang="ko-KR" sz="2000" dirty="0">
                <a:latin typeface="HY나무B" panose="02030600000101010101" pitchFamily="18" charset="-127"/>
                <a:ea typeface="HY나무B" panose="02030600000101010101" pitchFamily="18" charset="-127"/>
              </a:rPr>
              <a:t>- </a:t>
            </a:r>
            <a:r>
              <a:rPr lang="en-US" altLang="ko-KR" sz="2000" dirty="0" smtClean="0">
                <a:latin typeface="HY나무B" panose="02030600000101010101" pitchFamily="18" charset="-127"/>
                <a:ea typeface="HY나무B" panose="02030600000101010101" pitchFamily="18" charset="-127"/>
              </a:rPr>
              <a:t>Proposed syntax changes</a:t>
            </a:r>
            <a:endParaRPr lang="ko-KR" altLang="en-US" sz="2000" dirty="0">
              <a:latin typeface="HY나무B" panose="02030600000101010101" pitchFamily="18" charset="-127"/>
              <a:ea typeface="HY나무B" panose="02030600000101010101" pitchFamily="18" charset="-127"/>
            </a:endParaRPr>
          </a:p>
        </p:txBody>
      </p:sp>
      <p:sp>
        <p:nvSpPr>
          <p:cNvPr id="9221" name="직사각형 7"/>
          <p:cNvSpPr>
            <a:spLocks noChangeArrowheads="1"/>
          </p:cNvSpPr>
          <p:nvPr/>
        </p:nvSpPr>
        <p:spPr bwMode="auto">
          <a:xfrm>
            <a:off x="107950" y="1452563"/>
            <a:ext cx="8928100" cy="979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40000"/>
              </a:spcBef>
              <a:buClr>
                <a:schemeClr val="accent2"/>
              </a:buClr>
              <a:buChar char="•"/>
              <a:tabLst>
                <a:tab pos="228600" algn="l"/>
                <a:tab pos="457200" algn="l"/>
                <a:tab pos="685800" algn="l"/>
                <a:tab pos="9144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19138" indent="-342900">
              <a:spcBef>
                <a:spcPct val="20000"/>
              </a:spcBef>
              <a:buClr>
                <a:schemeClr val="accent2"/>
              </a:buClr>
              <a:buChar char="-"/>
              <a:tabLst>
                <a:tab pos="228600" algn="l"/>
                <a:tab pos="457200" algn="l"/>
                <a:tab pos="685800" algn="l"/>
                <a:tab pos="914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tabLst>
                <a:tab pos="228600" algn="l"/>
                <a:tab pos="457200" algn="l"/>
                <a:tab pos="685800" algn="l"/>
                <a:tab pos="9144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28600" algn="l"/>
                <a:tab pos="457200" algn="l"/>
                <a:tab pos="685800" algn="l"/>
                <a:tab pos="914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28600" algn="l"/>
                <a:tab pos="457200" algn="l"/>
                <a:tab pos="685800" algn="l"/>
                <a:tab pos="914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685800" algn="l"/>
                <a:tab pos="914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685800" algn="l"/>
                <a:tab pos="914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685800" algn="l"/>
                <a:tab pos="914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685800" algn="l"/>
                <a:tab pos="914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ts val="675"/>
              </a:spcBef>
              <a:buClrTx/>
              <a:buFontTx/>
              <a:buNone/>
              <a:defRPr/>
            </a:pPr>
            <a:r>
              <a:rPr lang="en-US" altLang="ko-KR" sz="1800" u="sng" dirty="0" smtClean="0">
                <a:latin typeface="HY나무B" panose="02030600000101010101" pitchFamily="18" charset="-127"/>
                <a:ea typeface="HY나무B" panose="02030600000101010101" pitchFamily="18" charset="-127"/>
              </a:rPr>
              <a:t>Proposed method 1:</a:t>
            </a:r>
          </a:p>
          <a:p>
            <a:pPr marL="285750" indent="-285750">
              <a:spcBef>
                <a:spcPts val="675"/>
              </a:spcBef>
              <a:buClrTx/>
              <a:defRPr/>
            </a:pPr>
            <a:r>
              <a:rPr lang="en-US" altLang="ko-KR" sz="1400" dirty="0" err="1" smtClean="0">
                <a:latin typeface="HY나무B" panose="02030600000101010101" pitchFamily="18" charset="-127"/>
                <a:ea typeface="HY나무B" panose="02030600000101010101" pitchFamily="18" charset="-127"/>
              </a:rPr>
              <a:t>cu_cbf</a:t>
            </a:r>
            <a:r>
              <a:rPr lang="en-US" altLang="ko-KR" sz="1400" dirty="0" smtClean="0">
                <a:latin typeface="HY나무B" panose="02030600000101010101" pitchFamily="18" charset="-127"/>
                <a:ea typeface="HY나무B" panose="02030600000101010101" pitchFamily="18" charset="-127"/>
              </a:rPr>
              <a:t> is signaled only when current tree type is equal to single tree</a:t>
            </a:r>
          </a:p>
          <a:p>
            <a:pPr marL="285750" indent="-285750">
              <a:spcBef>
                <a:spcPts val="675"/>
              </a:spcBef>
              <a:buClrTx/>
              <a:defRPr/>
            </a:pPr>
            <a:r>
              <a:rPr lang="en-US" altLang="ko-KR" sz="1400" dirty="0" smtClean="0">
                <a:latin typeface="HY나무B" panose="02030600000101010101" pitchFamily="18" charset="-127"/>
                <a:ea typeface="HY나무B" panose="02030600000101010101" pitchFamily="18" charset="-127"/>
              </a:rPr>
              <a:t>The </a:t>
            </a:r>
            <a:r>
              <a:rPr lang="en-US" altLang="ko-KR" sz="1400" dirty="0" err="1" smtClean="0">
                <a:latin typeface="HY나무B" panose="02030600000101010101" pitchFamily="18" charset="-127"/>
                <a:ea typeface="HY나무B" panose="02030600000101010101" pitchFamily="18" charset="-127"/>
              </a:rPr>
              <a:t>cbf</a:t>
            </a:r>
            <a:r>
              <a:rPr lang="en-US" altLang="ko-KR" sz="1400" dirty="0" smtClean="0">
                <a:latin typeface="HY나무B" panose="02030600000101010101" pitchFamily="18" charset="-127"/>
                <a:ea typeface="HY나무B" panose="02030600000101010101" pitchFamily="18" charset="-127"/>
              </a:rPr>
              <a:t> information for </a:t>
            </a:r>
            <a:r>
              <a:rPr lang="en-US" altLang="ko-KR" sz="1400" dirty="0" err="1" smtClean="0">
                <a:latin typeface="HY나무B" panose="02030600000101010101" pitchFamily="18" charset="-127"/>
                <a:ea typeface="HY나무B" panose="02030600000101010101" pitchFamily="18" charset="-127"/>
              </a:rPr>
              <a:t>luma</a:t>
            </a:r>
            <a:r>
              <a:rPr lang="en-US" altLang="ko-KR" sz="1400" dirty="0" smtClean="0">
                <a:latin typeface="HY나무B" panose="02030600000101010101" pitchFamily="18" charset="-127"/>
                <a:ea typeface="HY나무B" panose="02030600000101010101" pitchFamily="18" charset="-127"/>
              </a:rPr>
              <a:t> are informed by </a:t>
            </a:r>
            <a:r>
              <a:rPr lang="en-US" altLang="ko-KR" sz="1400" dirty="0" err="1" smtClean="0">
                <a:latin typeface="HY나무B" panose="02030600000101010101" pitchFamily="18" charset="-127"/>
                <a:ea typeface="HY나무B" panose="02030600000101010101" pitchFamily="18" charset="-127"/>
              </a:rPr>
              <a:t>tu_cbf_luma</a:t>
            </a:r>
            <a:r>
              <a:rPr lang="en-US" altLang="ko-KR" sz="1400" dirty="0" smtClean="0">
                <a:latin typeface="HY나무B" panose="02030600000101010101" pitchFamily="18" charset="-127"/>
                <a:ea typeface="HY나무B" panose="02030600000101010101" pitchFamily="18" charset="-127"/>
              </a:rPr>
              <a:t> in any case</a:t>
            </a: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6998359"/>
              </p:ext>
            </p:extLst>
          </p:nvPr>
        </p:nvGraphicFramePr>
        <p:xfrm>
          <a:off x="109220" y="2740095"/>
          <a:ext cx="6088380" cy="762000"/>
        </p:xfrm>
        <a:graphic>
          <a:graphicData uri="http://schemas.openxmlformats.org/drawingml/2006/table">
            <a:tbl>
              <a:tblPr/>
              <a:tblGrid>
                <a:gridCol w="5357013">
                  <a:extLst>
                    <a:ext uri="{9D8B030D-6E8A-4147-A177-3AD203B41FA5}">
                      <a16:colId xmlns:a16="http://schemas.microsoft.com/office/drawing/2014/main" val="726801"/>
                    </a:ext>
                  </a:extLst>
                </a:gridCol>
                <a:gridCol w="731367">
                  <a:extLst>
                    <a:ext uri="{9D8B030D-6E8A-4147-A177-3AD203B41FA5}">
                      <a16:colId xmlns:a16="http://schemas.microsoft.com/office/drawing/2014/main" val="918194111"/>
                    </a:ext>
                  </a:extLst>
                </a:gridCol>
              </a:tblGrid>
              <a:tr h="125730"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coding_unit( x0, y0, cbWidth, cbHeight, cqtDepth, treeType, modeType ) {</a:t>
                      </a:r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80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Descriptor</a:t>
                      </a:r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4930976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	…</a:t>
                      </a:r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514882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if(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CuPredMode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][ x0 ][ y0 ]  !=  MODE_INTRA  &amp;&amp; !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pred_mode_plt_flag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&amp;&amp;</a:t>
                      </a:r>
                      <a:b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general_merge_flag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  = =  0 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&amp;&amp; </a:t>
                      </a:r>
                      <a:r>
                        <a:rPr lang="en-CA" sz="10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= = SINGLE_TREE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)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9132060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cu_cbf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474677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 bwMode="auto">
          <a:xfrm>
            <a:off x="107950" y="2432318"/>
            <a:ext cx="608965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ko-KR" sz="1400" dirty="0" smtClean="0">
                <a:latin typeface="HY나무B" pitchFamily="18" charset="-127"/>
                <a:ea typeface="HY나무B" pitchFamily="18" charset="-127"/>
              </a:rPr>
              <a:t>Table 2. Proposed Coding unit syntax</a:t>
            </a:r>
            <a:endParaRPr lang="ko-KR" altLang="en-US" sz="1400" dirty="0">
              <a:latin typeface="HY나무B" pitchFamily="18" charset="-127"/>
              <a:ea typeface="HY나무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612003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 eaLnBrk="1" hangingPunct="1"/>
            <a:r>
              <a:rPr lang="en-US" altLang="ko-KR" dirty="0" smtClean="0">
                <a:latin typeface="HY나무B" panose="02030600000101010101" pitchFamily="18" charset="-127"/>
                <a:ea typeface="HY나무B" panose="02030600000101010101" pitchFamily="18" charset="-127"/>
              </a:rPr>
              <a:t>2. Proposed method</a:t>
            </a:r>
          </a:p>
        </p:txBody>
      </p:sp>
      <p:sp>
        <p:nvSpPr>
          <p:cNvPr id="10243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4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-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8291C95-56BC-4365-BC35-75A10D643EB7}" type="slidenum">
              <a:rPr lang="ko-KR" altLang="en-US" sz="1600" smtClean="0">
                <a:solidFill>
                  <a:srgbClr val="DDDDDD"/>
                </a:solidFill>
                <a:latin typeface="HY나무B" panose="02030600000101010101" pitchFamily="18" charset="-127"/>
                <a:ea typeface="HY나무B" panose="02030600000101010101" pitchFamily="18" charset="-127"/>
              </a:rPr>
              <a:pPr>
                <a:spcBef>
                  <a:spcPct val="0"/>
                </a:spcBef>
                <a:buClrTx/>
                <a:buFontTx/>
                <a:buNone/>
              </a:pPr>
              <a:t>5</a:t>
            </a:fld>
            <a:endParaRPr lang="en-US" altLang="ko-KR" sz="1600" smtClean="0">
              <a:solidFill>
                <a:srgbClr val="DDDDDD"/>
              </a:solidFill>
              <a:latin typeface="HY나무B" panose="02030600000101010101" pitchFamily="18" charset="-127"/>
              <a:ea typeface="HY나무B" panose="02030600000101010101" pitchFamily="18" charset="-127"/>
            </a:endParaRPr>
          </a:p>
        </p:txBody>
      </p:sp>
      <p:sp>
        <p:nvSpPr>
          <p:cNvPr id="10244" name="TextBox 2"/>
          <p:cNvSpPr txBox="1">
            <a:spLocks noChangeArrowheads="1"/>
          </p:cNvSpPr>
          <p:nvPr/>
        </p:nvSpPr>
        <p:spPr bwMode="auto">
          <a:xfrm>
            <a:off x="107950" y="1052513"/>
            <a:ext cx="8928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4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-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ClrTx/>
              <a:buFontTx/>
              <a:buNone/>
            </a:pPr>
            <a:r>
              <a:rPr lang="en-US" altLang="ko-KR" sz="2000" dirty="0">
                <a:latin typeface="HY나무B" panose="02030600000101010101" pitchFamily="18" charset="-127"/>
                <a:ea typeface="HY나무B" panose="02030600000101010101" pitchFamily="18" charset="-127"/>
              </a:rPr>
              <a:t>- </a:t>
            </a:r>
            <a:r>
              <a:rPr lang="en-US" altLang="ko-KR" sz="2000" dirty="0" smtClean="0">
                <a:latin typeface="HY나무B" panose="02030600000101010101" pitchFamily="18" charset="-127"/>
                <a:ea typeface="HY나무B" panose="02030600000101010101" pitchFamily="18" charset="-127"/>
              </a:rPr>
              <a:t>Proposed syntax changes</a:t>
            </a:r>
            <a:endParaRPr lang="ko-KR" altLang="en-US" sz="2000" dirty="0">
              <a:latin typeface="HY나무B" panose="02030600000101010101" pitchFamily="18" charset="-127"/>
              <a:ea typeface="HY나무B" panose="02030600000101010101" pitchFamily="18" charset="-127"/>
            </a:endParaRPr>
          </a:p>
        </p:txBody>
      </p:sp>
      <p:sp>
        <p:nvSpPr>
          <p:cNvPr id="9221" name="직사각형 7"/>
          <p:cNvSpPr>
            <a:spLocks noChangeArrowheads="1"/>
          </p:cNvSpPr>
          <p:nvPr/>
        </p:nvSpPr>
        <p:spPr bwMode="auto">
          <a:xfrm>
            <a:off x="107950" y="1452563"/>
            <a:ext cx="8928100" cy="88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40000"/>
              </a:spcBef>
              <a:buClr>
                <a:schemeClr val="accent2"/>
              </a:buClr>
              <a:buChar char="•"/>
              <a:tabLst>
                <a:tab pos="228600" algn="l"/>
                <a:tab pos="457200" algn="l"/>
                <a:tab pos="685800" algn="l"/>
                <a:tab pos="9144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19138" indent="-342900">
              <a:spcBef>
                <a:spcPct val="20000"/>
              </a:spcBef>
              <a:buClr>
                <a:schemeClr val="accent2"/>
              </a:buClr>
              <a:buChar char="-"/>
              <a:tabLst>
                <a:tab pos="228600" algn="l"/>
                <a:tab pos="457200" algn="l"/>
                <a:tab pos="685800" algn="l"/>
                <a:tab pos="914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tabLst>
                <a:tab pos="228600" algn="l"/>
                <a:tab pos="457200" algn="l"/>
                <a:tab pos="685800" algn="l"/>
                <a:tab pos="9144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28600" algn="l"/>
                <a:tab pos="457200" algn="l"/>
                <a:tab pos="685800" algn="l"/>
                <a:tab pos="914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28600" algn="l"/>
                <a:tab pos="457200" algn="l"/>
                <a:tab pos="685800" algn="l"/>
                <a:tab pos="914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685800" algn="l"/>
                <a:tab pos="914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685800" algn="l"/>
                <a:tab pos="914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685800" algn="l"/>
                <a:tab pos="914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685800" algn="l"/>
                <a:tab pos="914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ts val="675"/>
              </a:spcBef>
              <a:buClrTx/>
              <a:buFontTx/>
              <a:buNone/>
              <a:defRPr/>
            </a:pPr>
            <a:r>
              <a:rPr lang="en-US" altLang="ko-KR" sz="1800" u="sng" dirty="0" smtClean="0">
                <a:latin typeface="HY나무B" panose="02030600000101010101" pitchFamily="18" charset="-127"/>
                <a:ea typeface="HY나무B" panose="02030600000101010101" pitchFamily="18" charset="-127"/>
              </a:rPr>
              <a:t>Proposed method 1:</a:t>
            </a:r>
          </a:p>
          <a:p>
            <a:pPr marL="285750" indent="-285750">
              <a:spcBef>
                <a:spcPts val="675"/>
              </a:spcBef>
              <a:buClrTx/>
              <a:defRPr/>
            </a:pPr>
            <a:r>
              <a:rPr lang="en-US" altLang="ko-KR" sz="1400" dirty="0" smtClean="0">
                <a:latin typeface="HY나무B" panose="02030600000101010101" pitchFamily="18" charset="-127"/>
                <a:ea typeface="HY나무B" panose="02030600000101010101" pitchFamily="18" charset="-127"/>
              </a:rPr>
              <a:t>When current CU is coded by MODE_IBC in dual tree, one signaling condition is added for </a:t>
            </a:r>
            <a:r>
              <a:rPr lang="en-US" altLang="ko-KR" sz="1400" dirty="0" err="1" smtClean="0">
                <a:latin typeface="HY나무B" panose="02030600000101010101" pitchFamily="18" charset="-127"/>
                <a:ea typeface="HY나무B" panose="02030600000101010101" pitchFamily="18" charset="-127"/>
              </a:rPr>
              <a:t>tu_cbf_luma</a:t>
            </a:r>
            <a:endParaRPr lang="en-US" altLang="ko-KR" sz="1400" dirty="0" smtClean="0">
              <a:latin typeface="HY나무B" panose="02030600000101010101" pitchFamily="18" charset="-127"/>
              <a:ea typeface="HY나무B" panose="02030600000101010101" pitchFamily="18" charset="-127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6966452"/>
              </p:ext>
            </p:extLst>
          </p:nvPr>
        </p:nvGraphicFramePr>
        <p:xfrm>
          <a:off x="109160" y="2650327"/>
          <a:ext cx="6035040" cy="2616200"/>
        </p:xfrm>
        <a:graphic>
          <a:graphicData uri="http://schemas.openxmlformats.org/drawingml/2006/table">
            <a:tbl>
              <a:tblPr/>
              <a:tblGrid>
                <a:gridCol w="5303520">
                  <a:extLst>
                    <a:ext uri="{9D8B030D-6E8A-4147-A177-3AD203B41FA5}">
                      <a16:colId xmlns:a16="http://schemas.microsoft.com/office/drawing/2014/main" val="380249413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5179682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transform_unit( x0, y0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, tbWidth, tbHeight, treeType, subTuIndex, chType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)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{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Descriptor</a:t>
                      </a:r>
                      <a:endParaRPr lang="ko-KR" sz="1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09476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…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8313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if( treeType = = SINGLE_TREE  | |  treeType = = DUAL_TREE_LUMA ) {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44509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if( 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IntraSubPartitionsSplitType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=  = ISP_NO_SPLIT  &amp;&amp;  !(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cu_sbt_flag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&amp;&amp;  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   ( (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subTuIndex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 = = 0  &amp;&amp; 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cu_sbt_pos_flag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)  | |  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      (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subTuIndex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 = = 1  &amp;&amp;  !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cu_sbt_pos_flag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) ) )  &amp;&amp;  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   (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CuPredMode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][ x0 ][ y0 ] = = MODE_INTRA  | |  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indent="12700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 </a:t>
                      </a:r>
                      <a:r>
                        <a:rPr lang="en-CA" sz="10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CuPredMode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</a:t>
                      </a:r>
                      <a:r>
                        <a:rPr lang="en-CA" sz="10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][ x0 ][ y0 ] = = MODE_IBC &amp;&amp; </a:t>
                      </a:r>
                      <a:r>
                        <a:rPr lang="en-CA" sz="10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treeType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= = DUAL_TREE_LUMA ) | |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     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tu_cbf_cb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  | | 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tu_cbf_cr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  | |  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     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CbWidth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][ x0 ][ y0 ] &gt;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MaxTbSizeY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| |  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     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CbHeight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chType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][ x0 ][ y0 ] &gt;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MaxTbSizeY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) )  | |  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IntraSubPartitionsSplitType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!= ISP_NO_SPLIT &amp;&amp; 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subTuIndex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&lt;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NumIntraSubPartitions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− 1  | |  !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InferTuCbfLuma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 ) )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 b="1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28837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tu_cbf_luma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x0 ][ y0 ]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ko-KR" sz="1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19535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if (IntraSubPartitionsSplitType != ISP_NO_SPLIT 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25102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InferTuCbfLuma  =  InferTuCbfLuma  &amp;&amp;  !tu_cbf_luma[ x0 ][ y0 ]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8535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}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 b="1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38368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 bwMode="auto">
          <a:xfrm>
            <a:off x="107950" y="2342550"/>
            <a:ext cx="608965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eaLnBrk="1" hangingPunct="1"/>
            <a:r>
              <a:rPr lang="en-US" altLang="ko-KR" sz="1400" dirty="0" smtClean="0">
                <a:latin typeface="HY나무B" pitchFamily="18" charset="-127"/>
                <a:ea typeface="HY나무B" pitchFamily="18" charset="-127"/>
              </a:rPr>
              <a:t>Table 3</a:t>
            </a:r>
            <a:r>
              <a:rPr lang="en-US" altLang="ko-KR" sz="1400" dirty="0">
                <a:latin typeface="HY나무B" pitchFamily="18" charset="-127"/>
                <a:ea typeface="HY나무B" pitchFamily="18" charset="-127"/>
              </a:rPr>
              <a:t>. </a:t>
            </a:r>
            <a:r>
              <a:rPr lang="en-US" altLang="ko-KR" sz="1400" dirty="0" smtClean="0">
                <a:latin typeface="HY나무B" pitchFamily="18" charset="-127"/>
                <a:ea typeface="HY나무B" pitchFamily="18" charset="-127"/>
              </a:rPr>
              <a:t>Proposed Transform unit syntax</a:t>
            </a:r>
            <a:endParaRPr lang="ko-KR" altLang="en-US" sz="1400" dirty="0">
              <a:latin typeface="HY나무B" pitchFamily="18" charset="-127"/>
              <a:ea typeface="HY나무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103049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 eaLnBrk="1" hangingPunct="1"/>
            <a:r>
              <a:rPr lang="en-US" altLang="ko-KR" dirty="0" smtClean="0">
                <a:latin typeface="HY나무B" panose="02030600000101010101" pitchFamily="18" charset="-127"/>
                <a:ea typeface="HY나무B" panose="02030600000101010101" pitchFamily="18" charset="-127"/>
              </a:rPr>
              <a:t>2. Proposed method</a:t>
            </a:r>
          </a:p>
        </p:txBody>
      </p:sp>
      <p:sp>
        <p:nvSpPr>
          <p:cNvPr id="10243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4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-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8291C95-56BC-4365-BC35-75A10D643EB7}" type="slidenum">
              <a:rPr lang="ko-KR" altLang="en-US" sz="1600" smtClean="0">
                <a:solidFill>
                  <a:srgbClr val="DDDDDD"/>
                </a:solidFill>
                <a:latin typeface="HY나무B" panose="02030600000101010101" pitchFamily="18" charset="-127"/>
                <a:ea typeface="HY나무B" panose="02030600000101010101" pitchFamily="18" charset="-127"/>
              </a:rPr>
              <a:pPr>
                <a:spcBef>
                  <a:spcPct val="0"/>
                </a:spcBef>
                <a:buClrTx/>
                <a:buFontTx/>
                <a:buNone/>
              </a:pPr>
              <a:t>6</a:t>
            </a:fld>
            <a:endParaRPr lang="en-US" altLang="ko-KR" sz="1600" smtClean="0">
              <a:solidFill>
                <a:srgbClr val="DDDDDD"/>
              </a:solidFill>
              <a:latin typeface="HY나무B" panose="02030600000101010101" pitchFamily="18" charset="-127"/>
              <a:ea typeface="HY나무B" panose="02030600000101010101" pitchFamily="18" charset="-127"/>
            </a:endParaRPr>
          </a:p>
        </p:txBody>
      </p:sp>
      <p:sp>
        <p:nvSpPr>
          <p:cNvPr id="10244" name="TextBox 2"/>
          <p:cNvSpPr txBox="1">
            <a:spLocks noChangeArrowheads="1"/>
          </p:cNvSpPr>
          <p:nvPr/>
        </p:nvSpPr>
        <p:spPr bwMode="auto">
          <a:xfrm>
            <a:off x="107950" y="1052513"/>
            <a:ext cx="8928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4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-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ClrTx/>
              <a:buFontTx/>
              <a:buNone/>
            </a:pPr>
            <a:r>
              <a:rPr lang="en-US" altLang="ko-KR" sz="2000" dirty="0">
                <a:latin typeface="HY나무B" panose="02030600000101010101" pitchFamily="18" charset="-127"/>
                <a:ea typeface="HY나무B" panose="02030600000101010101" pitchFamily="18" charset="-127"/>
              </a:rPr>
              <a:t>- </a:t>
            </a:r>
            <a:r>
              <a:rPr lang="en-US" altLang="ko-KR" sz="2000" dirty="0" smtClean="0">
                <a:latin typeface="HY나무B" panose="02030600000101010101" pitchFamily="18" charset="-127"/>
                <a:ea typeface="HY나무B" panose="02030600000101010101" pitchFamily="18" charset="-127"/>
              </a:rPr>
              <a:t>Proposed additional context for </a:t>
            </a:r>
            <a:r>
              <a:rPr lang="en-US" altLang="ko-KR" sz="2000" dirty="0" err="1" smtClean="0">
                <a:latin typeface="HY나무B" panose="02030600000101010101" pitchFamily="18" charset="-127"/>
                <a:ea typeface="HY나무B" panose="02030600000101010101" pitchFamily="18" charset="-127"/>
              </a:rPr>
              <a:t>tu_cbf_luma</a:t>
            </a:r>
            <a:endParaRPr lang="ko-KR" altLang="en-US" sz="2000" dirty="0">
              <a:latin typeface="HY나무B" panose="02030600000101010101" pitchFamily="18" charset="-127"/>
              <a:ea typeface="HY나무B" panose="02030600000101010101" pitchFamily="18" charset="-127"/>
            </a:endParaRPr>
          </a:p>
        </p:txBody>
      </p:sp>
      <p:sp>
        <p:nvSpPr>
          <p:cNvPr id="9221" name="직사각형 7"/>
          <p:cNvSpPr>
            <a:spLocks noChangeArrowheads="1"/>
          </p:cNvSpPr>
          <p:nvPr/>
        </p:nvSpPr>
        <p:spPr bwMode="auto">
          <a:xfrm>
            <a:off x="107950" y="1452563"/>
            <a:ext cx="89281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40000"/>
              </a:spcBef>
              <a:buClr>
                <a:schemeClr val="accent2"/>
              </a:buClr>
              <a:buChar char="•"/>
              <a:tabLst>
                <a:tab pos="228600" algn="l"/>
                <a:tab pos="457200" algn="l"/>
                <a:tab pos="685800" algn="l"/>
                <a:tab pos="9144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19138" indent="-342900">
              <a:spcBef>
                <a:spcPct val="20000"/>
              </a:spcBef>
              <a:buClr>
                <a:schemeClr val="accent2"/>
              </a:buClr>
              <a:buChar char="-"/>
              <a:tabLst>
                <a:tab pos="228600" algn="l"/>
                <a:tab pos="457200" algn="l"/>
                <a:tab pos="685800" algn="l"/>
                <a:tab pos="914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tabLst>
                <a:tab pos="228600" algn="l"/>
                <a:tab pos="457200" algn="l"/>
                <a:tab pos="685800" algn="l"/>
                <a:tab pos="9144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28600" algn="l"/>
                <a:tab pos="457200" algn="l"/>
                <a:tab pos="685800" algn="l"/>
                <a:tab pos="914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28600" algn="l"/>
                <a:tab pos="457200" algn="l"/>
                <a:tab pos="685800" algn="l"/>
                <a:tab pos="914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685800" algn="l"/>
                <a:tab pos="914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685800" algn="l"/>
                <a:tab pos="914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685800" algn="l"/>
                <a:tab pos="914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685800" algn="l"/>
                <a:tab pos="914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ts val="675"/>
              </a:spcBef>
              <a:buClrTx/>
              <a:buFontTx/>
              <a:buNone/>
              <a:defRPr/>
            </a:pPr>
            <a:r>
              <a:rPr lang="en-US" altLang="ko-KR" sz="1800" u="sng" dirty="0" smtClean="0">
                <a:latin typeface="HY나무B" panose="02030600000101010101" pitchFamily="18" charset="-127"/>
                <a:ea typeface="HY나무B" panose="02030600000101010101" pitchFamily="18" charset="-127"/>
              </a:rPr>
              <a:t>Proposed method 2: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109126" y="1827477"/>
            <a:ext cx="584454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latin typeface="HY나무B" panose="02030600000101010101" pitchFamily="18" charset="-127"/>
                <a:ea typeface="HY나무B" panose="02030600000101010101" pitchFamily="18" charset="-127"/>
              </a:rPr>
              <a:t>Table 4</a:t>
            </a:r>
            <a:r>
              <a:rPr lang="en-US" altLang="ko-KR" sz="1400" dirty="0" smtClean="0">
                <a:latin typeface="HY나무B" panose="02030600000101010101" pitchFamily="18" charset="-127"/>
                <a:ea typeface="HY나무B" panose="02030600000101010101" pitchFamily="18" charset="-127"/>
              </a:rPr>
              <a:t>. </a:t>
            </a:r>
            <a:r>
              <a:rPr lang="en-US" altLang="ko-KR" sz="1400" dirty="0" err="1">
                <a:latin typeface="HY나무B" panose="02030600000101010101" pitchFamily="18" charset="-127"/>
                <a:ea typeface="HY나무B" panose="02030600000101010101" pitchFamily="18" charset="-127"/>
              </a:rPr>
              <a:t>CtxInc</a:t>
            </a:r>
            <a:r>
              <a:rPr lang="en-US" altLang="ko-KR" sz="1400" dirty="0">
                <a:latin typeface="HY나무B" panose="02030600000101010101" pitchFamily="18" charset="-127"/>
                <a:ea typeface="HY나무B" panose="02030600000101010101" pitchFamily="18" charset="-127"/>
              </a:rPr>
              <a:t> derivation process for </a:t>
            </a:r>
            <a:r>
              <a:rPr lang="en-US" altLang="ko-KR" sz="1400" dirty="0" err="1">
                <a:latin typeface="HY나무B" panose="02030600000101010101" pitchFamily="18" charset="-127"/>
                <a:ea typeface="HY나무B" panose="02030600000101010101" pitchFamily="18" charset="-127"/>
              </a:rPr>
              <a:t>tu_cbf_luma</a:t>
            </a:r>
            <a:endParaRPr lang="ko-KR" altLang="en-US" sz="1400" dirty="0">
              <a:latin typeface="HY나무B" panose="02030600000101010101" pitchFamily="18" charset="-127"/>
              <a:ea typeface="HY나무B" panose="02030600000101010101" pitchFamily="18" charset="-127"/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6556681"/>
              </p:ext>
            </p:extLst>
          </p:nvPr>
        </p:nvGraphicFramePr>
        <p:xfrm>
          <a:off x="109126" y="2135254"/>
          <a:ext cx="5844540" cy="1508760"/>
        </p:xfrm>
        <a:graphic>
          <a:graphicData uri="http://schemas.openxmlformats.org/drawingml/2006/table">
            <a:tbl>
              <a:tblPr firstRow="1" firstCol="1" bandRow="1"/>
              <a:tblGrid>
                <a:gridCol w="5037455">
                  <a:extLst>
                    <a:ext uri="{9D8B030D-6E8A-4147-A177-3AD203B41FA5}">
                      <a16:colId xmlns:a16="http://schemas.microsoft.com/office/drawing/2014/main" val="3937877128"/>
                    </a:ext>
                  </a:extLst>
                </a:gridCol>
                <a:gridCol w="807085">
                  <a:extLst>
                    <a:ext uri="{9D8B030D-6E8A-4147-A177-3AD203B41FA5}">
                      <a16:colId xmlns:a16="http://schemas.microsoft.com/office/drawing/2014/main" val="42482787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Conditions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ctxInc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16222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If intra_bdpcm_flag is equal to 1, ctxInc is set equal to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37109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Otherwise, if current coding unit is coded by MODE_IBC, </a:t>
                      </a:r>
                      <a:r>
                        <a:rPr lang="en-CA" sz="11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ctxInc</a:t>
                      </a: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is set equal to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25608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Otherwise, if IntraSubpartitionsSplitType is equal to ISP_NO_SPLIT , ctxInc is set equal to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03927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Otherwise, if the current transform unit is the first one to be parsed in a coding unit or the value of tu_cbf_luma of the previous luma transform unit in the current coding unit is equal to 0, ctxInc is set equal to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2</a:t>
                      </a:r>
                      <a:r>
                        <a:rPr lang="en-CA" sz="11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3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67919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Otherwise, ctxInc is set equal to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3</a:t>
                      </a:r>
                      <a:r>
                        <a:rPr lang="en-CA" sz="11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4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2247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5549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 eaLnBrk="1" hangingPunct="1"/>
            <a:r>
              <a:rPr lang="en-US" altLang="ko-KR" dirty="0" smtClean="0">
                <a:latin typeface="HY나무B" panose="02030600000101010101" pitchFamily="18" charset="-127"/>
                <a:ea typeface="HY나무B" panose="02030600000101010101" pitchFamily="18" charset="-127"/>
              </a:rPr>
              <a:t>3. Test results</a:t>
            </a:r>
          </a:p>
        </p:txBody>
      </p:sp>
      <p:sp>
        <p:nvSpPr>
          <p:cNvPr id="10243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4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-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8291C95-56BC-4365-BC35-75A10D643EB7}" type="slidenum">
              <a:rPr lang="ko-KR" altLang="en-US" sz="1600" smtClean="0">
                <a:solidFill>
                  <a:srgbClr val="DDDDDD"/>
                </a:solidFill>
                <a:latin typeface="HY나무B" panose="02030600000101010101" pitchFamily="18" charset="-127"/>
                <a:ea typeface="HY나무B" panose="02030600000101010101" pitchFamily="18" charset="-127"/>
              </a:rPr>
              <a:pPr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en-US" altLang="ko-KR" sz="1600" smtClean="0">
              <a:solidFill>
                <a:srgbClr val="DDDDDD"/>
              </a:solidFill>
              <a:latin typeface="HY나무B" panose="02030600000101010101" pitchFamily="18" charset="-127"/>
              <a:ea typeface="HY나무B" panose="02030600000101010101" pitchFamily="18" charset="-127"/>
            </a:endParaRPr>
          </a:p>
        </p:txBody>
      </p:sp>
      <p:sp>
        <p:nvSpPr>
          <p:cNvPr id="10244" name="TextBox 2"/>
          <p:cNvSpPr txBox="1">
            <a:spLocks noChangeArrowheads="1"/>
          </p:cNvSpPr>
          <p:nvPr/>
        </p:nvSpPr>
        <p:spPr bwMode="auto">
          <a:xfrm>
            <a:off x="107950" y="1052513"/>
            <a:ext cx="8928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4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-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latinLnBrk="1" hangingPunct="1">
              <a:spcBef>
                <a:spcPct val="0"/>
              </a:spcBef>
              <a:buClrTx/>
              <a:buFontTx/>
              <a:buNone/>
            </a:pPr>
            <a:r>
              <a:rPr lang="en-US" altLang="ko-KR" sz="2000" dirty="0">
                <a:latin typeface="HY나무B" panose="02030600000101010101" pitchFamily="18" charset="-127"/>
                <a:ea typeface="HY나무B" panose="02030600000101010101" pitchFamily="18" charset="-127"/>
              </a:rPr>
              <a:t>- </a:t>
            </a:r>
            <a:r>
              <a:rPr lang="en-US" altLang="ko-KR" sz="2000" dirty="0" smtClean="0">
                <a:latin typeface="HY나무B" panose="02030600000101010101" pitchFamily="18" charset="-127"/>
                <a:ea typeface="HY나무B" panose="02030600000101010101" pitchFamily="18" charset="-127"/>
              </a:rPr>
              <a:t>Test results in AI</a:t>
            </a:r>
            <a:endParaRPr lang="ko-KR" altLang="en-US" sz="2000" dirty="0">
              <a:latin typeface="HY나무B" panose="02030600000101010101" pitchFamily="18" charset="-127"/>
              <a:ea typeface="HY나무B" panose="02030600000101010101" pitchFamily="18" charset="-127"/>
            </a:endParaRPr>
          </a:p>
        </p:txBody>
      </p:sp>
      <p:sp>
        <p:nvSpPr>
          <p:cNvPr id="9221" name="직사각형 7"/>
          <p:cNvSpPr>
            <a:spLocks noChangeArrowheads="1"/>
          </p:cNvSpPr>
          <p:nvPr/>
        </p:nvSpPr>
        <p:spPr bwMode="auto">
          <a:xfrm>
            <a:off x="107950" y="1452563"/>
            <a:ext cx="8928100" cy="2936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40000"/>
              </a:spcBef>
              <a:buClr>
                <a:schemeClr val="accent2"/>
              </a:buClr>
              <a:buChar char="•"/>
              <a:tabLst>
                <a:tab pos="228600" algn="l"/>
                <a:tab pos="457200" algn="l"/>
                <a:tab pos="685800" algn="l"/>
                <a:tab pos="9144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19138" indent="-342900">
              <a:spcBef>
                <a:spcPct val="20000"/>
              </a:spcBef>
              <a:buClr>
                <a:schemeClr val="accent2"/>
              </a:buClr>
              <a:buChar char="-"/>
              <a:tabLst>
                <a:tab pos="228600" algn="l"/>
                <a:tab pos="457200" algn="l"/>
                <a:tab pos="685800" algn="l"/>
                <a:tab pos="914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tabLst>
                <a:tab pos="228600" algn="l"/>
                <a:tab pos="457200" algn="l"/>
                <a:tab pos="685800" algn="l"/>
                <a:tab pos="9144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28600" algn="l"/>
                <a:tab pos="457200" algn="l"/>
                <a:tab pos="685800" algn="l"/>
                <a:tab pos="914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28600" algn="l"/>
                <a:tab pos="457200" algn="l"/>
                <a:tab pos="685800" algn="l"/>
                <a:tab pos="914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685800" algn="l"/>
                <a:tab pos="914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685800" algn="l"/>
                <a:tab pos="914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685800" algn="l"/>
                <a:tab pos="914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685800" algn="l"/>
                <a:tab pos="914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ts val="675"/>
              </a:spcBef>
              <a:buClrTx/>
              <a:buFontTx/>
              <a:buNone/>
              <a:defRPr/>
            </a:pPr>
            <a:r>
              <a:rPr lang="en-US" altLang="ko-KR" sz="1800" u="sng" dirty="0" smtClean="0">
                <a:latin typeface="HY나무B" panose="02030600000101010101" pitchFamily="18" charset="-127"/>
                <a:ea typeface="HY나무B" panose="02030600000101010101" pitchFamily="18" charset="-127"/>
              </a:rPr>
              <a:t>Test result of method 1 with IBC being on:</a:t>
            </a:r>
          </a:p>
          <a:p>
            <a:pPr>
              <a:spcBef>
                <a:spcPts val="675"/>
              </a:spcBef>
              <a:buClrTx/>
              <a:buFontTx/>
              <a:buNone/>
              <a:defRPr/>
            </a:pPr>
            <a:endParaRPr lang="en-US" altLang="ko-KR" sz="1800" u="sng" dirty="0">
              <a:latin typeface="HY나무B" panose="02030600000101010101" pitchFamily="18" charset="-127"/>
              <a:ea typeface="HY나무B" panose="02030600000101010101" pitchFamily="18" charset="-127"/>
            </a:endParaRPr>
          </a:p>
          <a:p>
            <a:pPr>
              <a:spcBef>
                <a:spcPts val="675"/>
              </a:spcBef>
              <a:buClrTx/>
              <a:buFontTx/>
              <a:buNone/>
              <a:defRPr/>
            </a:pPr>
            <a:endParaRPr lang="en-US" altLang="ko-KR" sz="1800" u="sng" dirty="0" smtClean="0">
              <a:latin typeface="HY나무B" panose="02030600000101010101" pitchFamily="18" charset="-127"/>
              <a:ea typeface="HY나무B" panose="02030600000101010101" pitchFamily="18" charset="-127"/>
            </a:endParaRPr>
          </a:p>
          <a:p>
            <a:pPr>
              <a:spcBef>
                <a:spcPts val="675"/>
              </a:spcBef>
              <a:buClrTx/>
              <a:buFontTx/>
              <a:buNone/>
              <a:defRPr/>
            </a:pPr>
            <a:endParaRPr lang="en-US" altLang="ko-KR" sz="1800" u="sng" dirty="0">
              <a:latin typeface="HY나무B" panose="02030600000101010101" pitchFamily="18" charset="-127"/>
              <a:ea typeface="HY나무B" panose="02030600000101010101" pitchFamily="18" charset="-127"/>
            </a:endParaRPr>
          </a:p>
          <a:p>
            <a:pPr>
              <a:spcBef>
                <a:spcPts val="675"/>
              </a:spcBef>
              <a:buClrTx/>
              <a:buFontTx/>
              <a:buNone/>
              <a:defRPr/>
            </a:pPr>
            <a:endParaRPr lang="en-US" altLang="ko-KR" sz="1800" u="sng" dirty="0" smtClean="0">
              <a:latin typeface="HY나무B" panose="02030600000101010101" pitchFamily="18" charset="-127"/>
              <a:ea typeface="HY나무B" panose="02030600000101010101" pitchFamily="18" charset="-127"/>
            </a:endParaRPr>
          </a:p>
          <a:p>
            <a:pPr>
              <a:spcBef>
                <a:spcPts val="675"/>
              </a:spcBef>
              <a:buClrTx/>
              <a:buFontTx/>
              <a:buNone/>
              <a:defRPr/>
            </a:pPr>
            <a:endParaRPr lang="en-US" altLang="ko-KR" sz="1800" u="sng" dirty="0">
              <a:latin typeface="HY나무B" panose="02030600000101010101" pitchFamily="18" charset="-127"/>
              <a:ea typeface="HY나무B" panose="02030600000101010101" pitchFamily="18" charset="-127"/>
            </a:endParaRPr>
          </a:p>
          <a:p>
            <a:pPr>
              <a:spcBef>
                <a:spcPts val="675"/>
              </a:spcBef>
              <a:buClrTx/>
              <a:buFontTx/>
              <a:buNone/>
              <a:defRPr/>
            </a:pPr>
            <a:endParaRPr lang="en-US" altLang="ko-KR" sz="1800" u="sng" dirty="0" smtClean="0">
              <a:latin typeface="HY나무B" panose="02030600000101010101" pitchFamily="18" charset="-127"/>
              <a:ea typeface="HY나무B" panose="02030600000101010101" pitchFamily="18" charset="-127"/>
            </a:endParaRPr>
          </a:p>
          <a:p>
            <a:pPr>
              <a:spcBef>
                <a:spcPts val="675"/>
              </a:spcBef>
              <a:buClrTx/>
              <a:buNone/>
              <a:defRPr/>
            </a:pPr>
            <a:r>
              <a:rPr lang="en-US" altLang="ko-KR" sz="1800" u="sng" dirty="0">
                <a:latin typeface="HY나무B" panose="02030600000101010101" pitchFamily="18" charset="-127"/>
                <a:ea typeface="HY나무B" panose="02030600000101010101" pitchFamily="18" charset="-127"/>
              </a:rPr>
              <a:t>Test </a:t>
            </a:r>
            <a:r>
              <a:rPr lang="en-US" altLang="ko-KR" sz="1800" u="sng" dirty="0" smtClean="0">
                <a:latin typeface="HY나무B" panose="02030600000101010101" pitchFamily="18" charset="-127"/>
                <a:ea typeface="HY나무B" panose="02030600000101010101" pitchFamily="18" charset="-127"/>
              </a:rPr>
              <a:t>result of method 1+2 </a:t>
            </a:r>
            <a:r>
              <a:rPr lang="en-US" altLang="ko-KR" sz="1800" u="sng" dirty="0">
                <a:latin typeface="HY나무B" panose="02030600000101010101" pitchFamily="18" charset="-127"/>
                <a:ea typeface="HY나무B" panose="02030600000101010101" pitchFamily="18" charset="-127"/>
              </a:rPr>
              <a:t>with IBC being on</a:t>
            </a:r>
            <a:r>
              <a:rPr lang="en-US" altLang="ko-KR" sz="1800" u="sng" dirty="0" smtClean="0">
                <a:latin typeface="HY나무B" panose="02030600000101010101" pitchFamily="18" charset="-127"/>
                <a:ea typeface="HY나무B" panose="02030600000101010101" pitchFamily="18" charset="-127"/>
              </a:rPr>
              <a:t>:</a:t>
            </a:r>
            <a:endParaRPr lang="en-US" altLang="ko-KR" sz="1400" dirty="0">
              <a:latin typeface="HY나무B" panose="02030600000101010101" pitchFamily="18" charset="-127"/>
              <a:ea typeface="HY나무B" panose="02030600000101010101" pitchFamily="18" charset="-127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6503523"/>
              </p:ext>
            </p:extLst>
          </p:nvPr>
        </p:nvGraphicFramePr>
        <p:xfrm>
          <a:off x="109118" y="1827461"/>
          <a:ext cx="4826000" cy="1901190"/>
        </p:xfrm>
        <a:graphic>
          <a:graphicData uri="http://schemas.openxmlformats.org/drawingml/2006/table">
            <a:tbl>
              <a:tblPr/>
              <a:tblGrid>
                <a:gridCol w="1143000">
                  <a:extLst>
                    <a:ext uri="{9D8B030D-6E8A-4147-A177-3AD203B41FA5}">
                      <a16:colId xmlns:a16="http://schemas.microsoft.com/office/drawing/2014/main" val="4125927989"/>
                    </a:ext>
                  </a:extLst>
                </a:gridCol>
                <a:gridCol w="736600">
                  <a:extLst>
                    <a:ext uri="{9D8B030D-6E8A-4147-A177-3AD203B41FA5}">
                      <a16:colId xmlns:a16="http://schemas.microsoft.com/office/drawing/2014/main" val="3176826281"/>
                    </a:ext>
                  </a:extLst>
                </a:gridCol>
                <a:gridCol w="736600">
                  <a:extLst>
                    <a:ext uri="{9D8B030D-6E8A-4147-A177-3AD203B41FA5}">
                      <a16:colId xmlns:a16="http://schemas.microsoft.com/office/drawing/2014/main" val="2757012311"/>
                    </a:ext>
                  </a:extLst>
                </a:gridCol>
                <a:gridCol w="736600">
                  <a:extLst>
                    <a:ext uri="{9D8B030D-6E8A-4147-A177-3AD203B41FA5}">
                      <a16:colId xmlns:a16="http://schemas.microsoft.com/office/drawing/2014/main" val="4013860193"/>
                    </a:ext>
                  </a:extLst>
                </a:gridCol>
                <a:gridCol w="736600">
                  <a:extLst>
                    <a:ext uri="{9D8B030D-6E8A-4147-A177-3AD203B41FA5}">
                      <a16:colId xmlns:a16="http://schemas.microsoft.com/office/drawing/2014/main" val="1603633978"/>
                    </a:ext>
                  </a:extLst>
                </a:gridCol>
                <a:gridCol w="736600">
                  <a:extLst>
                    <a:ext uri="{9D8B030D-6E8A-4147-A177-3AD203B41FA5}">
                      <a16:colId xmlns:a16="http://schemas.microsoft.com/office/drawing/2014/main" val="365911387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63435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VTM-6.0 + 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IBC</a:t>
                      </a:r>
                      <a:endParaRPr lang="ko-KR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41371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58219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2775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9591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38125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91156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25476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98674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08217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2836689"/>
                  </a:ext>
                </a:extLst>
              </a:tr>
            </a:tbl>
          </a:graphicData>
        </a:graphic>
      </p:graphicFrame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6177486"/>
              </p:ext>
            </p:extLst>
          </p:nvPr>
        </p:nvGraphicFramePr>
        <p:xfrm>
          <a:off x="107950" y="4389264"/>
          <a:ext cx="4826000" cy="1901190"/>
        </p:xfrm>
        <a:graphic>
          <a:graphicData uri="http://schemas.openxmlformats.org/drawingml/2006/table">
            <a:tbl>
              <a:tblPr/>
              <a:tblGrid>
                <a:gridCol w="1143000">
                  <a:extLst>
                    <a:ext uri="{9D8B030D-6E8A-4147-A177-3AD203B41FA5}">
                      <a16:colId xmlns:a16="http://schemas.microsoft.com/office/drawing/2014/main" val="4240908002"/>
                    </a:ext>
                  </a:extLst>
                </a:gridCol>
                <a:gridCol w="736600">
                  <a:extLst>
                    <a:ext uri="{9D8B030D-6E8A-4147-A177-3AD203B41FA5}">
                      <a16:colId xmlns:a16="http://schemas.microsoft.com/office/drawing/2014/main" val="688917923"/>
                    </a:ext>
                  </a:extLst>
                </a:gridCol>
                <a:gridCol w="736600">
                  <a:extLst>
                    <a:ext uri="{9D8B030D-6E8A-4147-A177-3AD203B41FA5}">
                      <a16:colId xmlns:a16="http://schemas.microsoft.com/office/drawing/2014/main" val="1850615333"/>
                    </a:ext>
                  </a:extLst>
                </a:gridCol>
                <a:gridCol w="736600">
                  <a:extLst>
                    <a:ext uri="{9D8B030D-6E8A-4147-A177-3AD203B41FA5}">
                      <a16:colId xmlns:a16="http://schemas.microsoft.com/office/drawing/2014/main" val="2543937262"/>
                    </a:ext>
                  </a:extLst>
                </a:gridCol>
                <a:gridCol w="736600">
                  <a:extLst>
                    <a:ext uri="{9D8B030D-6E8A-4147-A177-3AD203B41FA5}">
                      <a16:colId xmlns:a16="http://schemas.microsoft.com/office/drawing/2014/main" val="3624161584"/>
                    </a:ext>
                  </a:extLst>
                </a:gridCol>
                <a:gridCol w="736600">
                  <a:extLst>
                    <a:ext uri="{9D8B030D-6E8A-4147-A177-3AD203B41FA5}">
                      <a16:colId xmlns:a16="http://schemas.microsoft.com/office/drawing/2014/main" val="284906154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73371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  <a:r>
                        <a:rPr lang="en-US" altLang="ko-KR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VTM-6.0 + IBC</a:t>
                      </a:r>
                      <a:endParaRPr lang="ko-KR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0959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31435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63527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45619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85430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13494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54930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73994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45974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72071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92524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 eaLnBrk="1" hangingPunct="1"/>
            <a:r>
              <a:rPr lang="en-US" altLang="ko-KR" dirty="0" smtClean="0">
                <a:latin typeface="HY나무B" panose="02030600000101010101" pitchFamily="18" charset="-127"/>
                <a:ea typeface="HY나무B" panose="02030600000101010101" pitchFamily="18" charset="-127"/>
              </a:rPr>
              <a:t>4. conclusions</a:t>
            </a:r>
          </a:p>
        </p:txBody>
      </p:sp>
      <p:sp>
        <p:nvSpPr>
          <p:cNvPr id="10243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4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-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8291C95-56BC-4365-BC35-75A10D643EB7}" type="slidenum">
              <a:rPr lang="ko-KR" altLang="en-US" sz="1600" smtClean="0">
                <a:solidFill>
                  <a:srgbClr val="DDDDDD"/>
                </a:solidFill>
                <a:latin typeface="HY나무B" panose="02030600000101010101" pitchFamily="18" charset="-127"/>
                <a:ea typeface="HY나무B" panose="02030600000101010101" pitchFamily="18" charset="-127"/>
              </a:rPr>
              <a:pPr>
                <a:spcBef>
                  <a:spcPct val="0"/>
                </a:spcBef>
                <a:buClrTx/>
                <a:buFontTx/>
                <a:buNone/>
              </a:pPr>
              <a:t>8</a:t>
            </a:fld>
            <a:endParaRPr lang="en-US" altLang="ko-KR" sz="1600" smtClean="0">
              <a:solidFill>
                <a:srgbClr val="DDDDDD"/>
              </a:solidFill>
              <a:latin typeface="HY나무B" panose="02030600000101010101" pitchFamily="18" charset="-127"/>
              <a:ea typeface="HY나무B" panose="02030600000101010101" pitchFamily="18" charset="-127"/>
            </a:endParaRPr>
          </a:p>
        </p:txBody>
      </p:sp>
      <p:sp>
        <p:nvSpPr>
          <p:cNvPr id="9221" name="직사각형 7"/>
          <p:cNvSpPr>
            <a:spLocks noChangeArrowheads="1"/>
          </p:cNvSpPr>
          <p:nvPr/>
        </p:nvSpPr>
        <p:spPr bwMode="auto">
          <a:xfrm>
            <a:off x="107950" y="1052513"/>
            <a:ext cx="8928100" cy="128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40000"/>
              </a:spcBef>
              <a:buClr>
                <a:schemeClr val="accent2"/>
              </a:buClr>
              <a:buChar char="•"/>
              <a:tabLst>
                <a:tab pos="228600" algn="l"/>
                <a:tab pos="457200" algn="l"/>
                <a:tab pos="685800" algn="l"/>
                <a:tab pos="9144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19138" indent="-342900">
              <a:spcBef>
                <a:spcPct val="20000"/>
              </a:spcBef>
              <a:buClr>
                <a:schemeClr val="accent2"/>
              </a:buClr>
              <a:buChar char="-"/>
              <a:tabLst>
                <a:tab pos="228600" algn="l"/>
                <a:tab pos="457200" algn="l"/>
                <a:tab pos="685800" algn="l"/>
                <a:tab pos="914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tabLst>
                <a:tab pos="228600" algn="l"/>
                <a:tab pos="457200" algn="l"/>
                <a:tab pos="685800" algn="l"/>
                <a:tab pos="9144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28600" algn="l"/>
                <a:tab pos="457200" algn="l"/>
                <a:tab pos="685800" algn="l"/>
                <a:tab pos="914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28600" algn="l"/>
                <a:tab pos="457200" algn="l"/>
                <a:tab pos="685800" algn="l"/>
                <a:tab pos="914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685800" algn="l"/>
                <a:tab pos="914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685800" algn="l"/>
                <a:tab pos="914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685800" algn="l"/>
                <a:tab pos="914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457200" algn="l"/>
                <a:tab pos="685800" algn="l"/>
                <a:tab pos="914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ts val="675"/>
              </a:spcBef>
              <a:buClrTx/>
              <a:buFontTx/>
              <a:buNone/>
              <a:defRPr/>
            </a:pPr>
            <a:r>
              <a:rPr lang="en-US" altLang="ko-KR" sz="1800" u="sng" dirty="0" smtClean="0">
                <a:latin typeface="HY나무B" panose="02030600000101010101" pitchFamily="18" charset="-127"/>
                <a:ea typeface="HY나무B" panose="02030600000101010101" pitchFamily="18" charset="-127"/>
              </a:rPr>
              <a:t>Summary:</a:t>
            </a:r>
          </a:p>
          <a:p>
            <a:pPr marL="285750" indent="-285750">
              <a:spcBef>
                <a:spcPts val="675"/>
              </a:spcBef>
              <a:buClrTx/>
              <a:defRPr/>
            </a:pPr>
            <a:r>
              <a:rPr lang="en-US" altLang="ko-KR" sz="1400" dirty="0" smtClean="0">
                <a:latin typeface="HY나무B" panose="02030600000101010101" pitchFamily="18" charset="-127"/>
                <a:ea typeface="HY나무B" panose="02030600000101010101" pitchFamily="18" charset="-127"/>
              </a:rPr>
              <a:t>Current signaling </a:t>
            </a:r>
            <a:r>
              <a:rPr lang="en-US" altLang="ko-KR" sz="1400" dirty="0">
                <a:latin typeface="HY나무B" panose="02030600000101010101" pitchFamily="18" charset="-127"/>
                <a:ea typeface="HY나무B" panose="02030600000101010101" pitchFamily="18" charset="-127"/>
              </a:rPr>
              <a:t>structure</a:t>
            </a:r>
            <a:r>
              <a:rPr lang="en-US" altLang="ko-KR" sz="1400" dirty="0" smtClean="0">
                <a:latin typeface="HY나무B" panose="02030600000101010101" pitchFamily="18" charset="-127"/>
                <a:ea typeface="HY나무B" panose="02030600000101010101" pitchFamily="18" charset="-127"/>
              </a:rPr>
              <a:t> of </a:t>
            </a:r>
            <a:r>
              <a:rPr lang="en-US" altLang="ko-KR" sz="1400" dirty="0" err="1" smtClean="0">
                <a:latin typeface="HY나무B" panose="02030600000101010101" pitchFamily="18" charset="-127"/>
                <a:ea typeface="HY나무B" panose="02030600000101010101" pitchFamily="18" charset="-127"/>
              </a:rPr>
              <a:t>cu_</a:t>
            </a:r>
            <a:r>
              <a:rPr lang="en-US" altLang="ko-KR" sz="1400" dirty="0" err="1">
                <a:latin typeface="HY나무B" panose="02030600000101010101" pitchFamily="18" charset="-127"/>
                <a:ea typeface="HY나무B" panose="02030600000101010101" pitchFamily="18" charset="-127"/>
              </a:rPr>
              <a:t>cbf</a:t>
            </a:r>
            <a:r>
              <a:rPr lang="en-US" altLang="ko-KR" sz="1400" dirty="0" smtClean="0">
                <a:latin typeface="HY나무B" panose="02030600000101010101" pitchFamily="18" charset="-127"/>
                <a:ea typeface="HY나무B" panose="02030600000101010101" pitchFamily="18" charset="-127"/>
              </a:rPr>
              <a:t> and </a:t>
            </a:r>
            <a:r>
              <a:rPr lang="en-US" altLang="ko-KR" sz="1400" dirty="0" err="1" smtClean="0">
                <a:latin typeface="HY나무B" panose="02030600000101010101" pitchFamily="18" charset="-127"/>
                <a:ea typeface="HY나무B" panose="02030600000101010101" pitchFamily="18" charset="-127"/>
              </a:rPr>
              <a:t>tu_</a:t>
            </a:r>
            <a:r>
              <a:rPr lang="en-US" altLang="ko-KR" sz="1400" dirty="0" err="1">
                <a:latin typeface="HY나무B" panose="02030600000101010101" pitchFamily="18" charset="-127"/>
                <a:ea typeface="HY나무B" panose="02030600000101010101" pitchFamily="18" charset="-127"/>
              </a:rPr>
              <a:t>cbf</a:t>
            </a:r>
            <a:r>
              <a:rPr lang="en-US" altLang="ko-KR" sz="1400" dirty="0" err="1" smtClean="0">
                <a:latin typeface="HY나무B" panose="02030600000101010101" pitchFamily="18" charset="-127"/>
                <a:ea typeface="HY나무B" panose="02030600000101010101" pitchFamily="18" charset="-127"/>
              </a:rPr>
              <a:t>_luma</a:t>
            </a:r>
            <a:r>
              <a:rPr lang="en-US" altLang="ko-KR" sz="1400" dirty="0" smtClean="0">
                <a:latin typeface="HY나무B" panose="02030600000101010101" pitchFamily="18" charset="-127"/>
                <a:ea typeface="HY나무B" panose="02030600000101010101" pitchFamily="18" charset="-127"/>
              </a:rPr>
              <a:t> is not consistent in terms of its semantic </a:t>
            </a:r>
          </a:p>
          <a:p>
            <a:pPr marL="285750" indent="-285750">
              <a:spcBef>
                <a:spcPts val="675"/>
              </a:spcBef>
              <a:buClrTx/>
              <a:defRPr/>
            </a:pPr>
            <a:r>
              <a:rPr lang="en-US" altLang="ko-KR" sz="1400" dirty="0" smtClean="0">
                <a:latin typeface="HY나무B" panose="02030600000101010101" pitchFamily="18" charset="-127"/>
                <a:ea typeface="HY나무B" panose="02030600000101010101" pitchFamily="18" charset="-127"/>
              </a:rPr>
              <a:t>Change the signaling condition of </a:t>
            </a:r>
            <a:r>
              <a:rPr lang="en-US" altLang="ko-KR" sz="1400" dirty="0" err="1" smtClean="0">
                <a:latin typeface="HY나무B" panose="02030600000101010101" pitchFamily="18" charset="-127"/>
                <a:ea typeface="HY나무B" panose="02030600000101010101" pitchFamily="18" charset="-127"/>
              </a:rPr>
              <a:t>cu_</a:t>
            </a:r>
            <a:r>
              <a:rPr lang="en-US" altLang="ko-KR" sz="1400" dirty="0" err="1">
                <a:latin typeface="HY나무B" panose="02030600000101010101" pitchFamily="18" charset="-127"/>
                <a:ea typeface="HY나무B" panose="02030600000101010101" pitchFamily="18" charset="-127"/>
              </a:rPr>
              <a:t>cbf</a:t>
            </a:r>
            <a:r>
              <a:rPr lang="en-US" altLang="ko-KR" sz="1400" dirty="0" smtClean="0">
                <a:latin typeface="HY나무B" panose="02030600000101010101" pitchFamily="18" charset="-127"/>
                <a:ea typeface="HY나무B" panose="02030600000101010101" pitchFamily="18" charset="-127"/>
              </a:rPr>
              <a:t> and </a:t>
            </a:r>
            <a:r>
              <a:rPr lang="en-US" altLang="ko-KR" sz="1400" dirty="0" err="1" smtClean="0">
                <a:latin typeface="HY나무B" panose="02030600000101010101" pitchFamily="18" charset="-127"/>
                <a:ea typeface="HY나무B" panose="02030600000101010101" pitchFamily="18" charset="-127"/>
              </a:rPr>
              <a:t>tu_cbf_luma</a:t>
            </a:r>
            <a:endParaRPr lang="en-US" altLang="ko-KR" sz="1400" dirty="0" smtClean="0">
              <a:latin typeface="HY나무B" panose="02030600000101010101" pitchFamily="18" charset="-127"/>
              <a:ea typeface="HY나무B" panose="02030600000101010101" pitchFamily="18" charset="-127"/>
            </a:endParaRPr>
          </a:p>
          <a:p>
            <a:pPr marL="285750" indent="-285750">
              <a:spcBef>
                <a:spcPts val="675"/>
              </a:spcBef>
              <a:buClrTx/>
              <a:defRPr/>
            </a:pPr>
            <a:r>
              <a:rPr lang="en-US" altLang="ko-KR" sz="1400" dirty="0" smtClean="0">
                <a:latin typeface="HY나무B" panose="02030600000101010101" pitchFamily="18" charset="-127"/>
                <a:ea typeface="HY나무B" panose="02030600000101010101" pitchFamily="18" charset="-127"/>
              </a:rPr>
              <a:t>It is suggested to adopt </a:t>
            </a:r>
            <a:r>
              <a:rPr lang="en-US" altLang="ko-KR" sz="1400" dirty="0">
                <a:latin typeface="HY나무B" panose="02030600000101010101" pitchFamily="18" charset="-127"/>
                <a:ea typeface="HY나무B" panose="02030600000101010101" pitchFamily="18" charset="-127"/>
              </a:rPr>
              <a:t>the proposed method into VVC next version</a:t>
            </a:r>
          </a:p>
        </p:txBody>
      </p:sp>
    </p:spTree>
    <p:extLst>
      <p:ext uri="{BB962C8B-B14F-4D97-AF65-F5344CB8AC3E}">
        <p14:creationId xmlns:p14="http://schemas.microsoft.com/office/powerpoint/2010/main" val="23757813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ko-KR" smtClean="0">
                <a:latin typeface="HY나무B" panose="02030600000101010101" pitchFamily="18" charset="-127"/>
                <a:ea typeface="HY나무B" panose="02030600000101010101" pitchFamily="18" charset="-127"/>
              </a:rPr>
              <a:t>End</a:t>
            </a:r>
          </a:p>
        </p:txBody>
      </p:sp>
      <p:sp>
        <p:nvSpPr>
          <p:cNvPr id="71683" name="슬라이드 번호 개체 틀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4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-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32C448A-41CC-4A97-8407-185A9940A8C8}" type="slidenum">
              <a:rPr lang="ko-KR" altLang="en-US" sz="1600" smtClean="0">
                <a:solidFill>
                  <a:srgbClr val="DDDDDD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9</a:t>
            </a:fld>
            <a:endParaRPr lang="en-US" altLang="ko-KR" sz="1600" smtClean="0">
              <a:solidFill>
                <a:srgbClr val="DDDDDD"/>
              </a:solidFill>
            </a:endParaRPr>
          </a:p>
        </p:txBody>
      </p:sp>
      <p:sp>
        <p:nvSpPr>
          <p:cNvPr id="71684" name="TextBox 2"/>
          <p:cNvSpPr txBox="1">
            <a:spLocks noChangeArrowheads="1"/>
          </p:cNvSpPr>
          <p:nvPr/>
        </p:nvSpPr>
        <p:spPr bwMode="auto">
          <a:xfrm>
            <a:off x="0" y="2348880"/>
            <a:ext cx="914400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40000"/>
              </a:spcBef>
              <a:buClr>
                <a:schemeClr val="accent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-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en-US" altLang="ko-KR" sz="6600" dirty="0" smtClean="0">
                <a:latin typeface="HY나무B" panose="02030600000101010101" pitchFamily="18" charset="-127"/>
                <a:ea typeface="HY나무B" panose="02030600000101010101" pitchFamily="18" charset="-127"/>
              </a:rPr>
              <a:t>Thank ETRI</a:t>
            </a:r>
            <a:endParaRPr kumimoji="0" lang="en-US" altLang="ko-KR" sz="6600" dirty="0">
              <a:latin typeface="HY나무B" panose="02030600000101010101" pitchFamily="18" charset="-127"/>
              <a:ea typeface="HY나무B" panose="02030600000101010101" pitchFamily="18" charset="-127"/>
            </a:endParaRP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kumimoji="0" lang="en-US" altLang="ko-KR" sz="6600" dirty="0">
                <a:latin typeface="HY나무B" panose="02030600000101010101" pitchFamily="18" charset="-127"/>
                <a:ea typeface="HY나무B" panose="02030600000101010101" pitchFamily="18" charset="-127"/>
              </a:rPr>
              <a:t>   for </a:t>
            </a:r>
            <a:r>
              <a:rPr kumimoji="0" lang="en-US" altLang="ko-KR" sz="6600" dirty="0" smtClean="0">
                <a:latin typeface="HY나무B" panose="02030600000101010101" pitchFamily="18" charset="-127"/>
                <a:ea typeface="HY나무B" panose="02030600000101010101" pitchFamily="18" charset="-127"/>
              </a:rPr>
              <a:t>cross-checking</a:t>
            </a:r>
            <a:endParaRPr kumimoji="0" lang="ko-KR" altLang="en-US" sz="6600" dirty="0">
              <a:latin typeface="HY나무B" panose="02030600000101010101" pitchFamily="18" charset="-127"/>
              <a:ea typeface="HY나무B" panose="02030600000101010101" pitchFamily="18" charset="-127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arrow"/>
        </a:ln>
        <a:effectLst/>
      </a:spPr>
      <a:bodyPr/>
      <a:lstStyle/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>
        <a:spAutoFit/>
      </a:bodyPr>
      <a:lstStyle>
        <a:defPPr eaLnBrk="1" hangingPunct="1">
          <a:spcBef>
            <a:spcPct val="0"/>
          </a:spcBef>
          <a:buClrTx/>
          <a:buFontTx/>
          <a:buNone/>
          <a:defRPr sz="1600" dirty="0">
            <a:latin typeface="HY나무B" pitchFamily="18" charset="-127"/>
            <a:ea typeface="HY나무B" pitchFamily="18" charset="-127"/>
          </a:defRPr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148685</TotalTime>
  <Words>625</Words>
  <Application>Microsoft Office PowerPoint</Application>
  <PresentationFormat>화면 슬라이드 쇼(4:3)</PresentationFormat>
  <Paragraphs>228</Paragraphs>
  <Slides>9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6" baseType="lpstr">
      <vt:lpstr>HY나무B</vt:lpstr>
      <vt:lpstr>MS Mincho</vt:lpstr>
      <vt:lpstr>굴림</vt:lpstr>
      <vt:lpstr>맑은 고딕</vt:lpstr>
      <vt:lpstr>Arial</vt:lpstr>
      <vt:lpstr>Times New Roman</vt:lpstr>
      <vt:lpstr>Default Design</vt:lpstr>
      <vt:lpstr>JVET-P0270  Non-CE7: Modified signaling method of cu_cbf and tu_cbf_luma</vt:lpstr>
      <vt:lpstr>Contents</vt:lpstr>
      <vt:lpstr>1. Introduction</vt:lpstr>
      <vt:lpstr>2. Proposed method</vt:lpstr>
      <vt:lpstr>2. Proposed method</vt:lpstr>
      <vt:lpstr>2. Proposed method</vt:lpstr>
      <vt:lpstr>3. Test results</vt:lpstr>
      <vt:lpstr>4. conclusions</vt:lpstr>
      <vt:lpstr>End</vt:lpstr>
    </vt:vector>
  </TitlesOfParts>
  <Company>Wireless@KTH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 Karlson</dc:creator>
  <cp:lastModifiedBy>Won Dongjae</cp:lastModifiedBy>
  <cp:revision>3620</cp:revision>
  <cp:lastPrinted>2014-05-22T05:41:40Z</cp:lastPrinted>
  <dcterms:created xsi:type="dcterms:W3CDTF">2002-01-31T12:29:35Z</dcterms:created>
  <dcterms:modified xsi:type="dcterms:W3CDTF">2019-10-09T14:46:35Z</dcterms:modified>
</cp:coreProperties>
</file>