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9"/>
  </p:notesMasterIdLst>
  <p:sldIdLst>
    <p:sldId id="261" r:id="rId3"/>
    <p:sldId id="318" r:id="rId4"/>
    <p:sldId id="319" r:id="rId5"/>
    <p:sldId id="320" r:id="rId6"/>
    <p:sldId id="321" r:id="rId7"/>
    <p:sldId id="313" r:id="rId8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D2"/>
    <a:srgbClr val="0000E6"/>
    <a:srgbClr val="C82A2A"/>
    <a:srgbClr val="005A9E"/>
    <a:srgbClr val="69D8FF"/>
    <a:srgbClr val="9CEA96"/>
    <a:srgbClr val="B9F274"/>
    <a:srgbClr val="A6F76F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55" autoAdjust="0"/>
    <p:restoredTop sz="94660"/>
  </p:normalViewPr>
  <p:slideViewPr>
    <p:cSldViewPr>
      <p:cViewPr>
        <p:scale>
          <a:sx n="103" d="100"/>
          <a:sy n="103" d="100"/>
        </p:scale>
        <p:origin x="-82" y="-274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26.09.2019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8274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xmlns="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xmlns="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xmlns="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xmlns="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xmlns="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xmlns="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xmlns="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xmlns="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xmlns="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xmlns="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xmlns="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1421905"/>
            <a:ext cx="8064896" cy="143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JVET-P0257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32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AHG15: VTM decoder speed-up for </a:t>
            </a:r>
            <a:r>
              <a:rPr kumimoji="0" lang="en-US" altLang="ja-JP" sz="32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handling </a:t>
            </a:r>
            <a:r>
              <a:rPr kumimoji="0" lang="en-US" altLang="ja-JP" sz="32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scaling matrices </a:t>
            </a:r>
            <a:endParaRPr kumimoji="0" lang="en-US" altLang="ja-JP" sz="32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3147814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T. </a:t>
            </a:r>
            <a:r>
              <a:rPr kumimoji="0" lang="en-US" altLang="ja-JP" sz="2000" u="sng" kern="0" dirty="0" err="1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Toma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ja-JP" altLang="en-US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. Abe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Introduction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01816"/>
            <a:ext cx="8640960" cy="1531263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CA" altLang="ja-JP" sz="2000" dirty="0"/>
              <a:t>In the VTM 6.0 software, initialization processing </a:t>
            </a:r>
            <a:r>
              <a:rPr lang="en-CA" altLang="ja-JP" sz="2000" dirty="0" smtClean="0"/>
              <a:t>(</a:t>
            </a:r>
            <a:r>
              <a:rPr lang="en-CA" altLang="ja-JP" sz="2000" dirty="0"/>
              <a:t>memory allocation and </a:t>
            </a:r>
            <a:r>
              <a:rPr lang="en-CA" altLang="ja-JP" sz="2000" dirty="0" smtClean="0"/>
              <a:t> </a:t>
            </a:r>
            <a:r>
              <a:rPr lang="en-CA" altLang="ja-JP" sz="2000" dirty="0"/>
              <a:t>scaling </a:t>
            </a:r>
            <a:r>
              <a:rPr lang="en-CA" altLang="ja-JP" sz="2000" dirty="0" smtClean="0"/>
              <a:t>matrices </a:t>
            </a:r>
            <a:r>
              <a:rPr lang="en-CA" altLang="ja-JP" sz="2000" dirty="0"/>
              <a:t>calculation</a:t>
            </a:r>
            <a:r>
              <a:rPr lang="en-CA" altLang="ja-JP" sz="2000" dirty="0" smtClean="0"/>
              <a:t>) for </a:t>
            </a:r>
            <a:r>
              <a:rPr lang="en-CA" altLang="ja-JP" sz="2000" dirty="0"/>
              <a:t>scaling matrices is done for every slice</a:t>
            </a:r>
            <a:r>
              <a:rPr lang="en-CA" altLang="ja-JP" sz="2000" dirty="0" smtClean="0"/>
              <a:t>.</a:t>
            </a:r>
          </a:p>
          <a:p>
            <a:pPr>
              <a:spcBef>
                <a:spcPts val="1800"/>
              </a:spcBef>
            </a:pPr>
            <a:r>
              <a:rPr lang="en-CA" altLang="ja-JP" sz="2000" dirty="0"/>
              <a:t>Complexity of the initialization is not small and decoding time increases by 108% in RA if scaling matrices are enabled.</a:t>
            </a:r>
            <a:endParaRPr lang="en-CA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Proposal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556175"/>
            <a:ext cx="8064896" cy="1223487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CA" altLang="ja-JP" sz="2000" dirty="0"/>
              <a:t>The initialization process for the scaling matrices </a:t>
            </a:r>
            <a:r>
              <a:rPr lang="en-CA" altLang="ja-JP" sz="2000" dirty="0" smtClean="0"/>
              <a:t>modified to be </a:t>
            </a:r>
            <a:r>
              <a:rPr lang="en-CA" altLang="ja-JP" sz="2000" dirty="0"/>
              <a:t>done only if an active SPS or PPS for a slice is changed</a:t>
            </a:r>
            <a:r>
              <a:rPr lang="en-CA" altLang="ja-JP" sz="2000" dirty="0" smtClean="0"/>
              <a:t>.</a:t>
            </a:r>
          </a:p>
          <a:p>
            <a:pPr>
              <a:spcBef>
                <a:spcPts val="1800"/>
              </a:spcBef>
            </a:pPr>
            <a:r>
              <a:rPr kumimoji="0" lang="en-CA" altLang="ja-JP" sz="2000" dirty="0" smtClean="0">
                <a:solidFill>
                  <a:sysClr val="windowText" lastClr="000000"/>
                </a:solidFill>
                <a:ea typeface="ＭＳ Ｐゴシック" charset="0"/>
                <a:cs typeface="Arial"/>
              </a:rPr>
              <a:t>This proposal is VTM software implementation change only.</a:t>
            </a:r>
            <a:endParaRPr kumimoji="0" lang="en-US" altLang="ja-JP" sz="2000" dirty="0">
              <a:solidFill>
                <a:sysClr val="windowText" lastClr="000000"/>
              </a:solidFill>
              <a:ea typeface="ＭＳ Ｐゴシック" charset="0"/>
              <a:cs typeface="Arial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 txBox="1">
            <a:spLocks/>
          </p:cNvSpPr>
          <p:nvPr/>
        </p:nvSpPr>
        <p:spPr>
          <a:xfrm>
            <a:off x="179512" y="2139702"/>
            <a:ext cx="8784976" cy="2623870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n-CA" altLang="ja-JP" sz="1600" i="1" u="sng" dirty="0"/>
              <a:t>VTM 6.0 implementation</a:t>
            </a:r>
            <a:r>
              <a:rPr lang="en-CA" altLang="ja-JP" sz="1600" i="1" u="sng" dirty="0" smtClean="0"/>
              <a:t>: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CA" altLang="ja-JP" sz="1400" dirty="0" err="1" smtClean="0"/>
              <a:t>m_cTrQuant.init</a:t>
            </a:r>
            <a:r>
              <a:rPr lang="en-CA" altLang="ja-JP" sz="1400" dirty="0"/>
              <a:t>( </a:t>
            </a:r>
            <a:r>
              <a:rPr lang="en-CA" altLang="ja-JP" sz="1400" dirty="0" err="1"/>
              <a:t>nullptr</a:t>
            </a:r>
            <a:r>
              <a:rPr lang="en-CA" altLang="ja-JP" sz="1400" dirty="0"/>
              <a:t>, MAX_TB_SIZEY, false, false, false, false, false ) is called in </a:t>
            </a:r>
            <a:r>
              <a:rPr lang="en-CA" altLang="ja-JP" sz="1400" dirty="0" err="1" smtClean="0"/>
              <a:t>xDecodeSlice</a:t>
            </a:r>
            <a:r>
              <a:rPr lang="en-CA" altLang="ja-JP" sz="1400" dirty="0"/>
              <a:t>( ). Since the first argument is null, </a:t>
            </a:r>
            <a:r>
              <a:rPr lang="en-CA" altLang="ja-JP" sz="1400" dirty="0" err="1"/>
              <a:t>DepQuant</a:t>
            </a:r>
            <a:r>
              <a:rPr lang="en-CA" altLang="ja-JP" sz="1400" dirty="0"/>
              <a:t> class instance is created every time.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CA" altLang="ja-JP" sz="1400" dirty="0" err="1" smtClean="0">
                <a:solidFill>
                  <a:srgbClr val="0066FF"/>
                </a:solidFill>
              </a:rPr>
              <a:t>setScalingListDec</a:t>
            </a:r>
            <a:r>
              <a:rPr lang="en-CA" altLang="ja-JP" sz="1400" dirty="0">
                <a:solidFill>
                  <a:srgbClr val="0066FF"/>
                </a:solidFill>
              </a:rPr>
              <a:t>( ) is always called </a:t>
            </a:r>
            <a:r>
              <a:rPr lang="en-CA" altLang="ja-JP" sz="1400" dirty="0"/>
              <a:t>in </a:t>
            </a:r>
            <a:r>
              <a:rPr lang="en-CA" altLang="ja-JP" sz="1400" dirty="0" err="1"/>
              <a:t>xDecodeSlice</a:t>
            </a:r>
            <a:r>
              <a:rPr lang="en-CA" altLang="ja-JP" sz="1400" dirty="0"/>
              <a:t>( ) to calculate scaling matrices</a:t>
            </a:r>
            <a:r>
              <a:rPr lang="en-CA" altLang="ja-JP" sz="1400" dirty="0" smtClean="0"/>
              <a:t>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CA" altLang="ja-JP" sz="1600" i="1" u="sng" dirty="0"/>
              <a:t>Proposed implementation</a:t>
            </a:r>
            <a:r>
              <a:rPr lang="en-CA" altLang="ja-JP" sz="1600" i="1" u="sng" dirty="0" smtClean="0"/>
              <a:t>:</a:t>
            </a:r>
            <a:endParaRPr lang="en-CA" altLang="ja-JP" sz="1600" i="1" u="sng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ja-JP" sz="1400" dirty="0"/>
              <a:t>The first argument of </a:t>
            </a:r>
            <a:r>
              <a:rPr lang="en-US" altLang="ja-JP" sz="1400" dirty="0" err="1"/>
              <a:t>m_cTrQuant.init</a:t>
            </a:r>
            <a:r>
              <a:rPr lang="en-US" altLang="ja-JP" sz="1400" dirty="0"/>
              <a:t>( ) is change to </a:t>
            </a:r>
            <a:r>
              <a:rPr lang="en-US" altLang="ja-JP" sz="1400" dirty="0" err="1"/>
              <a:t>m_cTrQuantScalingList.getQuant</a:t>
            </a:r>
            <a:r>
              <a:rPr lang="en-US" altLang="ja-JP" sz="1400" dirty="0"/>
              <a:t>() so that </a:t>
            </a:r>
            <a:r>
              <a:rPr lang="en-US" altLang="ja-JP" sz="1400" dirty="0" err="1"/>
              <a:t>DepQuant</a:t>
            </a:r>
            <a:r>
              <a:rPr lang="en-US" altLang="ja-JP" sz="1400" dirty="0"/>
              <a:t> class instance that is created statically in </a:t>
            </a:r>
            <a:r>
              <a:rPr lang="en-US" altLang="ja-JP" sz="1400" dirty="0" err="1"/>
              <a:t>DecLib</a:t>
            </a:r>
            <a:r>
              <a:rPr lang="en-US" altLang="ja-JP" sz="1400" dirty="0"/>
              <a:t> can be </a:t>
            </a:r>
            <a:r>
              <a:rPr lang="en-US" altLang="ja-JP" sz="1400" dirty="0" smtClean="0"/>
              <a:t>used</a:t>
            </a:r>
            <a:r>
              <a:rPr lang="en-CA" altLang="ja-JP" sz="1400" dirty="0" smtClean="0"/>
              <a:t>.</a:t>
            </a:r>
            <a:endParaRPr lang="en-CA" altLang="ja-JP" sz="1400" dirty="0"/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CA" altLang="ja-JP" sz="1400" dirty="0" err="1">
                <a:solidFill>
                  <a:srgbClr val="FF0000"/>
                </a:solidFill>
              </a:rPr>
              <a:t>setScalingListDec</a:t>
            </a:r>
            <a:r>
              <a:rPr lang="en-CA" altLang="ja-JP" sz="1400" dirty="0">
                <a:solidFill>
                  <a:srgbClr val="FF0000"/>
                </a:solidFill>
              </a:rPr>
              <a:t>( ) is called only if </a:t>
            </a:r>
            <a:r>
              <a:rPr lang="en-US" altLang="ja-JP" sz="1400" dirty="0" err="1">
                <a:solidFill>
                  <a:srgbClr val="FF0000"/>
                </a:solidFill>
              </a:rPr>
              <a:t>getScalingListUpdateFlag</a:t>
            </a:r>
            <a:r>
              <a:rPr lang="en-US" altLang="ja-JP" sz="1400" dirty="0">
                <a:solidFill>
                  <a:srgbClr val="FF0000"/>
                </a:solidFill>
              </a:rPr>
              <a:t>() is </a:t>
            </a:r>
            <a:r>
              <a:rPr lang="en-US" altLang="ja-JP" sz="1400" dirty="0" smtClean="0">
                <a:solidFill>
                  <a:srgbClr val="FF0000"/>
                </a:solidFill>
              </a:rPr>
              <a:t>true</a:t>
            </a:r>
            <a:r>
              <a:rPr lang="en-CA" altLang="ja-JP" sz="1400" dirty="0" smtClean="0"/>
              <a:t>.</a:t>
            </a:r>
            <a:endParaRPr lang="en-CA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4201711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4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Simulation results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556175"/>
            <a:ext cx="8064896" cy="684878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ja-JP" sz="2000" dirty="0"/>
              <a:t>D</a:t>
            </a:r>
            <a:r>
              <a:rPr lang="en-US" altLang="ja-JP" sz="2000" dirty="0" smtClean="0"/>
              <a:t>ecoding </a:t>
            </a:r>
            <a:r>
              <a:rPr lang="en-US" altLang="ja-JP" sz="2000" dirty="0"/>
              <a:t>time when scaling matrices are enabled is </a:t>
            </a:r>
            <a:r>
              <a:rPr lang="en-US" altLang="ja-JP" sz="2000" dirty="0" smtClean="0"/>
              <a:t>reduced to 96% , 91%, and 85% in </a:t>
            </a:r>
            <a:r>
              <a:rPr lang="en-US" altLang="ja-JP" sz="2000" dirty="0"/>
              <a:t>AI, RA, and LDB, respectively</a:t>
            </a:r>
            <a:r>
              <a:rPr lang="en-US" altLang="ja-JP" sz="2000" dirty="0" smtClean="0"/>
              <a:t>.</a:t>
            </a: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295458"/>
              </p:ext>
            </p:extLst>
          </p:nvPr>
        </p:nvGraphicFramePr>
        <p:xfrm>
          <a:off x="6312002" y="1552217"/>
          <a:ext cx="2292446" cy="3179773"/>
        </p:xfrm>
        <a:graphic>
          <a:graphicData uri="http://schemas.openxmlformats.org/drawingml/2006/table">
            <a:tbl>
              <a:tblPr/>
              <a:tblGrid>
                <a:gridCol w="541731"/>
                <a:gridCol w="350143"/>
                <a:gridCol w="350143"/>
                <a:gridCol w="350143"/>
                <a:gridCol w="350143"/>
                <a:gridCol w="350143"/>
              </a:tblGrid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817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</a:t>
                      </a:r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 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 </a:t>
                      </a:r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900604"/>
              </p:ext>
            </p:extLst>
          </p:nvPr>
        </p:nvGraphicFramePr>
        <p:xfrm>
          <a:off x="1691966" y="1522218"/>
          <a:ext cx="2292446" cy="3209772"/>
        </p:xfrm>
        <a:graphic>
          <a:graphicData uri="http://schemas.openxmlformats.org/drawingml/2006/table">
            <a:tbl>
              <a:tblPr/>
              <a:tblGrid>
                <a:gridCol w="541731"/>
                <a:gridCol w="350143"/>
                <a:gridCol w="350143"/>
                <a:gridCol w="350143"/>
                <a:gridCol w="350143"/>
                <a:gridCol w="350143"/>
              </a:tblGrid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816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</a:t>
                      </a:r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 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 </a:t>
                      </a:r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6440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78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8" name="右矢印 17"/>
          <p:cNvSpPr/>
          <p:nvPr/>
        </p:nvSpPr>
        <p:spPr>
          <a:xfrm>
            <a:off x="5076056" y="2850067"/>
            <a:ext cx="288032" cy="3600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179512" y="1544474"/>
            <a:ext cx="2068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ja-JP" sz="1400" dirty="0" smtClean="0"/>
              <a:t>Scaling matrices ON (VTM 6.0)</a:t>
            </a:r>
            <a:endParaRPr lang="ja-JP" altLang="en-US" sz="1400" dirty="0"/>
          </a:p>
        </p:txBody>
      </p:sp>
      <p:sp>
        <p:nvSpPr>
          <p:cNvPr id="24" name="正方形/長方形 23"/>
          <p:cNvSpPr/>
          <p:nvPr/>
        </p:nvSpPr>
        <p:spPr>
          <a:xfrm>
            <a:off x="4788024" y="1544474"/>
            <a:ext cx="2068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ja-JP" sz="1400" dirty="0" smtClean="0"/>
              <a:t>Scaling matrices ON (Proposed)</a:t>
            </a:r>
            <a:endParaRPr lang="ja-JP" altLang="en-US" sz="1400" dirty="0"/>
          </a:p>
        </p:txBody>
      </p:sp>
      <p:sp>
        <p:nvSpPr>
          <p:cNvPr id="20" name="正方形/長方形 19"/>
          <p:cNvSpPr/>
          <p:nvPr/>
        </p:nvSpPr>
        <p:spPr>
          <a:xfrm>
            <a:off x="4139952" y="3435846"/>
            <a:ext cx="2028119" cy="646331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[AI]    100</a:t>
            </a:r>
            <a:r>
              <a:rPr lang="en-US" altLang="ja-JP" sz="1200" dirty="0"/>
              <a:t>% </a:t>
            </a:r>
            <a:r>
              <a:rPr lang="en-US" altLang="ja-JP" sz="1200" dirty="0">
                <a:sym typeface="Wingdings" panose="05000000000000000000" pitchFamily="2" charset="2"/>
              </a:rPr>
              <a:t>/</a:t>
            </a:r>
            <a:r>
              <a:rPr lang="en-US" altLang="ja-JP" sz="1200" dirty="0" smtClean="0"/>
              <a:t> </a:t>
            </a:r>
            <a:r>
              <a:rPr lang="en-US" altLang="ja-JP" sz="1200" dirty="0"/>
              <a:t>104</a:t>
            </a:r>
            <a:r>
              <a:rPr lang="en-US" altLang="ja-JP" sz="1200" dirty="0" smtClean="0"/>
              <a:t>% = 96</a:t>
            </a:r>
            <a:r>
              <a:rPr lang="en-US" altLang="ja-JP" sz="1200" dirty="0"/>
              <a:t>%</a:t>
            </a:r>
            <a:r>
              <a:rPr lang="en-US" altLang="ja-JP" sz="1200" dirty="0" smtClean="0"/>
              <a:t> </a:t>
            </a:r>
          </a:p>
          <a:p>
            <a:r>
              <a:rPr lang="en-US" altLang="ja-JP" sz="1200" dirty="0" smtClean="0"/>
              <a:t>[RA]    98%</a:t>
            </a:r>
            <a:r>
              <a:rPr lang="en-US" altLang="ja-JP" sz="1200" dirty="0"/>
              <a:t> </a:t>
            </a:r>
            <a:r>
              <a:rPr lang="en-US" altLang="ja-JP" sz="1200" dirty="0" smtClean="0">
                <a:sym typeface="Wingdings" panose="05000000000000000000" pitchFamily="2" charset="2"/>
              </a:rPr>
              <a:t>/</a:t>
            </a:r>
            <a:r>
              <a:rPr lang="en-US" altLang="ja-JP" sz="1200" dirty="0" smtClean="0"/>
              <a:t> 108% = 91</a:t>
            </a:r>
            <a:r>
              <a:rPr lang="en-US" altLang="ja-JP" sz="1200" dirty="0"/>
              <a:t>%</a:t>
            </a:r>
            <a:endParaRPr lang="en-US" altLang="ja-JP" sz="1200" dirty="0" smtClean="0"/>
          </a:p>
          <a:p>
            <a:r>
              <a:rPr lang="en-US" altLang="ja-JP" sz="1200" dirty="0" smtClean="0"/>
              <a:t>[LDB]  97%</a:t>
            </a:r>
            <a:r>
              <a:rPr lang="en-US" altLang="ja-JP" sz="1200" dirty="0"/>
              <a:t> </a:t>
            </a:r>
            <a:r>
              <a:rPr lang="en-US" altLang="ja-JP" sz="1200" dirty="0" smtClean="0">
                <a:sym typeface="Wingdings" panose="05000000000000000000" pitchFamily="2" charset="2"/>
              </a:rPr>
              <a:t>/</a:t>
            </a:r>
            <a:r>
              <a:rPr lang="en-US" altLang="ja-JP" sz="1200" dirty="0" smtClean="0"/>
              <a:t> 114% = 85</a:t>
            </a:r>
            <a:r>
              <a:rPr lang="en-US" altLang="ja-JP" sz="1200" dirty="0"/>
              <a:t>%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33036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5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Conclusion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01816"/>
            <a:ext cx="8064896" cy="1731318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kumimoji="0" lang="en-US" altLang="ja-JP" sz="2000" dirty="0" smtClean="0">
                <a:solidFill>
                  <a:sysClr val="windowText" lastClr="000000"/>
                </a:solidFill>
                <a:ea typeface="ＭＳ Ｐゴシック" charset="0"/>
                <a:cs typeface="Arial"/>
              </a:rPr>
              <a:t>Decoder speed-up by modifying VTM implementation of initialization process of scaling matrices is proposed.</a:t>
            </a:r>
          </a:p>
          <a:p>
            <a:pPr lvl="1">
              <a:spcBef>
                <a:spcPts val="1800"/>
              </a:spcBef>
            </a:pPr>
            <a:r>
              <a:rPr lang="en-US" altLang="ja-JP" sz="1800" dirty="0"/>
              <a:t>96% , 91%, and 85% in AI, RA, and LDB, </a:t>
            </a:r>
            <a:r>
              <a:rPr lang="en-US" altLang="ja-JP" sz="1800" dirty="0" smtClean="0"/>
              <a:t>respectively</a:t>
            </a:r>
          </a:p>
          <a:p>
            <a:pPr>
              <a:spcBef>
                <a:spcPts val="1800"/>
              </a:spcBef>
            </a:pPr>
            <a:r>
              <a:rPr kumimoji="0" lang="en-US" altLang="ja-JP" sz="2000" dirty="0" smtClean="0">
                <a:solidFill>
                  <a:sysClr val="windowText" lastClr="000000"/>
                </a:solidFill>
                <a:ea typeface="ＭＳ Ｐゴシック" charset="0"/>
                <a:cs typeface="Arial"/>
              </a:rPr>
              <a:t>It is proposed to adopt this VTM software change.</a:t>
            </a:r>
            <a:endParaRPr kumimoji="0" lang="en-US" altLang="ja-JP" sz="2000" dirty="0">
              <a:solidFill>
                <a:sysClr val="windowText" lastClr="000000"/>
              </a:solidFill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2235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139702"/>
            <a:ext cx="8856984" cy="50405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</a:t>
            </a:r>
            <a:r>
              <a:rPr lang="en-US" altLang="ja-JP" sz="2800" dirty="0" smtClean="0"/>
              <a:t>ETRI </a:t>
            </a:r>
            <a:r>
              <a:rPr lang="en-US" altLang="ja-JP" sz="2800" dirty="0"/>
              <a:t>for cross-checking of the proposal.</a:t>
            </a: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xmlns="" id="{94E2B570-2D09-47F3-B552-EF3A3EC29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Acknowledgments</a:t>
            </a:r>
          </a:p>
        </p:txBody>
      </p:sp>
    </p:spTree>
    <p:extLst>
      <p:ext uri="{BB962C8B-B14F-4D97-AF65-F5344CB8AC3E}">
        <p14:creationId xmlns:p14="http://schemas.microsoft.com/office/powerpoint/2010/main" val="540675769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886</Words>
  <Application>Microsoft Office PowerPoint</Application>
  <PresentationFormat>画面に合わせる (16:9)</PresentationFormat>
  <Paragraphs>392</Paragraphs>
  <Slides>6</Slides>
  <Notes>6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2019-09-26T11:29:55Z</dcterms:modified>
</cp:coreProperties>
</file>