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4"/>
  </p:notesMasterIdLst>
  <p:sldIdLst>
    <p:sldId id="261" r:id="rId3"/>
    <p:sldId id="352" r:id="rId4"/>
    <p:sldId id="354" r:id="rId5"/>
    <p:sldId id="348" r:id="rId6"/>
    <p:sldId id="346" r:id="rId7"/>
    <p:sldId id="318" r:id="rId8"/>
    <p:sldId id="313" r:id="rId9"/>
    <p:sldId id="360" r:id="rId10"/>
    <p:sldId id="355" r:id="rId11"/>
    <p:sldId id="358" r:id="rId12"/>
    <p:sldId id="359" r:id="rId13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E6"/>
    <a:srgbClr val="0000D2"/>
    <a:srgbClr val="C82A2A"/>
    <a:srgbClr val="005A9E"/>
    <a:srgbClr val="0066FF"/>
    <a:srgbClr val="69D8FF"/>
    <a:srgbClr val="9CEA96"/>
    <a:srgbClr val="B9F274"/>
    <a:srgbClr val="A6F76F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55" autoAdjust="0"/>
    <p:restoredTop sz="94660"/>
  </p:normalViewPr>
  <p:slideViewPr>
    <p:cSldViewPr>
      <p:cViewPr varScale="1">
        <p:scale>
          <a:sx n="100" d="100"/>
          <a:sy n="100" d="100"/>
        </p:scale>
        <p:origin x="160" y="64"/>
      </p:cViewPr>
      <p:guideLst>
        <p:guide orient="horz" pos="1620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04.10.2019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6738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2034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87863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8215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8274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8001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-1588"/>
            <a:ext cx="1922462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4822825"/>
            <a:ext cx="1190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28" y="1421905"/>
            <a:ext cx="8064896" cy="115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JVET-P0254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Issue of simplified </a:t>
            </a:r>
            <a:r>
              <a:rPr kumimoji="0" lang="en-US" altLang="ja-JP" sz="2800" kern="0" dirty="0" err="1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luma</a:t>
            </a:r>
            <a:r>
              <a:rPr kumimoji="0" lang="en-US" altLang="ja-JP" sz="28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mapping of LMCS 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2" y="2643758"/>
            <a:ext cx="504056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000" u="sng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K. Abe</a:t>
            </a: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</a:t>
            </a:r>
            <a:r>
              <a:rPr kumimoji="0" lang="ja-JP" altLang="en-US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T. Toma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Panasonic Corporation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Additional result (informative)</a:t>
            </a:r>
          </a:p>
        </p:txBody>
      </p:sp>
      <p:graphicFrame>
        <p:nvGraphicFramePr>
          <p:cNvPr id="19" name="表 18">
            <a:extLst>
              <a:ext uri="{FF2B5EF4-FFF2-40B4-BE49-F238E27FC236}">
                <a16:creationId xmlns:a16="http://schemas.microsoft.com/office/drawing/2014/main" id="{CDB07B13-9354-4B4F-AD34-38817675018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55271" y="1563638"/>
          <a:ext cx="3440665" cy="221088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8bit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22.92%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8.76%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10.06%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18.70%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10.36%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10.62%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6.88%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3.96%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4.63%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7.59%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6.02%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6.53%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12.64%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6.75%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7.42%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4.72%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2.94%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3.65%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088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12.60%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5.85%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5.52%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D299DFF-F0FE-497D-8F84-1D4023CCE032}"/>
              </a:ext>
            </a:extLst>
          </p:cNvPr>
          <p:cNvSpPr txBox="1">
            <a:spLocks/>
          </p:cNvSpPr>
          <p:nvPr/>
        </p:nvSpPr>
        <p:spPr>
          <a:xfrm>
            <a:off x="395536" y="481995"/>
            <a:ext cx="5472608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600" kern="0" dirty="0"/>
              <a:t>Anchor </a:t>
            </a:r>
            <a:r>
              <a:rPr lang="en-US" altLang="ja-JP" sz="1600" kern="0" dirty="0"/>
              <a:t>: VTM-6.0 disabling LMCS (</a:t>
            </a:r>
            <a:r>
              <a:rPr lang="en-US" altLang="ja-JP" sz="1600" dirty="0" err="1">
                <a:ea typeface="ＭＳ Ｐゴシック" panose="020B0600070205080204" pitchFamily="50" charset="-128"/>
                <a:cs typeface="Arial" panose="020B0604020202020204" pitchFamily="34" charset="0"/>
              </a:rPr>
              <a:t>InternalBitDepth</a:t>
            </a:r>
            <a:r>
              <a:rPr lang="en-US" altLang="ja-JP" sz="1600" dirty="0">
                <a:ea typeface="ＭＳ Ｐゴシック" panose="020B0600070205080204" pitchFamily="50" charset="-128"/>
                <a:cs typeface="Arial" panose="020B0604020202020204" pitchFamily="34" charset="0"/>
              </a:rPr>
              <a:t>=8</a:t>
            </a:r>
            <a:r>
              <a:rPr lang="en-US" altLang="ja-JP" sz="1600" kern="0" dirty="0"/>
              <a:t>)</a:t>
            </a:r>
          </a:p>
        </p:txBody>
      </p:sp>
      <p:graphicFrame>
        <p:nvGraphicFramePr>
          <p:cNvPr id="22" name="表 21">
            <a:extLst>
              <a:ext uri="{FF2B5EF4-FFF2-40B4-BE49-F238E27FC236}">
                <a16:creationId xmlns:a16="http://schemas.microsoft.com/office/drawing/2014/main" id="{8DD9571D-D59B-4285-A17B-416E662280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947759" y="1563638"/>
          <a:ext cx="3440665" cy="221088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8bit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0.68%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-0.27%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-0.84%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1.07%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0.89%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0.38%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0.74%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1.03%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0.43%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0.45%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0.45%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088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0.24%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0.68%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0.68%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775DEF29-CA04-484A-9425-8F77880FC05A}"/>
              </a:ext>
            </a:extLst>
          </p:cNvPr>
          <p:cNvSpPr txBox="1">
            <a:spLocks/>
          </p:cNvSpPr>
          <p:nvPr/>
        </p:nvSpPr>
        <p:spPr>
          <a:xfrm>
            <a:off x="5652120" y="483518"/>
            <a:ext cx="2376264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600" kern="0" dirty="0">
                <a:solidFill>
                  <a:srgbClr val="0000E6"/>
                </a:solidFill>
              </a:rPr>
              <a:t>1 second sequence test</a:t>
            </a:r>
            <a:endParaRPr lang="en-US" altLang="ja-JP" sz="1600" kern="0" dirty="0">
              <a:solidFill>
                <a:srgbClr val="0000E6"/>
              </a:solidFill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4C12C72C-F02A-47B7-8428-F636BEF82970}"/>
              </a:ext>
            </a:extLst>
          </p:cNvPr>
          <p:cNvSpPr txBox="1">
            <a:spLocks/>
          </p:cNvSpPr>
          <p:nvPr/>
        </p:nvSpPr>
        <p:spPr>
          <a:xfrm>
            <a:off x="683568" y="4011910"/>
            <a:ext cx="7704856" cy="61101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600" kern="0" dirty="0"/>
              <a:t>The parameter derivation process is not enough turned, </a:t>
            </a:r>
          </a:p>
          <a:p>
            <a:pPr marL="0" indent="0">
              <a:buNone/>
            </a:pPr>
            <a:r>
              <a:rPr lang="en-US" sz="1600" kern="0" dirty="0"/>
              <a:t>but this result shows that the proposed method solves the problem of JVET-O0272. </a:t>
            </a:r>
            <a:endParaRPr lang="en-US" altLang="ja-JP" sz="1600" kern="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32E9A3D-8CEE-49DB-A13B-8DDBFCDE9725}"/>
              </a:ext>
            </a:extLst>
          </p:cNvPr>
          <p:cNvSpPr txBox="1">
            <a:spLocks/>
          </p:cNvSpPr>
          <p:nvPr/>
        </p:nvSpPr>
        <p:spPr>
          <a:xfrm>
            <a:off x="899592" y="1108919"/>
            <a:ext cx="2736304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ja-JP" sz="1600" kern="0" dirty="0"/>
              <a:t>enable LMCS (Bug fix only)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BEA767A-9358-4E57-A3E5-7BE2FE4424C0}"/>
              </a:ext>
            </a:extLst>
          </p:cNvPr>
          <p:cNvSpPr txBox="1">
            <a:spLocks/>
          </p:cNvSpPr>
          <p:nvPr/>
        </p:nvSpPr>
        <p:spPr>
          <a:xfrm>
            <a:off x="5004048" y="1104076"/>
            <a:ext cx="3312368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ja-JP" sz="1600" kern="0" dirty="0"/>
              <a:t>enable LMCS (Bug fix + Proposal)</a:t>
            </a:r>
          </a:p>
        </p:txBody>
      </p:sp>
    </p:spTree>
    <p:extLst>
      <p:ext uri="{BB962C8B-B14F-4D97-AF65-F5344CB8AC3E}">
        <p14:creationId xmlns:p14="http://schemas.microsoft.com/office/powerpoint/2010/main" val="1166185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Additional result (informative)</a:t>
            </a:r>
          </a:p>
        </p:txBody>
      </p:sp>
      <p:graphicFrame>
        <p:nvGraphicFramePr>
          <p:cNvPr id="19" name="表 18">
            <a:extLst>
              <a:ext uri="{FF2B5EF4-FFF2-40B4-BE49-F238E27FC236}">
                <a16:creationId xmlns:a16="http://schemas.microsoft.com/office/drawing/2014/main" id="{CDB07B13-9354-4B4F-AD34-38817675018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55271" y="1563638"/>
          <a:ext cx="3440665" cy="221088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12bit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-1.54%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2.63%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2.18%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-3.41%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3.91%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3.99%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-0.74%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1.83%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2.29%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-0.73%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1.53%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1.95%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-1.43%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2.33%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2.52%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1.18%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0.85%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088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-0.56%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graphicFrame>
        <p:nvGraphicFramePr>
          <p:cNvPr id="22" name="表 21">
            <a:extLst>
              <a:ext uri="{FF2B5EF4-FFF2-40B4-BE49-F238E27FC236}">
                <a16:creationId xmlns:a16="http://schemas.microsoft.com/office/drawing/2014/main" id="{8DD9571D-D59B-4285-A17B-416E662280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947759" y="1563638"/>
          <a:ext cx="3440665" cy="221088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12bit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-1.54%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2.63%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2.18%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-3.41%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3.91%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3.99%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-0.74%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1.83%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2.29%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-0.73%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1.53%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1.95%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-1.43%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2.33%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2.52%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1.18%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0.85%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088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-0.56%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4C12C72C-F02A-47B7-8428-F636BEF82970}"/>
              </a:ext>
            </a:extLst>
          </p:cNvPr>
          <p:cNvSpPr txBox="1">
            <a:spLocks/>
          </p:cNvSpPr>
          <p:nvPr/>
        </p:nvSpPr>
        <p:spPr>
          <a:xfrm>
            <a:off x="683568" y="4011910"/>
            <a:ext cx="7776864" cy="61101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600" kern="0" dirty="0"/>
              <a:t>The parameter derivation process is not enough turned, </a:t>
            </a:r>
          </a:p>
          <a:p>
            <a:pPr marL="0" indent="0">
              <a:buNone/>
            </a:pPr>
            <a:r>
              <a:rPr lang="en-US" sz="1600" kern="0" dirty="0"/>
              <a:t>but this result shows that the proposed method has no coding loss for 12bit as well. </a:t>
            </a:r>
            <a:endParaRPr lang="en-US" altLang="ja-JP" sz="1600" kern="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CF23646-D6C6-4F03-806D-289B6083509A}"/>
              </a:ext>
            </a:extLst>
          </p:cNvPr>
          <p:cNvSpPr txBox="1">
            <a:spLocks/>
          </p:cNvSpPr>
          <p:nvPr/>
        </p:nvSpPr>
        <p:spPr>
          <a:xfrm>
            <a:off x="395536" y="481995"/>
            <a:ext cx="5472608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600" kern="0" dirty="0"/>
              <a:t>Anchor </a:t>
            </a:r>
            <a:r>
              <a:rPr lang="en-US" altLang="ja-JP" sz="1600" kern="0" dirty="0"/>
              <a:t>: VTM-6.0 disabling LMCS (</a:t>
            </a:r>
            <a:r>
              <a:rPr lang="en-US" altLang="ja-JP" sz="1600" dirty="0" err="1">
                <a:ea typeface="ＭＳ Ｐゴシック" panose="020B0600070205080204" pitchFamily="50" charset="-128"/>
                <a:cs typeface="Arial" panose="020B0604020202020204" pitchFamily="34" charset="0"/>
              </a:rPr>
              <a:t>InternalBitDepth</a:t>
            </a:r>
            <a:r>
              <a:rPr lang="en-US" altLang="ja-JP" sz="1600" dirty="0">
                <a:ea typeface="ＭＳ Ｐゴシック" panose="020B0600070205080204" pitchFamily="50" charset="-128"/>
                <a:cs typeface="Arial" panose="020B0604020202020204" pitchFamily="34" charset="0"/>
              </a:rPr>
              <a:t>=12</a:t>
            </a:r>
            <a:r>
              <a:rPr lang="en-US" altLang="ja-JP" sz="1600" kern="0" dirty="0"/>
              <a:t>)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088733C-D7A3-432A-B858-FC483C833804}"/>
              </a:ext>
            </a:extLst>
          </p:cNvPr>
          <p:cNvSpPr txBox="1">
            <a:spLocks/>
          </p:cNvSpPr>
          <p:nvPr/>
        </p:nvSpPr>
        <p:spPr>
          <a:xfrm>
            <a:off x="5652120" y="483518"/>
            <a:ext cx="2376264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600" kern="0" dirty="0">
                <a:solidFill>
                  <a:srgbClr val="0000E6"/>
                </a:solidFill>
              </a:rPr>
              <a:t>1 second sequence test</a:t>
            </a:r>
            <a:endParaRPr lang="en-US" altLang="ja-JP" sz="1600" kern="0" dirty="0">
              <a:solidFill>
                <a:srgbClr val="0000E6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1C779FE-4858-4C7A-86F1-79553D5E25F0}"/>
              </a:ext>
            </a:extLst>
          </p:cNvPr>
          <p:cNvSpPr txBox="1">
            <a:spLocks/>
          </p:cNvSpPr>
          <p:nvPr/>
        </p:nvSpPr>
        <p:spPr>
          <a:xfrm>
            <a:off x="899592" y="1108919"/>
            <a:ext cx="2736304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ja-JP" sz="1600" kern="0" dirty="0"/>
              <a:t>enable LMCS (Bug fix only)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4A7991D-0867-430B-9834-029B2F5DC313}"/>
              </a:ext>
            </a:extLst>
          </p:cNvPr>
          <p:cNvSpPr txBox="1">
            <a:spLocks/>
          </p:cNvSpPr>
          <p:nvPr/>
        </p:nvSpPr>
        <p:spPr>
          <a:xfrm>
            <a:off x="5004048" y="1104076"/>
            <a:ext cx="3312368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ja-JP" sz="1600" kern="0" dirty="0"/>
              <a:t>enable LMCS (Bug fix + Proposal)</a:t>
            </a:r>
          </a:p>
        </p:txBody>
      </p:sp>
    </p:spTree>
    <p:extLst>
      <p:ext uri="{BB962C8B-B14F-4D97-AF65-F5344CB8AC3E}">
        <p14:creationId xmlns:p14="http://schemas.microsoft.com/office/powerpoint/2010/main" val="4255416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Introduction</a:t>
            </a: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90C43A75-81E8-4A05-A207-65CF90904710}"/>
              </a:ext>
            </a:extLst>
          </p:cNvPr>
          <p:cNvSpPr txBox="1"/>
          <p:nvPr/>
        </p:nvSpPr>
        <p:spPr>
          <a:xfrm>
            <a:off x="107504" y="403204"/>
            <a:ext cx="81369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cs typeface="Arial" panose="020B0604020202020204" pitchFamily="34" charset="0"/>
              </a:rPr>
              <a:t>JVET-O0272 was adopted as the encoder constraints for </a:t>
            </a:r>
            <a:r>
              <a:rPr lang="en-US" altLang="ja-JP" sz="1600" dirty="0" err="1">
                <a:cs typeface="Arial" panose="020B0604020202020204" pitchFamily="34" charset="0"/>
              </a:rPr>
              <a:t>luma</a:t>
            </a:r>
            <a:r>
              <a:rPr lang="en-US" altLang="ja-JP" sz="1600" dirty="0">
                <a:cs typeface="Arial" panose="020B0604020202020204" pitchFamily="34" charset="0"/>
              </a:rPr>
              <a:t> mapping of LMCS.</a:t>
            </a:r>
            <a:endParaRPr lang="ja-JP" altLang="en-US" sz="1600" dirty="0">
              <a:cs typeface="Arial" panose="020B0604020202020204" pitchFamily="34" charset="0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CBD32E1-C8B2-49D7-A172-FC18648F2D29}"/>
              </a:ext>
            </a:extLst>
          </p:cNvPr>
          <p:cNvSpPr/>
          <p:nvPr/>
        </p:nvSpPr>
        <p:spPr>
          <a:xfrm>
            <a:off x="251520" y="769422"/>
            <a:ext cx="8424936" cy="7386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  <a:tab pos="228600" algn="l"/>
                <a:tab pos="457200" algn="l"/>
                <a:tab pos="504190" algn="l"/>
                <a:tab pos="685800" algn="l"/>
                <a:tab pos="756285" algn="l"/>
                <a:tab pos="914400" algn="l"/>
                <a:tab pos="1008380" algn="l"/>
                <a:tab pos="1260475" algn="l"/>
              </a:tabLst>
            </a:pP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It is a requirement of bitstream </a:t>
            </a:r>
            <a:r>
              <a:rPr lang="en-CA" altLang="ja-JP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conformance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that, </a:t>
            </a:r>
            <a:r>
              <a:rPr lang="en-CA" altLang="ja-JP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for </a:t>
            </a:r>
            <a:r>
              <a:rPr lang="en-CA" altLang="ja-JP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altLang="ja-JP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 = </a:t>
            </a:r>
            <a:r>
              <a:rPr lang="en-CA" altLang="ja-JP" sz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lmcs_min_bin_</a:t>
            </a:r>
            <a:r>
              <a:rPr lang="en-CA" altLang="ja-JP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idx</a:t>
            </a:r>
            <a:r>
              <a:rPr lang="en-CA" altLang="ja-JP" sz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..</a:t>
            </a:r>
            <a:r>
              <a:rPr lang="en-CA" altLang="ja-JP" sz="14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LmcsMaxBinIdx</a:t>
            </a:r>
            <a:r>
              <a:rPr lang="en-CA" altLang="ja-JP" sz="14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when the value of </a:t>
            </a:r>
            <a:r>
              <a:rPr lang="en-CA" altLang="ja-JP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LmcsPivot</a:t>
            </a:r>
            <a:r>
              <a:rPr lang="en-CA" altLang="ja-JP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altLang="ja-JP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altLang="ja-JP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 ] is not a multiple of 32, the value of ( </a:t>
            </a:r>
            <a:r>
              <a:rPr lang="en-CA" altLang="ja-JP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LmcsPivot</a:t>
            </a:r>
            <a:r>
              <a:rPr lang="en-CA" altLang="ja-JP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altLang="ja-JP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altLang="ja-JP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 ] &gt;&gt; 5 ) shall not be equal to the value of ( </a:t>
            </a:r>
            <a:r>
              <a:rPr lang="en-CA" altLang="ja-JP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LmcsPivot</a:t>
            </a:r>
            <a:r>
              <a:rPr lang="en-CA" altLang="ja-JP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altLang="ja-JP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altLang="ja-JP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 + 1 ] &gt;&gt; 5 ).</a:t>
            </a:r>
            <a:endParaRPr lang="ja-JP" altLang="ja-JP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cxnSp>
        <p:nvCxnSpPr>
          <p:cNvPr id="70" name="直線矢印コネクタ 69">
            <a:extLst>
              <a:ext uri="{FF2B5EF4-FFF2-40B4-BE49-F238E27FC236}">
                <a16:creationId xmlns:a16="http://schemas.microsoft.com/office/drawing/2014/main" id="{41593D54-36E0-416D-917C-0D54BBD7794D}"/>
              </a:ext>
            </a:extLst>
          </p:cNvPr>
          <p:cNvCxnSpPr>
            <a:cxnSpLocks/>
          </p:cNvCxnSpPr>
          <p:nvPr/>
        </p:nvCxnSpPr>
        <p:spPr>
          <a:xfrm flipV="1">
            <a:off x="1547664" y="1779662"/>
            <a:ext cx="0" cy="25257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矢印コネクタ 80">
            <a:extLst>
              <a:ext uri="{FF2B5EF4-FFF2-40B4-BE49-F238E27FC236}">
                <a16:creationId xmlns:a16="http://schemas.microsoft.com/office/drawing/2014/main" id="{03F01C19-A25F-43DE-88B5-F90CB2242D88}"/>
              </a:ext>
            </a:extLst>
          </p:cNvPr>
          <p:cNvCxnSpPr>
            <a:cxnSpLocks/>
          </p:cNvCxnSpPr>
          <p:nvPr/>
        </p:nvCxnSpPr>
        <p:spPr>
          <a:xfrm>
            <a:off x="1547664" y="4299942"/>
            <a:ext cx="381642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線コネクタ 85">
            <a:extLst>
              <a:ext uri="{FF2B5EF4-FFF2-40B4-BE49-F238E27FC236}">
                <a16:creationId xmlns:a16="http://schemas.microsoft.com/office/drawing/2014/main" id="{032E064D-8144-4FE6-9357-B7CE286301EE}"/>
              </a:ext>
            </a:extLst>
          </p:cNvPr>
          <p:cNvCxnSpPr>
            <a:cxnSpLocks/>
          </p:cNvCxnSpPr>
          <p:nvPr/>
        </p:nvCxnSpPr>
        <p:spPr>
          <a:xfrm flipV="1">
            <a:off x="2267744" y="3507854"/>
            <a:ext cx="360040" cy="504056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コネクタ 86">
            <a:extLst>
              <a:ext uri="{FF2B5EF4-FFF2-40B4-BE49-F238E27FC236}">
                <a16:creationId xmlns:a16="http://schemas.microsoft.com/office/drawing/2014/main" id="{2C0274F9-7656-4074-9FED-0932ECEF60BD}"/>
              </a:ext>
            </a:extLst>
          </p:cNvPr>
          <p:cNvCxnSpPr>
            <a:cxnSpLocks/>
          </p:cNvCxnSpPr>
          <p:nvPr/>
        </p:nvCxnSpPr>
        <p:spPr>
          <a:xfrm flipV="1">
            <a:off x="2627784" y="3075806"/>
            <a:ext cx="360040" cy="432048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088EC9D9-0574-4A3E-8A56-2012B316760E}"/>
              </a:ext>
            </a:extLst>
          </p:cNvPr>
          <p:cNvCxnSpPr>
            <a:cxnSpLocks/>
          </p:cNvCxnSpPr>
          <p:nvPr/>
        </p:nvCxnSpPr>
        <p:spPr>
          <a:xfrm flipV="1">
            <a:off x="3707904" y="2571750"/>
            <a:ext cx="360040" cy="216024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EB3947CB-8083-4A4A-9D86-B26443FA053C}"/>
              </a:ext>
            </a:extLst>
          </p:cNvPr>
          <p:cNvCxnSpPr>
            <a:cxnSpLocks/>
          </p:cNvCxnSpPr>
          <p:nvPr/>
        </p:nvCxnSpPr>
        <p:spPr>
          <a:xfrm flipV="1">
            <a:off x="4427984" y="1995686"/>
            <a:ext cx="360040" cy="36004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011760E3-A7EE-407E-8BE4-8900C7045171}"/>
              </a:ext>
            </a:extLst>
          </p:cNvPr>
          <p:cNvCxnSpPr>
            <a:cxnSpLocks/>
          </p:cNvCxnSpPr>
          <p:nvPr/>
        </p:nvCxnSpPr>
        <p:spPr>
          <a:xfrm flipV="1">
            <a:off x="4067944" y="2355726"/>
            <a:ext cx="360040" cy="2160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線コネクタ 96">
            <a:extLst>
              <a:ext uri="{FF2B5EF4-FFF2-40B4-BE49-F238E27FC236}">
                <a16:creationId xmlns:a16="http://schemas.microsoft.com/office/drawing/2014/main" id="{053DBA4A-BEEC-457C-AF9D-805524999940}"/>
              </a:ext>
            </a:extLst>
          </p:cNvPr>
          <p:cNvCxnSpPr>
            <a:cxnSpLocks/>
          </p:cNvCxnSpPr>
          <p:nvPr/>
        </p:nvCxnSpPr>
        <p:spPr>
          <a:xfrm>
            <a:off x="1907704" y="4155926"/>
            <a:ext cx="0" cy="14401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線コネクタ 97">
            <a:extLst>
              <a:ext uri="{FF2B5EF4-FFF2-40B4-BE49-F238E27FC236}">
                <a16:creationId xmlns:a16="http://schemas.microsoft.com/office/drawing/2014/main" id="{23382427-36E5-498B-AFEF-FFC199942B96}"/>
              </a:ext>
            </a:extLst>
          </p:cNvPr>
          <p:cNvCxnSpPr>
            <a:cxnSpLocks/>
          </p:cNvCxnSpPr>
          <p:nvPr/>
        </p:nvCxnSpPr>
        <p:spPr>
          <a:xfrm>
            <a:off x="2267744" y="3867894"/>
            <a:ext cx="0" cy="43204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線コネクタ 98">
            <a:extLst>
              <a:ext uri="{FF2B5EF4-FFF2-40B4-BE49-F238E27FC236}">
                <a16:creationId xmlns:a16="http://schemas.microsoft.com/office/drawing/2014/main" id="{C790D74E-A21F-487A-A679-A83E2751E94D}"/>
              </a:ext>
            </a:extLst>
          </p:cNvPr>
          <p:cNvCxnSpPr>
            <a:cxnSpLocks/>
          </p:cNvCxnSpPr>
          <p:nvPr/>
        </p:nvCxnSpPr>
        <p:spPr>
          <a:xfrm>
            <a:off x="2627784" y="3363838"/>
            <a:ext cx="0" cy="93610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線コネクタ 99">
            <a:extLst>
              <a:ext uri="{FF2B5EF4-FFF2-40B4-BE49-F238E27FC236}">
                <a16:creationId xmlns:a16="http://schemas.microsoft.com/office/drawing/2014/main" id="{B97B41C3-4F3A-43DF-A025-512479461B9A}"/>
              </a:ext>
            </a:extLst>
          </p:cNvPr>
          <p:cNvCxnSpPr>
            <a:cxnSpLocks/>
          </p:cNvCxnSpPr>
          <p:nvPr/>
        </p:nvCxnSpPr>
        <p:spPr>
          <a:xfrm>
            <a:off x="2987824" y="2931790"/>
            <a:ext cx="0" cy="136815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>
            <a:extLst>
              <a:ext uri="{FF2B5EF4-FFF2-40B4-BE49-F238E27FC236}">
                <a16:creationId xmlns:a16="http://schemas.microsoft.com/office/drawing/2014/main" id="{1885F9AA-2190-474C-A45B-CD9A42277BFD}"/>
              </a:ext>
            </a:extLst>
          </p:cNvPr>
          <p:cNvCxnSpPr>
            <a:cxnSpLocks/>
          </p:cNvCxnSpPr>
          <p:nvPr/>
        </p:nvCxnSpPr>
        <p:spPr>
          <a:xfrm>
            <a:off x="3347864" y="2715766"/>
            <a:ext cx="0" cy="158417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7F17F1F9-2D08-45FC-94E1-12754EEF4BB3}"/>
              </a:ext>
            </a:extLst>
          </p:cNvPr>
          <p:cNvCxnSpPr>
            <a:cxnSpLocks/>
          </p:cNvCxnSpPr>
          <p:nvPr/>
        </p:nvCxnSpPr>
        <p:spPr>
          <a:xfrm>
            <a:off x="3707904" y="2643758"/>
            <a:ext cx="0" cy="165618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6751D219-31A4-4B6A-B945-B625BD9B8A36}"/>
              </a:ext>
            </a:extLst>
          </p:cNvPr>
          <p:cNvCxnSpPr>
            <a:cxnSpLocks/>
          </p:cNvCxnSpPr>
          <p:nvPr/>
        </p:nvCxnSpPr>
        <p:spPr>
          <a:xfrm>
            <a:off x="4067944" y="2427734"/>
            <a:ext cx="0" cy="187220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コネクタ 103">
            <a:extLst>
              <a:ext uri="{FF2B5EF4-FFF2-40B4-BE49-F238E27FC236}">
                <a16:creationId xmlns:a16="http://schemas.microsoft.com/office/drawing/2014/main" id="{0023C068-CFB9-4916-8B71-5D05377988E8}"/>
              </a:ext>
            </a:extLst>
          </p:cNvPr>
          <p:cNvCxnSpPr>
            <a:cxnSpLocks/>
          </p:cNvCxnSpPr>
          <p:nvPr/>
        </p:nvCxnSpPr>
        <p:spPr>
          <a:xfrm>
            <a:off x="5148064" y="1851670"/>
            <a:ext cx="0" cy="244827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線コネクタ 104">
            <a:extLst>
              <a:ext uri="{FF2B5EF4-FFF2-40B4-BE49-F238E27FC236}">
                <a16:creationId xmlns:a16="http://schemas.microsoft.com/office/drawing/2014/main" id="{9D9708F0-623C-4902-81EB-DD8A45E6C316}"/>
              </a:ext>
            </a:extLst>
          </p:cNvPr>
          <p:cNvCxnSpPr>
            <a:cxnSpLocks/>
          </p:cNvCxnSpPr>
          <p:nvPr/>
        </p:nvCxnSpPr>
        <p:spPr>
          <a:xfrm>
            <a:off x="4427984" y="2211710"/>
            <a:ext cx="0" cy="208823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線コネクタ 105">
            <a:extLst>
              <a:ext uri="{FF2B5EF4-FFF2-40B4-BE49-F238E27FC236}">
                <a16:creationId xmlns:a16="http://schemas.microsoft.com/office/drawing/2014/main" id="{C2DF6BD2-6FB7-48D2-AEA8-65572B014252}"/>
              </a:ext>
            </a:extLst>
          </p:cNvPr>
          <p:cNvCxnSpPr>
            <a:cxnSpLocks/>
          </p:cNvCxnSpPr>
          <p:nvPr/>
        </p:nvCxnSpPr>
        <p:spPr>
          <a:xfrm>
            <a:off x="4788024" y="1851670"/>
            <a:ext cx="0" cy="244827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テキスト ボックス 22">
            <a:extLst>
              <a:ext uri="{FF2B5EF4-FFF2-40B4-BE49-F238E27FC236}">
                <a16:creationId xmlns:a16="http://schemas.microsoft.com/office/drawing/2014/main" id="{1095F2D8-F979-4276-8F03-EFFD15B35F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6056" y="4299942"/>
            <a:ext cx="115212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InputPivot</a:t>
            </a:r>
            <a:r>
              <a:rPr lang="en-US" altLang="ja-JP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[16]</a:t>
            </a:r>
            <a:endParaRPr lang="ja-JP" altLang="ja-JP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1" name="テキスト ボックス 22">
            <a:extLst>
              <a:ext uri="{FF2B5EF4-FFF2-40B4-BE49-F238E27FC236}">
                <a16:creationId xmlns:a16="http://schemas.microsoft.com/office/drawing/2014/main" id="{F0F5F230-828A-425D-8141-F1BBAFE37F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9632" y="4515966"/>
            <a:ext cx="136815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CA" altLang="ja-JP" sz="1100" kern="1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LmcsMinBinIdx</a:t>
            </a:r>
            <a:endParaRPr lang="en-US" altLang="ja-JP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3" name="直線コネクタ 112">
            <a:extLst>
              <a:ext uri="{FF2B5EF4-FFF2-40B4-BE49-F238E27FC236}">
                <a16:creationId xmlns:a16="http://schemas.microsoft.com/office/drawing/2014/main" id="{0EC7BEF1-5001-4343-9E8F-518088E7E1C7}"/>
              </a:ext>
            </a:extLst>
          </p:cNvPr>
          <p:cNvCxnSpPr>
            <a:cxnSpLocks/>
          </p:cNvCxnSpPr>
          <p:nvPr/>
        </p:nvCxnSpPr>
        <p:spPr>
          <a:xfrm flipV="1">
            <a:off x="1547664" y="1995686"/>
            <a:ext cx="3600400" cy="230425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線コネクタ 113">
            <a:extLst>
              <a:ext uri="{FF2B5EF4-FFF2-40B4-BE49-F238E27FC236}">
                <a16:creationId xmlns:a16="http://schemas.microsoft.com/office/drawing/2014/main" id="{FB5BD7F2-9E39-44D2-8E67-DF61CCB612AD}"/>
              </a:ext>
            </a:extLst>
          </p:cNvPr>
          <p:cNvCxnSpPr>
            <a:cxnSpLocks/>
          </p:cNvCxnSpPr>
          <p:nvPr/>
        </p:nvCxnSpPr>
        <p:spPr>
          <a:xfrm flipV="1">
            <a:off x="2987824" y="2859782"/>
            <a:ext cx="360040" cy="216024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線コネクタ 114">
            <a:extLst>
              <a:ext uri="{FF2B5EF4-FFF2-40B4-BE49-F238E27FC236}">
                <a16:creationId xmlns:a16="http://schemas.microsoft.com/office/drawing/2014/main" id="{E7F99D1F-3403-4A32-9497-BE57EFF90AE8}"/>
              </a:ext>
            </a:extLst>
          </p:cNvPr>
          <p:cNvCxnSpPr>
            <a:cxnSpLocks/>
          </p:cNvCxnSpPr>
          <p:nvPr/>
        </p:nvCxnSpPr>
        <p:spPr>
          <a:xfrm flipV="1">
            <a:off x="3347864" y="2787774"/>
            <a:ext cx="360040" cy="72008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線コネクタ 115">
            <a:extLst>
              <a:ext uri="{FF2B5EF4-FFF2-40B4-BE49-F238E27FC236}">
                <a16:creationId xmlns:a16="http://schemas.microsoft.com/office/drawing/2014/main" id="{9CCC11C9-520C-47F3-A8C5-7A4FEE67488D}"/>
              </a:ext>
            </a:extLst>
          </p:cNvPr>
          <p:cNvCxnSpPr>
            <a:cxnSpLocks/>
          </p:cNvCxnSpPr>
          <p:nvPr/>
        </p:nvCxnSpPr>
        <p:spPr>
          <a:xfrm>
            <a:off x="1547664" y="4011910"/>
            <a:ext cx="86409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線コネクタ 116">
            <a:extLst>
              <a:ext uri="{FF2B5EF4-FFF2-40B4-BE49-F238E27FC236}">
                <a16:creationId xmlns:a16="http://schemas.microsoft.com/office/drawing/2014/main" id="{AECF5960-4DE6-4B1B-8A42-CE7E8BC41AEE}"/>
              </a:ext>
            </a:extLst>
          </p:cNvPr>
          <p:cNvCxnSpPr>
            <a:cxnSpLocks/>
          </p:cNvCxnSpPr>
          <p:nvPr/>
        </p:nvCxnSpPr>
        <p:spPr>
          <a:xfrm>
            <a:off x="1547664" y="3507854"/>
            <a:ext cx="122413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線コネクタ 117">
            <a:extLst>
              <a:ext uri="{FF2B5EF4-FFF2-40B4-BE49-F238E27FC236}">
                <a16:creationId xmlns:a16="http://schemas.microsoft.com/office/drawing/2014/main" id="{44344131-C32A-462C-A06B-34AE6C32156C}"/>
              </a:ext>
            </a:extLst>
          </p:cNvPr>
          <p:cNvCxnSpPr>
            <a:cxnSpLocks/>
          </p:cNvCxnSpPr>
          <p:nvPr/>
        </p:nvCxnSpPr>
        <p:spPr>
          <a:xfrm>
            <a:off x="1547664" y="3075806"/>
            <a:ext cx="158417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線コネクタ 118">
            <a:extLst>
              <a:ext uri="{FF2B5EF4-FFF2-40B4-BE49-F238E27FC236}">
                <a16:creationId xmlns:a16="http://schemas.microsoft.com/office/drawing/2014/main" id="{B80A0AA7-7366-4732-8641-E9A950BBF77C}"/>
              </a:ext>
            </a:extLst>
          </p:cNvPr>
          <p:cNvCxnSpPr>
            <a:cxnSpLocks/>
          </p:cNvCxnSpPr>
          <p:nvPr/>
        </p:nvCxnSpPr>
        <p:spPr>
          <a:xfrm>
            <a:off x="1547664" y="2847426"/>
            <a:ext cx="201622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線コネクタ 119">
            <a:extLst>
              <a:ext uri="{FF2B5EF4-FFF2-40B4-BE49-F238E27FC236}">
                <a16:creationId xmlns:a16="http://schemas.microsoft.com/office/drawing/2014/main" id="{FAA503E3-23E0-42E0-8DDC-B1B4AC77233C}"/>
              </a:ext>
            </a:extLst>
          </p:cNvPr>
          <p:cNvCxnSpPr>
            <a:cxnSpLocks/>
          </p:cNvCxnSpPr>
          <p:nvPr/>
        </p:nvCxnSpPr>
        <p:spPr>
          <a:xfrm>
            <a:off x="1547664" y="2787774"/>
            <a:ext cx="237626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線コネクタ 120">
            <a:extLst>
              <a:ext uri="{FF2B5EF4-FFF2-40B4-BE49-F238E27FC236}">
                <a16:creationId xmlns:a16="http://schemas.microsoft.com/office/drawing/2014/main" id="{7A6E3CA4-246C-4074-9D7C-E7FDCADCCB86}"/>
              </a:ext>
            </a:extLst>
          </p:cNvPr>
          <p:cNvCxnSpPr>
            <a:cxnSpLocks/>
          </p:cNvCxnSpPr>
          <p:nvPr/>
        </p:nvCxnSpPr>
        <p:spPr>
          <a:xfrm>
            <a:off x="1547664" y="2355726"/>
            <a:ext cx="30963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線コネクタ 121">
            <a:extLst>
              <a:ext uri="{FF2B5EF4-FFF2-40B4-BE49-F238E27FC236}">
                <a16:creationId xmlns:a16="http://schemas.microsoft.com/office/drawing/2014/main" id="{ADC31287-49D5-4731-A20B-8BDF23E563D8}"/>
              </a:ext>
            </a:extLst>
          </p:cNvPr>
          <p:cNvCxnSpPr>
            <a:cxnSpLocks/>
          </p:cNvCxnSpPr>
          <p:nvPr/>
        </p:nvCxnSpPr>
        <p:spPr>
          <a:xfrm>
            <a:off x="1547664" y="2571750"/>
            <a:ext cx="273630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線コネクタ 122">
            <a:extLst>
              <a:ext uri="{FF2B5EF4-FFF2-40B4-BE49-F238E27FC236}">
                <a16:creationId xmlns:a16="http://schemas.microsoft.com/office/drawing/2014/main" id="{2EC0DC61-D319-467C-8770-66732B1CCE67}"/>
              </a:ext>
            </a:extLst>
          </p:cNvPr>
          <p:cNvCxnSpPr>
            <a:cxnSpLocks/>
          </p:cNvCxnSpPr>
          <p:nvPr/>
        </p:nvCxnSpPr>
        <p:spPr>
          <a:xfrm>
            <a:off x="1547664" y="1995686"/>
            <a:ext cx="374441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線コネクタ 127">
            <a:extLst>
              <a:ext uri="{FF2B5EF4-FFF2-40B4-BE49-F238E27FC236}">
                <a16:creationId xmlns:a16="http://schemas.microsoft.com/office/drawing/2014/main" id="{C103D4FB-D278-4054-8955-D17DBEED75A4}"/>
              </a:ext>
            </a:extLst>
          </p:cNvPr>
          <p:cNvCxnSpPr>
            <a:cxnSpLocks/>
          </p:cNvCxnSpPr>
          <p:nvPr/>
        </p:nvCxnSpPr>
        <p:spPr>
          <a:xfrm>
            <a:off x="1475656" y="4299942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線コネクタ 128">
            <a:extLst>
              <a:ext uri="{FF2B5EF4-FFF2-40B4-BE49-F238E27FC236}">
                <a16:creationId xmlns:a16="http://schemas.microsoft.com/office/drawing/2014/main" id="{C3B428B8-41FA-4B9D-A648-EF92FC835A15}"/>
              </a:ext>
            </a:extLst>
          </p:cNvPr>
          <p:cNvCxnSpPr>
            <a:cxnSpLocks/>
          </p:cNvCxnSpPr>
          <p:nvPr/>
        </p:nvCxnSpPr>
        <p:spPr>
          <a:xfrm>
            <a:off x="1475656" y="4155926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線コネクタ 130">
            <a:extLst>
              <a:ext uri="{FF2B5EF4-FFF2-40B4-BE49-F238E27FC236}">
                <a16:creationId xmlns:a16="http://schemas.microsoft.com/office/drawing/2014/main" id="{F5045915-1765-4B78-BB57-C1B1042FD11F}"/>
              </a:ext>
            </a:extLst>
          </p:cNvPr>
          <p:cNvCxnSpPr>
            <a:cxnSpLocks/>
          </p:cNvCxnSpPr>
          <p:nvPr/>
        </p:nvCxnSpPr>
        <p:spPr>
          <a:xfrm>
            <a:off x="1475656" y="4011910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線コネクタ 131">
            <a:extLst>
              <a:ext uri="{FF2B5EF4-FFF2-40B4-BE49-F238E27FC236}">
                <a16:creationId xmlns:a16="http://schemas.microsoft.com/office/drawing/2014/main" id="{AA270833-F171-4B39-8368-745462FAFAA8}"/>
              </a:ext>
            </a:extLst>
          </p:cNvPr>
          <p:cNvCxnSpPr>
            <a:cxnSpLocks/>
          </p:cNvCxnSpPr>
          <p:nvPr/>
        </p:nvCxnSpPr>
        <p:spPr>
          <a:xfrm>
            <a:off x="1475656" y="3867894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線コネクタ 132">
            <a:extLst>
              <a:ext uri="{FF2B5EF4-FFF2-40B4-BE49-F238E27FC236}">
                <a16:creationId xmlns:a16="http://schemas.microsoft.com/office/drawing/2014/main" id="{BB133BC8-BABF-44EF-BE11-3BD3CA350249}"/>
              </a:ext>
            </a:extLst>
          </p:cNvPr>
          <p:cNvCxnSpPr>
            <a:cxnSpLocks/>
          </p:cNvCxnSpPr>
          <p:nvPr/>
        </p:nvCxnSpPr>
        <p:spPr>
          <a:xfrm>
            <a:off x="1475656" y="3723878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線コネクタ 133">
            <a:extLst>
              <a:ext uri="{FF2B5EF4-FFF2-40B4-BE49-F238E27FC236}">
                <a16:creationId xmlns:a16="http://schemas.microsoft.com/office/drawing/2014/main" id="{BACFDDB5-B15B-4F4F-9C3C-62EECC99E844}"/>
              </a:ext>
            </a:extLst>
          </p:cNvPr>
          <p:cNvCxnSpPr>
            <a:cxnSpLocks/>
          </p:cNvCxnSpPr>
          <p:nvPr/>
        </p:nvCxnSpPr>
        <p:spPr>
          <a:xfrm>
            <a:off x="1475656" y="3579862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線コネクタ 134">
            <a:extLst>
              <a:ext uri="{FF2B5EF4-FFF2-40B4-BE49-F238E27FC236}">
                <a16:creationId xmlns:a16="http://schemas.microsoft.com/office/drawing/2014/main" id="{F6EC2F2B-1F47-421B-9ACA-47AB7C18BE4C}"/>
              </a:ext>
            </a:extLst>
          </p:cNvPr>
          <p:cNvCxnSpPr>
            <a:cxnSpLocks/>
          </p:cNvCxnSpPr>
          <p:nvPr/>
        </p:nvCxnSpPr>
        <p:spPr>
          <a:xfrm>
            <a:off x="1475656" y="3435846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線コネクタ 135">
            <a:extLst>
              <a:ext uri="{FF2B5EF4-FFF2-40B4-BE49-F238E27FC236}">
                <a16:creationId xmlns:a16="http://schemas.microsoft.com/office/drawing/2014/main" id="{E36C9ADA-2F51-49BD-99E2-08707962A7DC}"/>
              </a:ext>
            </a:extLst>
          </p:cNvPr>
          <p:cNvCxnSpPr>
            <a:cxnSpLocks/>
          </p:cNvCxnSpPr>
          <p:nvPr/>
        </p:nvCxnSpPr>
        <p:spPr>
          <a:xfrm>
            <a:off x="1475656" y="3291830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線コネクタ 136">
            <a:extLst>
              <a:ext uri="{FF2B5EF4-FFF2-40B4-BE49-F238E27FC236}">
                <a16:creationId xmlns:a16="http://schemas.microsoft.com/office/drawing/2014/main" id="{10120706-E032-4E10-89E2-96BE4426943A}"/>
              </a:ext>
            </a:extLst>
          </p:cNvPr>
          <p:cNvCxnSpPr>
            <a:cxnSpLocks/>
          </p:cNvCxnSpPr>
          <p:nvPr/>
        </p:nvCxnSpPr>
        <p:spPr>
          <a:xfrm>
            <a:off x="1475656" y="3147814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線コネクタ 137">
            <a:extLst>
              <a:ext uri="{FF2B5EF4-FFF2-40B4-BE49-F238E27FC236}">
                <a16:creationId xmlns:a16="http://schemas.microsoft.com/office/drawing/2014/main" id="{9FB8687F-0CCB-4D3E-BD24-16F7323FB1FB}"/>
              </a:ext>
            </a:extLst>
          </p:cNvPr>
          <p:cNvCxnSpPr>
            <a:cxnSpLocks/>
          </p:cNvCxnSpPr>
          <p:nvPr/>
        </p:nvCxnSpPr>
        <p:spPr>
          <a:xfrm>
            <a:off x="1475656" y="3003798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線コネクタ 138">
            <a:extLst>
              <a:ext uri="{FF2B5EF4-FFF2-40B4-BE49-F238E27FC236}">
                <a16:creationId xmlns:a16="http://schemas.microsoft.com/office/drawing/2014/main" id="{D4549741-2E66-4F91-ADF5-825E11C5E5FB}"/>
              </a:ext>
            </a:extLst>
          </p:cNvPr>
          <p:cNvCxnSpPr>
            <a:cxnSpLocks/>
          </p:cNvCxnSpPr>
          <p:nvPr/>
        </p:nvCxnSpPr>
        <p:spPr>
          <a:xfrm>
            <a:off x="1475656" y="2865960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線コネクタ 139">
            <a:extLst>
              <a:ext uri="{FF2B5EF4-FFF2-40B4-BE49-F238E27FC236}">
                <a16:creationId xmlns:a16="http://schemas.microsoft.com/office/drawing/2014/main" id="{D493A2BE-21BA-4F11-95B2-037B56428893}"/>
              </a:ext>
            </a:extLst>
          </p:cNvPr>
          <p:cNvCxnSpPr>
            <a:cxnSpLocks/>
          </p:cNvCxnSpPr>
          <p:nvPr/>
        </p:nvCxnSpPr>
        <p:spPr>
          <a:xfrm>
            <a:off x="1475656" y="2715766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線コネクタ 140">
            <a:extLst>
              <a:ext uri="{FF2B5EF4-FFF2-40B4-BE49-F238E27FC236}">
                <a16:creationId xmlns:a16="http://schemas.microsoft.com/office/drawing/2014/main" id="{BCCA49D7-45BD-47B3-952E-EEB2CB064869}"/>
              </a:ext>
            </a:extLst>
          </p:cNvPr>
          <p:cNvCxnSpPr>
            <a:cxnSpLocks/>
          </p:cNvCxnSpPr>
          <p:nvPr/>
        </p:nvCxnSpPr>
        <p:spPr>
          <a:xfrm>
            <a:off x="1475656" y="2571750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線コネクタ 141">
            <a:extLst>
              <a:ext uri="{FF2B5EF4-FFF2-40B4-BE49-F238E27FC236}">
                <a16:creationId xmlns:a16="http://schemas.microsoft.com/office/drawing/2014/main" id="{071F6C18-FD95-449E-B106-AB77968EC23C}"/>
              </a:ext>
            </a:extLst>
          </p:cNvPr>
          <p:cNvCxnSpPr>
            <a:cxnSpLocks/>
          </p:cNvCxnSpPr>
          <p:nvPr/>
        </p:nvCxnSpPr>
        <p:spPr>
          <a:xfrm>
            <a:off x="1475656" y="2427734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線コネクタ 142">
            <a:extLst>
              <a:ext uri="{FF2B5EF4-FFF2-40B4-BE49-F238E27FC236}">
                <a16:creationId xmlns:a16="http://schemas.microsoft.com/office/drawing/2014/main" id="{C56C3089-F575-44F9-93DD-B496BD1E2A25}"/>
              </a:ext>
            </a:extLst>
          </p:cNvPr>
          <p:cNvCxnSpPr>
            <a:cxnSpLocks/>
          </p:cNvCxnSpPr>
          <p:nvPr/>
        </p:nvCxnSpPr>
        <p:spPr>
          <a:xfrm>
            <a:off x="1475656" y="2283718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線コネクタ 143">
            <a:extLst>
              <a:ext uri="{FF2B5EF4-FFF2-40B4-BE49-F238E27FC236}">
                <a16:creationId xmlns:a16="http://schemas.microsoft.com/office/drawing/2014/main" id="{7D513C2F-AB24-4851-8693-1ADCF9020910}"/>
              </a:ext>
            </a:extLst>
          </p:cNvPr>
          <p:cNvCxnSpPr>
            <a:cxnSpLocks/>
          </p:cNvCxnSpPr>
          <p:nvPr/>
        </p:nvCxnSpPr>
        <p:spPr>
          <a:xfrm>
            <a:off x="1475656" y="2139702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線コネクタ 144">
            <a:extLst>
              <a:ext uri="{FF2B5EF4-FFF2-40B4-BE49-F238E27FC236}">
                <a16:creationId xmlns:a16="http://schemas.microsoft.com/office/drawing/2014/main" id="{7CDBA2E6-A37B-4C09-AE5C-AA6AAE086EBC}"/>
              </a:ext>
            </a:extLst>
          </p:cNvPr>
          <p:cNvCxnSpPr>
            <a:cxnSpLocks/>
          </p:cNvCxnSpPr>
          <p:nvPr/>
        </p:nvCxnSpPr>
        <p:spPr>
          <a:xfrm>
            <a:off x="1475656" y="1995686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テキスト ボックス 22">
            <a:extLst>
              <a:ext uri="{FF2B5EF4-FFF2-40B4-BE49-F238E27FC236}">
                <a16:creationId xmlns:a16="http://schemas.microsoft.com/office/drawing/2014/main" id="{B4215F61-6A57-4C06-AE5A-DD40D3404B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034" y="2487386"/>
            <a:ext cx="83516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1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adjustment</a:t>
            </a:r>
            <a:endParaRPr lang="ja-JP" altLang="ja-JP" sz="11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4" name="テキスト ボックス 22">
            <a:extLst>
              <a:ext uri="{FF2B5EF4-FFF2-40B4-BE49-F238E27FC236}">
                <a16:creationId xmlns:a16="http://schemas.microsoft.com/office/drawing/2014/main" id="{A268C80F-BA8B-41B2-9323-B53D3B3BFD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2859782"/>
            <a:ext cx="122413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segment</a:t>
            </a:r>
          </a:p>
          <a:p>
            <a:pPr algn="ctr" eaLnBrk="1" hangingPunct="1"/>
            <a:r>
              <a:rPr lang="en-US" altLang="ja-JP" sz="105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(each size = 32)</a:t>
            </a:r>
            <a:endParaRPr lang="ja-JP" altLang="ja-JP" sz="105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3" name="テキスト ボックス 22">
            <a:extLst>
              <a:ext uri="{FF2B5EF4-FFF2-40B4-BE49-F238E27FC236}">
                <a16:creationId xmlns:a16="http://schemas.microsoft.com/office/drawing/2014/main" id="{D18A05F0-4B59-4557-843A-86680F7209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1635646"/>
            <a:ext cx="115212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LmcsPivot</a:t>
            </a:r>
            <a:r>
              <a:rPr lang="en-US" altLang="ja-JP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[16]</a:t>
            </a:r>
            <a:endParaRPr lang="ja-JP" altLang="ja-JP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テキスト ボックス 22">
            <a:extLst>
              <a:ext uri="{FF2B5EF4-FFF2-40B4-BE49-F238E27FC236}">
                <a16:creationId xmlns:a16="http://schemas.microsoft.com/office/drawing/2014/main" id="{D1AD5CDA-2641-45AF-89C9-E209DE2442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9952" y="4515966"/>
            <a:ext cx="129614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CA" altLang="ja-JP" sz="1100" kern="1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LmcsMaxBinIdx</a:t>
            </a:r>
            <a:endParaRPr lang="en-US" altLang="ja-JP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97BD9112-81FE-42B4-80A2-79729F244082}"/>
              </a:ext>
            </a:extLst>
          </p:cNvPr>
          <p:cNvCxnSpPr>
            <a:cxnSpLocks/>
          </p:cNvCxnSpPr>
          <p:nvPr/>
        </p:nvCxnSpPr>
        <p:spPr>
          <a:xfrm flipV="1">
            <a:off x="1907704" y="4371950"/>
            <a:ext cx="0" cy="144016"/>
          </a:xfrm>
          <a:prstGeom prst="straightConnector1">
            <a:avLst/>
          </a:prstGeom>
          <a:ln w="1905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線矢印コネクタ 154">
            <a:extLst>
              <a:ext uri="{FF2B5EF4-FFF2-40B4-BE49-F238E27FC236}">
                <a16:creationId xmlns:a16="http://schemas.microsoft.com/office/drawing/2014/main" id="{2F96DD1D-5FD2-4563-B6E0-B7CC3A340427}"/>
              </a:ext>
            </a:extLst>
          </p:cNvPr>
          <p:cNvCxnSpPr>
            <a:cxnSpLocks/>
          </p:cNvCxnSpPr>
          <p:nvPr/>
        </p:nvCxnSpPr>
        <p:spPr>
          <a:xfrm flipV="1">
            <a:off x="4788024" y="4371950"/>
            <a:ext cx="0" cy="144016"/>
          </a:xfrm>
          <a:prstGeom prst="straightConnector1">
            <a:avLst/>
          </a:prstGeom>
          <a:ln w="1905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3" name="楕円 4102">
            <a:extLst>
              <a:ext uri="{FF2B5EF4-FFF2-40B4-BE49-F238E27FC236}">
                <a16:creationId xmlns:a16="http://schemas.microsoft.com/office/drawing/2014/main" id="{F909CB01-70B1-4F63-BA07-7A820455E994}"/>
              </a:ext>
            </a:extLst>
          </p:cNvPr>
          <p:cNvSpPr/>
          <p:nvPr/>
        </p:nvSpPr>
        <p:spPr>
          <a:xfrm>
            <a:off x="3672964" y="275070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105" name="直線矢印コネクタ 4104">
            <a:extLst>
              <a:ext uri="{FF2B5EF4-FFF2-40B4-BE49-F238E27FC236}">
                <a16:creationId xmlns:a16="http://schemas.microsoft.com/office/drawing/2014/main" id="{800D3138-C316-4B0F-B271-28BFD6E4E330}"/>
              </a:ext>
            </a:extLst>
          </p:cNvPr>
          <p:cNvCxnSpPr>
            <a:cxnSpLocks/>
          </p:cNvCxnSpPr>
          <p:nvPr/>
        </p:nvCxnSpPr>
        <p:spPr>
          <a:xfrm flipV="1">
            <a:off x="3707904" y="2671763"/>
            <a:ext cx="2183" cy="116011"/>
          </a:xfrm>
          <a:prstGeom prst="straightConnector1">
            <a:avLst/>
          </a:prstGeom>
          <a:ln w="12700">
            <a:solidFill>
              <a:srgbClr val="FF0000"/>
            </a:solidFill>
            <a:prstDash val="solid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7" name="フリーフォーム: 図形 4106">
            <a:extLst>
              <a:ext uri="{FF2B5EF4-FFF2-40B4-BE49-F238E27FC236}">
                <a16:creationId xmlns:a16="http://schemas.microsoft.com/office/drawing/2014/main" id="{E7C1E2D8-9580-4BF4-B3A6-B2DBD3CE1C26}"/>
              </a:ext>
            </a:extLst>
          </p:cNvPr>
          <p:cNvSpPr/>
          <p:nvPr/>
        </p:nvSpPr>
        <p:spPr>
          <a:xfrm>
            <a:off x="1347515" y="2715766"/>
            <a:ext cx="105370" cy="85725"/>
          </a:xfrm>
          <a:custGeom>
            <a:avLst/>
            <a:gdLst>
              <a:gd name="connsiteX0" fmla="*/ 70445 w 105370"/>
              <a:gd name="connsiteY0" fmla="*/ 85725 h 85725"/>
              <a:gd name="connsiteX1" fmla="*/ 595 w 105370"/>
              <a:gd name="connsiteY1" fmla="*/ 19050 h 85725"/>
              <a:gd name="connsiteX2" fmla="*/ 105370 w 105370"/>
              <a:gd name="connsiteY2" fmla="*/ 0 h 85725"/>
              <a:gd name="connsiteX3" fmla="*/ 105370 w 105370"/>
              <a:gd name="connsiteY3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370" h="85725">
                <a:moveTo>
                  <a:pt x="70445" y="85725"/>
                </a:moveTo>
                <a:cubicBezTo>
                  <a:pt x="32609" y="59531"/>
                  <a:pt x="-5226" y="33337"/>
                  <a:pt x="595" y="19050"/>
                </a:cubicBezTo>
                <a:cubicBezTo>
                  <a:pt x="6416" y="4763"/>
                  <a:pt x="105370" y="0"/>
                  <a:pt x="105370" y="0"/>
                </a:cubicBezTo>
                <a:lnTo>
                  <a:pt x="105370" y="0"/>
                </a:lnTo>
              </a:path>
            </a:pathLst>
          </a:custGeom>
          <a:noFill/>
          <a:ln w="12700">
            <a:solidFill>
              <a:srgbClr val="FF0000"/>
            </a:solidFill>
            <a:headEnd type="none" w="med" len="med"/>
            <a:tailEnd type="triangl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4" name="直線コネクタ 93">
            <a:extLst>
              <a:ext uri="{FF2B5EF4-FFF2-40B4-BE49-F238E27FC236}">
                <a16:creationId xmlns:a16="http://schemas.microsoft.com/office/drawing/2014/main" id="{2B1CA581-E4F0-4393-98E7-A210FBF0AFB4}"/>
              </a:ext>
            </a:extLst>
          </p:cNvPr>
          <p:cNvCxnSpPr>
            <a:cxnSpLocks/>
          </p:cNvCxnSpPr>
          <p:nvPr/>
        </p:nvCxnSpPr>
        <p:spPr>
          <a:xfrm>
            <a:off x="4788024" y="1995686"/>
            <a:ext cx="36004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1390C1EE-B57B-4C2E-8E34-39EB58BD884C}"/>
              </a:ext>
            </a:extLst>
          </p:cNvPr>
          <p:cNvCxnSpPr>
            <a:cxnSpLocks/>
          </p:cNvCxnSpPr>
          <p:nvPr/>
        </p:nvCxnSpPr>
        <p:spPr>
          <a:xfrm>
            <a:off x="1547664" y="4299942"/>
            <a:ext cx="36004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1050A2E3-8B61-402A-B433-9C88601FDC3E}"/>
              </a:ext>
            </a:extLst>
          </p:cNvPr>
          <p:cNvCxnSpPr>
            <a:cxnSpLocks/>
          </p:cNvCxnSpPr>
          <p:nvPr/>
        </p:nvCxnSpPr>
        <p:spPr>
          <a:xfrm flipV="1">
            <a:off x="1907704" y="4011910"/>
            <a:ext cx="360040" cy="288032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61E95F26-A5E2-465E-B70A-BF7AA0D84339}"/>
              </a:ext>
            </a:extLst>
          </p:cNvPr>
          <p:cNvSpPr txBox="1"/>
          <p:nvPr/>
        </p:nvSpPr>
        <p:spPr>
          <a:xfrm>
            <a:off x="5364088" y="2139702"/>
            <a:ext cx="36003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cs typeface="Arial" panose="020B0604020202020204" pitchFamily="34" charset="0"/>
              </a:rPr>
              <a:t>In the encoder, if multiple pivots are in one segment, the higher pivot is adjusted to the next segment.</a:t>
            </a:r>
            <a:endParaRPr lang="ja-JP" altLang="en-US" sz="1400" dirty="0">
              <a:cs typeface="Arial" panose="020B0604020202020204" pitchFamily="34" charset="0"/>
            </a:endParaRPr>
          </a:p>
        </p:txBody>
      </p:sp>
      <p:sp>
        <p:nvSpPr>
          <p:cNvPr id="125" name="テキスト ボックス 124">
            <a:extLst>
              <a:ext uri="{FF2B5EF4-FFF2-40B4-BE49-F238E27FC236}">
                <a16:creationId xmlns:a16="http://schemas.microsoft.com/office/drawing/2014/main" id="{284C8678-9D43-4DFA-AFE5-9964EB75BE18}"/>
              </a:ext>
            </a:extLst>
          </p:cNvPr>
          <p:cNvSpPr txBox="1"/>
          <p:nvPr/>
        </p:nvSpPr>
        <p:spPr>
          <a:xfrm>
            <a:off x="5364089" y="3435846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cs typeface="Arial" panose="020B0604020202020204" pitchFamily="34" charset="0"/>
              </a:rPr>
              <a:t>The decoder can detect the corresponding pivot directly using “</a:t>
            </a:r>
            <a:r>
              <a:rPr lang="en-US" altLang="ja-JP" sz="1400" dirty="0" err="1">
                <a:cs typeface="Arial" panose="020B0604020202020204" pitchFamily="34" charset="0"/>
              </a:rPr>
              <a:t>lumasample</a:t>
            </a:r>
            <a:r>
              <a:rPr lang="en-US" altLang="ja-JP" sz="1400" dirty="0">
                <a:cs typeface="Arial" panose="020B0604020202020204" pitchFamily="34" charset="0"/>
              </a:rPr>
              <a:t> &gt;&gt; 5”.</a:t>
            </a:r>
            <a:endParaRPr lang="ja-JP" altLang="en-US" sz="1400" dirty="0">
              <a:cs typeface="Arial" panose="020B0604020202020204" pitchFamily="34" charset="0"/>
            </a:endParaRPr>
          </a:p>
        </p:txBody>
      </p:sp>
      <p:sp>
        <p:nvSpPr>
          <p:cNvPr id="4111" name="矢印: 下 4110">
            <a:extLst>
              <a:ext uri="{FF2B5EF4-FFF2-40B4-BE49-F238E27FC236}">
                <a16:creationId xmlns:a16="http://schemas.microsoft.com/office/drawing/2014/main" id="{CACF8977-39E8-47B5-9AAC-34056C3DCE4B}"/>
              </a:ext>
            </a:extLst>
          </p:cNvPr>
          <p:cNvSpPr/>
          <p:nvPr/>
        </p:nvSpPr>
        <p:spPr>
          <a:xfrm>
            <a:off x="6948264" y="3003798"/>
            <a:ext cx="360040" cy="288032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3852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Problems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2098B1CE-3C28-445C-9478-EBBB8D0E3816}"/>
              </a:ext>
            </a:extLst>
          </p:cNvPr>
          <p:cNvSpPr txBox="1"/>
          <p:nvPr/>
        </p:nvSpPr>
        <p:spPr>
          <a:xfrm>
            <a:off x="107504" y="411510"/>
            <a:ext cx="88569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600" dirty="0"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(1) </a:t>
            </a:r>
            <a:r>
              <a:rPr lang="en-US" altLang="ja-JP" sz="1600" dirty="0">
                <a:ea typeface="ＭＳ Ｐゴシック" panose="020B0600070205080204" pitchFamily="50" charset="-128"/>
                <a:cs typeface="Arial" panose="020B0604020202020204" pitchFamily="34" charset="0"/>
              </a:rPr>
              <a:t>The adjustment is not performed when the previous pivot is a multiple of 32.</a:t>
            </a: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0004290F-AB86-4CA8-9F76-A9C30C23361A}"/>
              </a:ext>
            </a:extLst>
          </p:cNvPr>
          <p:cNvSpPr txBox="1"/>
          <p:nvPr/>
        </p:nvSpPr>
        <p:spPr>
          <a:xfrm>
            <a:off x="107504" y="2499742"/>
            <a:ext cx="88569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600" dirty="0"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(2) T</a:t>
            </a:r>
            <a:r>
              <a:rPr lang="en-US" altLang="ja-JP" sz="1600" dirty="0">
                <a:ea typeface="ＭＳ Ｐゴシック" panose="020B0600070205080204" pitchFamily="50" charset="-128"/>
                <a:cs typeface="Arial" panose="020B0604020202020204" pitchFamily="34" charset="0"/>
              </a:rPr>
              <a:t>he number of segments changes depending on </a:t>
            </a:r>
            <a:r>
              <a:rPr lang="en-US" altLang="ja-JP" sz="1600" dirty="0" err="1">
                <a:ea typeface="ＭＳ Ｐゴシック" panose="020B0600070205080204" pitchFamily="50" charset="-128"/>
                <a:cs typeface="Arial" panose="020B0604020202020204" pitchFamily="34" charset="0"/>
              </a:rPr>
              <a:t>BitDepth</a:t>
            </a:r>
            <a:r>
              <a:rPr lang="en-US" altLang="ja-JP" sz="1600" dirty="0">
                <a:ea typeface="ＭＳ Ｐゴシック" panose="020B0600070205080204" pitchFamily="50" charset="-128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7DC5EA6-370A-4DDB-91AB-366397510280}"/>
              </a:ext>
            </a:extLst>
          </p:cNvPr>
          <p:cNvSpPr txBox="1"/>
          <p:nvPr/>
        </p:nvSpPr>
        <p:spPr>
          <a:xfrm>
            <a:off x="3995936" y="1184434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400" dirty="0">
                <a:ea typeface="ＭＳ Ｐゴシック" panose="020B0600070205080204" pitchFamily="50" charset="-128"/>
                <a:cs typeface="Arial" panose="020B0604020202020204" pitchFamily="34" charset="0"/>
              </a:rPr>
              <a:t>Multiple pivots are assigned in the same segment, and the decoder can’t detect a pivot for the current sample.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F459D72D-BDAB-4B51-AD3F-A8EC10D94892}"/>
              </a:ext>
            </a:extLst>
          </p:cNvPr>
          <p:cNvCxnSpPr>
            <a:cxnSpLocks/>
          </p:cNvCxnSpPr>
          <p:nvPr/>
        </p:nvCxnSpPr>
        <p:spPr>
          <a:xfrm flipV="1">
            <a:off x="3473346" y="1046596"/>
            <a:ext cx="432048" cy="432048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B9B259C8-9B2C-4A32-A455-B11519426F76}"/>
              </a:ext>
            </a:extLst>
          </p:cNvPr>
          <p:cNvCxnSpPr>
            <a:cxnSpLocks/>
          </p:cNvCxnSpPr>
          <p:nvPr/>
        </p:nvCxnSpPr>
        <p:spPr>
          <a:xfrm flipV="1">
            <a:off x="2609250" y="1550652"/>
            <a:ext cx="432048" cy="288032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AC66ADA-C9A4-4E05-8649-807ABE4CDF85}"/>
              </a:ext>
            </a:extLst>
          </p:cNvPr>
          <p:cNvCxnSpPr>
            <a:cxnSpLocks/>
          </p:cNvCxnSpPr>
          <p:nvPr/>
        </p:nvCxnSpPr>
        <p:spPr>
          <a:xfrm flipV="1">
            <a:off x="3041298" y="1478644"/>
            <a:ext cx="432048" cy="72008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C315FEFC-07FD-4206-8885-77E3DE5371EE}"/>
              </a:ext>
            </a:extLst>
          </p:cNvPr>
          <p:cNvCxnSpPr>
            <a:cxnSpLocks/>
          </p:cNvCxnSpPr>
          <p:nvPr/>
        </p:nvCxnSpPr>
        <p:spPr>
          <a:xfrm>
            <a:off x="2249210" y="1838684"/>
            <a:ext cx="57606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2870C837-8552-40B9-B457-68EBA9C10105}"/>
              </a:ext>
            </a:extLst>
          </p:cNvPr>
          <p:cNvCxnSpPr>
            <a:cxnSpLocks/>
          </p:cNvCxnSpPr>
          <p:nvPr/>
        </p:nvCxnSpPr>
        <p:spPr>
          <a:xfrm>
            <a:off x="2249210" y="1550652"/>
            <a:ext cx="100811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B8799BED-8F94-4C59-9277-985673DA4FBF}"/>
              </a:ext>
            </a:extLst>
          </p:cNvPr>
          <p:cNvCxnSpPr>
            <a:cxnSpLocks/>
          </p:cNvCxnSpPr>
          <p:nvPr/>
        </p:nvCxnSpPr>
        <p:spPr>
          <a:xfrm>
            <a:off x="2249210" y="1478644"/>
            <a:ext cx="144016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E91E0102-C071-43FF-A29F-261A4EC438AE}"/>
              </a:ext>
            </a:extLst>
          </p:cNvPr>
          <p:cNvCxnSpPr>
            <a:cxnSpLocks/>
          </p:cNvCxnSpPr>
          <p:nvPr/>
        </p:nvCxnSpPr>
        <p:spPr>
          <a:xfrm>
            <a:off x="2249210" y="1046596"/>
            <a:ext cx="18002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9C981567-8295-413A-9F6A-EFB4888A2B9A}"/>
              </a:ext>
            </a:extLst>
          </p:cNvPr>
          <p:cNvCxnSpPr>
            <a:cxnSpLocks/>
          </p:cNvCxnSpPr>
          <p:nvPr/>
        </p:nvCxnSpPr>
        <p:spPr>
          <a:xfrm>
            <a:off x="2177202" y="1766676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095948BC-A671-4026-BD50-1465DE9F9A9F}"/>
              </a:ext>
            </a:extLst>
          </p:cNvPr>
          <p:cNvCxnSpPr>
            <a:cxnSpLocks/>
          </p:cNvCxnSpPr>
          <p:nvPr/>
        </p:nvCxnSpPr>
        <p:spPr>
          <a:xfrm>
            <a:off x="2177202" y="1550652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3075FC4C-40EB-4E15-9FE6-27F44448285B}"/>
              </a:ext>
            </a:extLst>
          </p:cNvPr>
          <p:cNvCxnSpPr>
            <a:cxnSpLocks/>
          </p:cNvCxnSpPr>
          <p:nvPr/>
        </p:nvCxnSpPr>
        <p:spPr>
          <a:xfrm>
            <a:off x="2177202" y="1334628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E1B11119-5DDB-4E45-A380-20C840186862}"/>
              </a:ext>
            </a:extLst>
          </p:cNvPr>
          <p:cNvCxnSpPr>
            <a:cxnSpLocks/>
          </p:cNvCxnSpPr>
          <p:nvPr/>
        </p:nvCxnSpPr>
        <p:spPr>
          <a:xfrm>
            <a:off x="2177202" y="1118604"/>
            <a:ext cx="144016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22">
            <a:extLst>
              <a:ext uri="{FF2B5EF4-FFF2-40B4-BE49-F238E27FC236}">
                <a16:creationId xmlns:a16="http://schemas.microsoft.com/office/drawing/2014/main" id="{B8EF056A-3DAD-462E-9693-F10098E61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034" y="1046596"/>
            <a:ext cx="151216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100" dirty="0">
                <a:solidFill>
                  <a:srgbClr val="0000E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Pivot[3] is not adjusted</a:t>
            </a:r>
            <a:endParaRPr lang="ja-JP" altLang="ja-JP" sz="1100" dirty="0">
              <a:solidFill>
                <a:srgbClr val="0000E6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楕円 19">
            <a:extLst>
              <a:ext uri="{FF2B5EF4-FFF2-40B4-BE49-F238E27FC236}">
                <a16:creationId xmlns:a16="http://schemas.microsoft.com/office/drawing/2014/main" id="{EE48E648-AB19-4E0A-AC34-D846784F8A24}"/>
              </a:ext>
            </a:extLst>
          </p:cNvPr>
          <p:cNvSpPr/>
          <p:nvPr/>
        </p:nvSpPr>
        <p:spPr>
          <a:xfrm>
            <a:off x="3434672" y="143635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フリーフォーム: 図形 21">
            <a:extLst>
              <a:ext uri="{FF2B5EF4-FFF2-40B4-BE49-F238E27FC236}">
                <a16:creationId xmlns:a16="http://schemas.microsoft.com/office/drawing/2014/main" id="{07F9483F-BEF9-48F8-8D1F-191D083DDD6D}"/>
              </a:ext>
            </a:extLst>
          </p:cNvPr>
          <p:cNvSpPr/>
          <p:nvPr/>
        </p:nvSpPr>
        <p:spPr>
          <a:xfrm>
            <a:off x="1985890" y="1334628"/>
            <a:ext cx="158844" cy="144016"/>
          </a:xfrm>
          <a:custGeom>
            <a:avLst/>
            <a:gdLst>
              <a:gd name="connsiteX0" fmla="*/ 70445 w 105370"/>
              <a:gd name="connsiteY0" fmla="*/ 85725 h 85725"/>
              <a:gd name="connsiteX1" fmla="*/ 595 w 105370"/>
              <a:gd name="connsiteY1" fmla="*/ 19050 h 85725"/>
              <a:gd name="connsiteX2" fmla="*/ 105370 w 105370"/>
              <a:gd name="connsiteY2" fmla="*/ 0 h 85725"/>
              <a:gd name="connsiteX3" fmla="*/ 105370 w 105370"/>
              <a:gd name="connsiteY3" fmla="*/ 0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370" h="85725">
                <a:moveTo>
                  <a:pt x="70445" y="85725"/>
                </a:moveTo>
                <a:cubicBezTo>
                  <a:pt x="32609" y="59531"/>
                  <a:pt x="-5226" y="33337"/>
                  <a:pt x="595" y="19050"/>
                </a:cubicBezTo>
                <a:cubicBezTo>
                  <a:pt x="6416" y="4763"/>
                  <a:pt x="105370" y="0"/>
                  <a:pt x="105370" y="0"/>
                </a:cubicBezTo>
                <a:lnTo>
                  <a:pt x="105370" y="0"/>
                </a:lnTo>
              </a:path>
            </a:pathLst>
          </a:custGeom>
          <a:noFill/>
          <a:ln w="12700">
            <a:solidFill>
              <a:srgbClr val="FF0000"/>
            </a:solidFill>
            <a:headEnd type="none" w="med" len="med"/>
            <a:tailEnd type="triangl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FE8486FC-0EF0-4DB2-AB7A-5098232419D9}"/>
              </a:ext>
            </a:extLst>
          </p:cNvPr>
          <p:cNvCxnSpPr>
            <a:cxnSpLocks/>
          </p:cNvCxnSpPr>
          <p:nvPr/>
        </p:nvCxnSpPr>
        <p:spPr>
          <a:xfrm flipV="1">
            <a:off x="2249210" y="830572"/>
            <a:ext cx="0" cy="122413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B50BFC64-1246-4A67-850C-53613FDABB24}"/>
              </a:ext>
            </a:extLst>
          </p:cNvPr>
          <p:cNvSpPr txBox="1"/>
          <p:nvPr/>
        </p:nvSpPr>
        <p:spPr>
          <a:xfrm>
            <a:off x="2436472" y="1807794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[1]</a:t>
            </a: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AA213592-6925-4274-8147-0E92E82C73E6}"/>
              </a:ext>
            </a:extLst>
          </p:cNvPr>
          <p:cNvSpPr txBox="1"/>
          <p:nvPr/>
        </p:nvSpPr>
        <p:spPr>
          <a:xfrm>
            <a:off x="2862342" y="1550652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[2]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5A2C24A6-A74D-40B1-9ED9-62160072B297}"/>
              </a:ext>
            </a:extLst>
          </p:cNvPr>
          <p:cNvSpPr txBox="1"/>
          <p:nvPr/>
        </p:nvSpPr>
        <p:spPr>
          <a:xfrm>
            <a:off x="3282034" y="1453932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[3]</a:t>
            </a: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8FD61E1D-19F6-4E9F-ABE9-466F575E3868}"/>
              </a:ext>
            </a:extLst>
          </p:cNvPr>
          <p:cNvSpPr txBox="1"/>
          <p:nvPr/>
        </p:nvSpPr>
        <p:spPr>
          <a:xfrm>
            <a:off x="3707904" y="783276"/>
            <a:ext cx="4320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2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[4]</a:t>
            </a:r>
          </a:p>
        </p:txBody>
      </p:sp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DA8D940D-281E-4A11-85CC-3CE7B9B44B8D}"/>
              </a:ext>
            </a:extLst>
          </p:cNvPr>
          <p:cNvCxnSpPr>
            <a:cxnSpLocks/>
          </p:cNvCxnSpPr>
          <p:nvPr/>
        </p:nvCxnSpPr>
        <p:spPr>
          <a:xfrm>
            <a:off x="1922188" y="1293510"/>
            <a:ext cx="216024" cy="144016"/>
          </a:xfrm>
          <a:prstGeom prst="line">
            <a:avLst/>
          </a:prstGeom>
          <a:ln w="12700">
            <a:solidFill>
              <a:srgbClr val="0000D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0E4A7798-168E-4247-AAAB-0D7DE5B54C6A}"/>
              </a:ext>
            </a:extLst>
          </p:cNvPr>
          <p:cNvCxnSpPr>
            <a:cxnSpLocks/>
          </p:cNvCxnSpPr>
          <p:nvPr/>
        </p:nvCxnSpPr>
        <p:spPr>
          <a:xfrm flipH="1">
            <a:off x="1673146" y="1606173"/>
            <a:ext cx="536582" cy="448535"/>
          </a:xfrm>
          <a:prstGeom prst="line">
            <a:avLst/>
          </a:prstGeom>
          <a:ln w="9525">
            <a:solidFill>
              <a:srgbClr val="0000D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54CF45DC-8941-49A0-95DE-078DC38BBC19}"/>
              </a:ext>
            </a:extLst>
          </p:cNvPr>
          <p:cNvSpPr txBox="1"/>
          <p:nvPr/>
        </p:nvSpPr>
        <p:spPr>
          <a:xfrm>
            <a:off x="593026" y="2022108"/>
            <a:ext cx="18722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100" dirty="0">
                <a:solidFill>
                  <a:srgbClr val="0000E6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Pivot[2] is a multiple of 32</a:t>
            </a:r>
          </a:p>
        </p:txBody>
      </p:sp>
      <p:sp>
        <p:nvSpPr>
          <p:cNvPr id="56" name="右中かっこ 55">
            <a:extLst>
              <a:ext uri="{FF2B5EF4-FFF2-40B4-BE49-F238E27FC236}">
                <a16:creationId xmlns:a16="http://schemas.microsoft.com/office/drawing/2014/main" id="{DF64539E-F90C-43BD-9A8A-2CAECA4F4AEC}"/>
              </a:ext>
            </a:extLst>
          </p:cNvPr>
          <p:cNvSpPr/>
          <p:nvPr/>
        </p:nvSpPr>
        <p:spPr>
          <a:xfrm>
            <a:off x="3761378" y="1334628"/>
            <a:ext cx="144016" cy="216024"/>
          </a:xfrm>
          <a:prstGeom prst="rightBrace">
            <a:avLst>
              <a:gd name="adj1" fmla="val 19773"/>
              <a:gd name="adj2" fmla="val 50000"/>
            </a:avLst>
          </a:prstGeom>
          <a:ln w="952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0AFE76ED-A152-49BB-B961-53ED6F211574}"/>
              </a:ext>
            </a:extLst>
          </p:cNvPr>
          <p:cNvCxnSpPr>
            <a:cxnSpLocks/>
          </p:cNvCxnSpPr>
          <p:nvPr/>
        </p:nvCxnSpPr>
        <p:spPr>
          <a:xfrm flipV="1">
            <a:off x="1922188" y="1293510"/>
            <a:ext cx="216024" cy="144016"/>
          </a:xfrm>
          <a:prstGeom prst="line">
            <a:avLst/>
          </a:prstGeom>
          <a:ln w="12700">
            <a:solidFill>
              <a:srgbClr val="0000D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楕円 33">
            <a:extLst>
              <a:ext uri="{FF2B5EF4-FFF2-40B4-BE49-F238E27FC236}">
                <a16:creationId xmlns:a16="http://schemas.microsoft.com/office/drawing/2014/main" id="{B7E0AB73-60CB-402C-ACFA-B772D9FCE911}"/>
              </a:ext>
            </a:extLst>
          </p:cNvPr>
          <p:cNvSpPr/>
          <p:nvPr/>
        </p:nvSpPr>
        <p:spPr>
          <a:xfrm>
            <a:off x="2994002" y="151976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83CEB869-ECEC-4FD3-8F44-FCC4C9F8F843}"/>
              </a:ext>
            </a:extLst>
          </p:cNvPr>
          <p:cNvSpPr txBox="1"/>
          <p:nvPr/>
        </p:nvSpPr>
        <p:spPr>
          <a:xfrm>
            <a:off x="683568" y="2859782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400" u="sng" dirty="0">
                <a:ea typeface="ＭＳ Ｐゴシック" panose="020B0600070205080204" pitchFamily="50" charset="-128"/>
                <a:cs typeface="Arial" panose="020B0604020202020204" pitchFamily="34" charset="0"/>
              </a:rPr>
              <a:t>8bit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80AA0CAE-8832-474B-B1C4-E38C6309778A}"/>
              </a:ext>
            </a:extLst>
          </p:cNvPr>
          <p:cNvSpPr txBox="1"/>
          <p:nvPr/>
        </p:nvSpPr>
        <p:spPr>
          <a:xfrm>
            <a:off x="3419872" y="2859782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400" u="sng" dirty="0">
                <a:ea typeface="ＭＳ Ｐゴシック" panose="020B0600070205080204" pitchFamily="50" charset="-128"/>
                <a:cs typeface="Arial" panose="020B0604020202020204" pitchFamily="34" charset="0"/>
              </a:rPr>
              <a:t>10bit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E855DC4-075A-4816-A10B-EE9379AD40B7}"/>
              </a:ext>
            </a:extLst>
          </p:cNvPr>
          <p:cNvSpPr txBox="1"/>
          <p:nvPr/>
        </p:nvSpPr>
        <p:spPr>
          <a:xfrm>
            <a:off x="6300192" y="2859782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400" u="sng" dirty="0">
                <a:ea typeface="ＭＳ Ｐゴシック" panose="020B0600070205080204" pitchFamily="50" charset="-128"/>
                <a:cs typeface="Arial" panose="020B0604020202020204" pitchFamily="34" charset="0"/>
              </a:rPr>
              <a:t>12bit</a:t>
            </a:r>
          </a:p>
        </p:txBody>
      </p:sp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7F90EDD6-DC7A-4DB2-A0C7-C7A2EA858461}"/>
              </a:ext>
            </a:extLst>
          </p:cNvPr>
          <p:cNvCxnSpPr>
            <a:cxnSpLocks/>
          </p:cNvCxnSpPr>
          <p:nvPr/>
        </p:nvCxnSpPr>
        <p:spPr>
          <a:xfrm flipV="1">
            <a:off x="1331640" y="3003798"/>
            <a:ext cx="0" cy="129614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矢印コネクタ 39">
            <a:extLst>
              <a:ext uri="{FF2B5EF4-FFF2-40B4-BE49-F238E27FC236}">
                <a16:creationId xmlns:a16="http://schemas.microsoft.com/office/drawing/2014/main" id="{471B573E-ADAB-4357-9BC6-696EC9F939A2}"/>
              </a:ext>
            </a:extLst>
          </p:cNvPr>
          <p:cNvCxnSpPr>
            <a:cxnSpLocks/>
          </p:cNvCxnSpPr>
          <p:nvPr/>
        </p:nvCxnSpPr>
        <p:spPr>
          <a:xfrm>
            <a:off x="1331640" y="4299942"/>
            <a:ext cx="1575792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D6F016AE-EFD4-4523-B31A-1D254385CFC8}"/>
              </a:ext>
            </a:extLst>
          </p:cNvPr>
          <p:cNvCxnSpPr>
            <a:cxnSpLocks/>
          </p:cNvCxnSpPr>
          <p:nvPr/>
        </p:nvCxnSpPr>
        <p:spPr>
          <a:xfrm>
            <a:off x="1259632" y="4299942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コネクタ 47">
            <a:extLst>
              <a:ext uri="{FF2B5EF4-FFF2-40B4-BE49-F238E27FC236}">
                <a16:creationId xmlns:a16="http://schemas.microsoft.com/office/drawing/2014/main" id="{914BA80C-AC00-4953-99F9-77811960D8F5}"/>
              </a:ext>
            </a:extLst>
          </p:cNvPr>
          <p:cNvCxnSpPr>
            <a:cxnSpLocks/>
          </p:cNvCxnSpPr>
          <p:nvPr/>
        </p:nvCxnSpPr>
        <p:spPr>
          <a:xfrm>
            <a:off x="1259632" y="4155926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FD909EBC-3464-4B06-82C2-AEF8F8E9267D}"/>
              </a:ext>
            </a:extLst>
          </p:cNvPr>
          <p:cNvCxnSpPr>
            <a:cxnSpLocks/>
          </p:cNvCxnSpPr>
          <p:nvPr/>
        </p:nvCxnSpPr>
        <p:spPr>
          <a:xfrm>
            <a:off x="1259632" y="4018088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6467A32E-FB76-4C4B-A761-DF43947C95FD}"/>
              </a:ext>
            </a:extLst>
          </p:cNvPr>
          <p:cNvCxnSpPr>
            <a:cxnSpLocks/>
          </p:cNvCxnSpPr>
          <p:nvPr/>
        </p:nvCxnSpPr>
        <p:spPr>
          <a:xfrm>
            <a:off x="1259632" y="3867894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CA38A491-B4A0-49BA-870C-AA91F79CFA8C}"/>
              </a:ext>
            </a:extLst>
          </p:cNvPr>
          <p:cNvCxnSpPr>
            <a:cxnSpLocks/>
          </p:cNvCxnSpPr>
          <p:nvPr/>
        </p:nvCxnSpPr>
        <p:spPr>
          <a:xfrm>
            <a:off x="1259632" y="3723878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00B058C7-DECE-4EF4-BA3F-CFC31906DD9D}"/>
              </a:ext>
            </a:extLst>
          </p:cNvPr>
          <p:cNvCxnSpPr>
            <a:cxnSpLocks/>
          </p:cNvCxnSpPr>
          <p:nvPr/>
        </p:nvCxnSpPr>
        <p:spPr>
          <a:xfrm>
            <a:off x="1259632" y="3579862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CBF627AE-0BCA-4066-A976-908F41D4CEE6}"/>
              </a:ext>
            </a:extLst>
          </p:cNvPr>
          <p:cNvCxnSpPr>
            <a:cxnSpLocks/>
          </p:cNvCxnSpPr>
          <p:nvPr/>
        </p:nvCxnSpPr>
        <p:spPr>
          <a:xfrm>
            <a:off x="1259632" y="3442024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FBCF5725-3115-49F6-84E1-0FDC1711855C}"/>
              </a:ext>
            </a:extLst>
          </p:cNvPr>
          <p:cNvCxnSpPr>
            <a:cxnSpLocks/>
          </p:cNvCxnSpPr>
          <p:nvPr/>
        </p:nvCxnSpPr>
        <p:spPr>
          <a:xfrm>
            <a:off x="1259632" y="3291830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85B75D7A-A9C8-45C1-A908-116DD23F78AC}"/>
              </a:ext>
            </a:extLst>
          </p:cNvPr>
          <p:cNvCxnSpPr>
            <a:cxnSpLocks/>
          </p:cNvCxnSpPr>
          <p:nvPr/>
        </p:nvCxnSpPr>
        <p:spPr>
          <a:xfrm>
            <a:off x="1259632" y="3147814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テキスト ボックス 22">
            <a:extLst>
              <a:ext uri="{FF2B5EF4-FFF2-40B4-BE49-F238E27FC236}">
                <a16:creationId xmlns:a16="http://schemas.microsoft.com/office/drawing/2014/main" id="{E3B4945E-F5D4-4BD1-99AE-F19F384FA6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316" y="3587556"/>
            <a:ext cx="86409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1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 segments</a:t>
            </a:r>
          </a:p>
        </p:txBody>
      </p:sp>
      <p:cxnSp>
        <p:nvCxnSpPr>
          <p:cNvPr id="62" name="直線矢印コネクタ 61">
            <a:extLst>
              <a:ext uri="{FF2B5EF4-FFF2-40B4-BE49-F238E27FC236}">
                <a16:creationId xmlns:a16="http://schemas.microsoft.com/office/drawing/2014/main" id="{1DEBAC6E-7053-4D5A-9BF1-980741658B1A}"/>
              </a:ext>
            </a:extLst>
          </p:cNvPr>
          <p:cNvCxnSpPr>
            <a:cxnSpLocks/>
          </p:cNvCxnSpPr>
          <p:nvPr/>
        </p:nvCxnSpPr>
        <p:spPr>
          <a:xfrm flipV="1">
            <a:off x="4139952" y="3003798"/>
            <a:ext cx="0" cy="129614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矢印コネクタ 62">
            <a:extLst>
              <a:ext uri="{FF2B5EF4-FFF2-40B4-BE49-F238E27FC236}">
                <a16:creationId xmlns:a16="http://schemas.microsoft.com/office/drawing/2014/main" id="{0521B66B-F5FF-49D8-8365-062CB3E7A7FD}"/>
              </a:ext>
            </a:extLst>
          </p:cNvPr>
          <p:cNvCxnSpPr>
            <a:cxnSpLocks/>
          </p:cNvCxnSpPr>
          <p:nvPr/>
        </p:nvCxnSpPr>
        <p:spPr>
          <a:xfrm>
            <a:off x="4139952" y="4299942"/>
            <a:ext cx="1575792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6C2AE3ED-0BB6-466C-8790-DC337A1FCB27}"/>
              </a:ext>
            </a:extLst>
          </p:cNvPr>
          <p:cNvCxnSpPr>
            <a:cxnSpLocks/>
          </p:cNvCxnSpPr>
          <p:nvPr/>
        </p:nvCxnSpPr>
        <p:spPr>
          <a:xfrm>
            <a:off x="4067944" y="4299942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A2771C94-B8B6-49DC-9819-E80FAED93709}"/>
              </a:ext>
            </a:extLst>
          </p:cNvPr>
          <p:cNvCxnSpPr>
            <a:cxnSpLocks/>
          </p:cNvCxnSpPr>
          <p:nvPr/>
        </p:nvCxnSpPr>
        <p:spPr>
          <a:xfrm>
            <a:off x="4067944" y="4155926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9ADFBC73-EBA3-4664-858A-69A280CF5ABC}"/>
              </a:ext>
            </a:extLst>
          </p:cNvPr>
          <p:cNvCxnSpPr>
            <a:cxnSpLocks/>
          </p:cNvCxnSpPr>
          <p:nvPr/>
        </p:nvCxnSpPr>
        <p:spPr>
          <a:xfrm>
            <a:off x="4067944" y="4018088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6E0800E2-469C-43F5-AF0C-22BF1C21D111}"/>
              </a:ext>
            </a:extLst>
          </p:cNvPr>
          <p:cNvCxnSpPr>
            <a:cxnSpLocks/>
          </p:cNvCxnSpPr>
          <p:nvPr/>
        </p:nvCxnSpPr>
        <p:spPr>
          <a:xfrm>
            <a:off x="4067944" y="3867894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BEBD4910-011E-4A1E-8211-1E57CEB14ADE}"/>
              </a:ext>
            </a:extLst>
          </p:cNvPr>
          <p:cNvCxnSpPr>
            <a:cxnSpLocks/>
          </p:cNvCxnSpPr>
          <p:nvPr/>
        </p:nvCxnSpPr>
        <p:spPr>
          <a:xfrm>
            <a:off x="4067944" y="3723878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0A6A519A-37E1-49D5-919A-C7631D3D2BFC}"/>
              </a:ext>
            </a:extLst>
          </p:cNvPr>
          <p:cNvCxnSpPr>
            <a:cxnSpLocks/>
          </p:cNvCxnSpPr>
          <p:nvPr/>
        </p:nvCxnSpPr>
        <p:spPr>
          <a:xfrm>
            <a:off x="4067944" y="3579862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357E796C-DF99-400A-9683-91C667CFF083}"/>
              </a:ext>
            </a:extLst>
          </p:cNvPr>
          <p:cNvCxnSpPr>
            <a:cxnSpLocks/>
          </p:cNvCxnSpPr>
          <p:nvPr/>
        </p:nvCxnSpPr>
        <p:spPr>
          <a:xfrm>
            <a:off x="4067944" y="3442024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47768AC2-D398-4F22-90E2-688B3AEC2225}"/>
              </a:ext>
            </a:extLst>
          </p:cNvPr>
          <p:cNvCxnSpPr>
            <a:cxnSpLocks/>
          </p:cNvCxnSpPr>
          <p:nvPr/>
        </p:nvCxnSpPr>
        <p:spPr>
          <a:xfrm>
            <a:off x="4067944" y="3291830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線コネクタ 72">
            <a:extLst>
              <a:ext uri="{FF2B5EF4-FFF2-40B4-BE49-F238E27FC236}">
                <a16:creationId xmlns:a16="http://schemas.microsoft.com/office/drawing/2014/main" id="{95098C35-5EC7-4AEB-8F8C-80C72E10C3B1}"/>
              </a:ext>
            </a:extLst>
          </p:cNvPr>
          <p:cNvCxnSpPr>
            <a:cxnSpLocks/>
          </p:cNvCxnSpPr>
          <p:nvPr/>
        </p:nvCxnSpPr>
        <p:spPr>
          <a:xfrm>
            <a:off x="4067944" y="3147814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テキスト ボックス 22">
            <a:extLst>
              <a:ext uri="{FF2B5EF4-FFF2-40B4-BE49-F238E27FC236}">
                <a16:creationId xmlns:a16="http://schemas.microsoft.com/office/drawing/2014/main" id="{5A415C69-61A4-435C-94A6-8BC112114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5612" y="3579862"/>
            <a:ext cx="10081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32 segments</a:t>
            </a:r>
          </a:p>
        </p:txBody>
      </p:sp>
      <p:cxnSp>
        <p:nvCxnSpPr>
          <p:cNvPr id="75" name="直線矢印コネクタ 74">
            <a:extLst>
              <a:ext uri="{FF2B5EF4-FFF2-40B4-BE49-F238E27FC236}">
                <a16:creationId xmlns:a16="http://schemas.microsoft.com/office/drawing/2014/main" id="{F33804BF-E3B8-44C3-84B7-B2BABFDF2841}"/>
              </a:ext>
            </a:extLst>
          </p:cNvPr>
          <p:cNvCxnSpPr>
            <a:cxnSpLocks/>
          </p:cNvCxnSpPr>
          <p:nvPr/>
        </p:nvCxnSpPr>
        <p:spPr>
          <a:xfrm flipV="1">
            <a:off x="7020272" y="3003798"/>
            <a:ext cx="0" cy="1296144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線矢印コネクタ 75">
            <a:extLst>
              <a:ext uri="{FF2B5EF4-FFF2-40B4-BE49-F238E27FC236}">
                <a16:creationId xmlns:a16="http://schemas.microsoft.com/office/drawing/2014/main" id="{FCF6045E-90F0-4DD0-AE21-AC6F6A22CB35}"/>
              </a:ext>
            </a:extLst>
          </p:cNvPr>
          <p:cNvCxnSpPr>
            <a:cxnSpLocks/>
          </p:cNvCxnSpPr>
          <p:nvPr/>
        </p:nvCxnSpPr>
        <p:spPr>
          <a:xfrm>
            <a:off x="7020272" y="4299942"/>
            <a:ext cx="1575792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テキスト ボックス 22">
            <a:extLst>
              <a:ext uri="{FF2B5EF4-FFF2-40B4-BE49-F238E27FC236}">
                <a16:creationId xmlns:a16="http://schemas.microsoft.com/office/drawing/2014/main" id="{615968D2-2354-4FCD-9E86-A7F0338B07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924" y="3579862"/>
            <a:ext cx="10801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128 segments</a:t>
            </a:r>
          </a:p>
        </p:txBody>
      </p:sp>
      <p:cxnSp>
        <p:nvCxnSpPr>
          <p:cNvPr id="87" name="直線コネクタ 86">
            <a:extLst>
              <a:ext uri="{FF2B5EF4-FFF2-40B4-BE49-F238E27FC236}">
                <a16:creationId xmlns:a16="http://schemas.microsoft.com/office/drawing/2014/main" id="{211B5B93-E851-43FD-8E3C-CA5EF53483AE}"/>
              </a:ext>
            </a:extLst>
          </p:cNvPr>
          <p:cNvCxnSpPr>
            <a:cxnSpLocks/>
          </p:cNvCxnSpPr>
          <p:nvPr/>
        </p:nvCxnSpPr>
        <p:spPr>
          <a:xfrm>
            <a:off x="4067944" y="4227934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コネクタ 87">
            <a:extLst>
              <a:ext uri="{FF2B5EF4-FFF2-40B4-BE49-F238E27FC236}">
                <a16:creationId xmlns:a16="http://schemas.microsoft.com/office/drawing/2014/main" id="{4D5E3FA9-2646-4912-A7D4-027D0BAB1AF6}"/>
              </a:ext>
            </a:extLst>
          </p:cNvPr>
          <p:cNvCxnSpPr>
            <a:cxnSpLocks/>
          </p:cNvCxnSpPr>
          <p:nvPr/>
        </p:nvCxnSpPr>
        <p:spPr>
          <a:xfrm>
            <a:off x="4067944" y="4090096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コネクタ 88">
            <a:extLst>
              <a:ext uri="{FF2B5EF4-FFF2-40B4-BE49-F238E27FC236}">
                <a16:creationId xmlns:a16="http://schemas.microsoft.com/office/drawing/2014/main" id="{0A1744CB-6171-477F-833F-60920CA235FA}"/>
              </a:ext>
            </a:extLst>
          </p:cNvPr>
          <p:cNvCxnSpPr>
            <a:cxnSpLocks/>
          </p:cNvCxnSpPr>
          <p:nvPr/>
        </p:nvCxnSpPr>
        <p:spPr>
          <a:xfrm>
            <a:off x="4067944" y="3939902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>
            <a:extLst>
              <a:ext uri="{FF2B5EF4-FFF2-40B4-BE49-F238E27FC236}">
                <a16:creationId xmlns:a16="http://schemas.microsoft.com/office/drawing/2014/main" id="{21077694-89EF-4CB1-9BF2-46C77ACA8474}"/>
              </a:ext>
            </a:extLst>
          </p:cNvPr>
          <p:cNvCxnSpPr>
            <a:cxnSpLocks/>
          </p:cNvCxnSpPr>
          <p:nvPr/>
        </p:nvCxnSpPr>
        <p:spPr>
          <a:xfrm>
            <a:off x="4067944" y="3795886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線コネクタ 90">
            <a:extLst>
              <a:ext uri="{FF2B5EF4-FFF2-40B4-BE49-F238E27FC236}">
                <a16:creationId xmlns:a16="http://schemas.microsoft.com/office/drawing/2014/main" id="{788396FE-F14A-4A25-B50D-F1D5976953C4}"/>
              </a:ext>
            </a:extLst>
          </p:cNvPr>
          <p:cNvCxnSpPr>
            <a:cxnSpLocks/>
          </p:cNvCxnSpPr>
          <p:nvPr/>
        </p:nvCxnSpPr>
        <p:spPr>
          <a:xfrm>
            <a:off x="4067944" y="3651870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線コネクタ 91">
            <a:extLst>
              <a:ext uri="{FF2B5EF4-FFF2-40B4-BE49-F238E27FC236}">
                <a16:creationId xmlns:a16="http://schemas.microsoft.com/office/drawing/2014/main" id="{855250FE-54D9-47FE-A72F-ACDB565AD709}"/>
              </a:ext>
            </a:extLst>
          </p:cNvPr>
          <p:cNvCxnSpPr>
            <a:cxnSpLocks/>
          </p:cNvCxnSpPr>
          <p:nvPr/>
        </p:nvCxnSpPr>
        <p:spPr>
          <a:xfrm>
            <a:off x="4067944" y="3514032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2D2B7568-DFEA-4191-8D64-976295F93DA8}"/>
              </a:ext>
            </a:extLst>
          </p:cNvPr>
          <p:cNvCxnSpPr>
            <a:cxnSpLocks/>
          </p:cNvCxnSpPr>
          <p:nvPr/>
        </p:nvCxnSpPr>
        <p:spPr>
          <a:xfrm>
            <a:off x="4067944" y="3363838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線コネクタ 93">
            <a:extLst>
              <a:ext uri="{FF2B5EF4-FFF2-40B4-BE49-F238E27FC236}">
                <a16:creationId xmlns:a16="http://schemas.microsoft.com/office/drawing/2014/main" id="{D374D6D6-5EF4-41C5-B576-9167EFB56B05}"/>
              </a:ext>
            </a:extLst>
          </p:cNvPr>
          <p:cNvCxnSpPr>
            <a:cxnSpLocks/>
          </p:cNvCxnSpPr>
          <p:nvPr/>
        </p:nvCxnSpPr>
        <p:spPr>
          <a:xfrm>
            <a:off x="4067944" y="3219822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7FC9F0C7-4A81-4074-822E-D9F54C73DDE5}"/>
              </a:ext>
            </a:extLst>
          </p:cNvPr>
          <p:cNvCxnSpPr>
            <a:cxnSpLocks/>
          </p:cNvCxnSpPr>
          <p:nvPr/>
        </p:nvCxnSpPr>
        <p:spPr>
          <a:xfrm>
            <a:off x="6948264" y="4299942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7A4279D8-8A53-4E52-A014-A2063290752F}"/>
              </a:ext>
            </a:extLst>
          </p:cNvPr>
          <p:cNvCxnSpPr>
            <a:cxnSpLocks/>
          </p:cNvCxnSpPr>
          <p:nvPr/>
        </p:nvCxnSpPr>
        <p:spPr>
          <a:xfrm>
            <a:off x="6948264" y="4155926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線コネクタ 96">
            <a:extLst>
              <a:ext uri="{FF2B5EF4-FFF2-40B4-BE49-F238E27FC236}">
                <a16:creationId xmlns:a16="http://schemas.microsoft.com/office/drawing/2014/main" id="{1F11E816-5535-49CE-95E4-C9913A25EFAE}"/>
              </a:ext>
            </a:extLst>
          </p:cNvPr>
          <p:cNvCxnSpPr>
            <a:cxnSpLocks/>
          </p:cNvCxnSpPr>
          <p:nvPr/>
        </p:nvCxnSpPr>
        <p:spPr>
          <a:xfrm>
            <a:off x="6948264" y="4018088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線コネクタ 97">
            <a:extLst>
              <a:ext uri="{FF2B5EF4-FFF2-40B4-BE49-F238E27FC236}">
                <a16:creationId xmlns:a16="http://schemas.microsoft.com/office/drawing/2014/main" id="{B18900F1-C545-4043-B301-CAD148CE20B9}"/>
              </a:ext>
            </a:extLst>
          </p:cNvPr>
          <p:cNvCxnSpPr>
            <a:cxnSpLocks/>
          </p:cNvCxnSpPr>
          <p:nvPr/>
        </p:nvCxnSpPr>
        <p:spPr>
          <a:xfrm>
            <a:off x="6948264" y="3867894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線コネクタ 98">
            <a:extLst>
              <a:ext uri="{FF2B5EF4-FFF2-40B4-BE49-F238E27FC236}">
                <a16:creationId xmlns:a16="http://schemas.microsoft.com/office/drawing/2014/main" id="{C08590F3-6059-4AC4-A5E3-979B3F3AAFC1}"/>
              </a:ext>
            </a:extLst>
          </p:cNvPr>
          <p:cNvCxnSpPr>
            <a:cxnSpLocks/>
          </p:cNvCxnSpPr>
          <p:nvPr/>
        </p:nvCxnSpPr>
        <p:spPr>
          <a:xfrm>
            <a:off x="6948264" y="3723878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線コネクタ 99">
            <a:extLst>
              <a:ext uri="{FF2B5EF4-FFF2-40B4-BE49-F238E27FC236}">
                <a16:creationId xmlns:a16="http://schemas.microsoft.com/office/drawing/2014/main" id="{21012BA6-B64D-4BF1-9228-75EE3CF6A140}"/>
              </a:ext>
            </a:extLst>
          </p:cNvPr>
          <p:cNvCxnSpPr>
            <a:cxnSpLocks/>
          </p:cNvCxnSpPr>
          <p:nvPr/>
        </p:nvCxnSpPr>
        <p:spPr>
          <a:xfrm>
            <a:off x="6948264" y="3579862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>
            <a:extLst>
              <a:ext uri="{FF2B5EF4-FFF2-40B4-BE49-F238E27FC236}">
                <a16:creationId xmlns:a16="http://schemas.microsoft.com/office/drawing/2014/main" id="{3109DD60-FDFF-41E6-A404-109ABFD50E0B}"/>
              </a:ext>
            </a:extLst>
          </p:cNvPr>
          <p:cNvCxnSpPr>
            <a:cxnSpLocks/>
          </p:cNvCxnSpPr>
          <p:nvPr/>
        </p:nvCxnSpPr>
        <p:spPr>
          <a:xfrm>
            <a:off x="6948264" y="3442024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173E84AC-1E9E-4EA9-8F3F-6D816E42E8A8}"/>
              </a:ext>
            </a:extLst>
          </p:cNvPr>
          <p:cNvCxnSpPr>
            <a:cxnSpLocks/>
          </p:cNvCxnSpPr>
          <p:nvPr/>
        </p:nvCxnSpPr>
        <p:spPr>
          <a:xfrm>
            <a:off x="6948264" y="3291830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EF85D629-1904-48EF-86BA-E9837A7D8304}"/>
              </a:ext>
            </a:extLst>
          </p:cNvPr>
          <p:cNvCxnSpPr>
            <a:cxnSpLocks/>
          </p:cNvCxnSpPr>
          <p:nvPr/>
        </p:nvCxnSpPr>
        <p:spPr>
          <a:xfrm>
            <a:off x="6948264" y="3147814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コネクタ 103">
            <a:extLst>
              <a:ext uri="{FF2B5EF4-FFF2-40B4-BE49-F238E27FC236}">
                <a16:creationId xmlns:a16="http://schemas.microsoft.com/office/drawing/2014/main" id="{EF317A28-06A0-41DC-9909-B27CFF1114F7}"/>
              </a:ext>
            </a:extLst>
          </p:cNvPr>
          <p:cNvCxnSpPr>
            <a:cxnSpLocks/>
          </p:cNvCxnSpPr>
          <p:nvPr/>
        </p:nvCxnSpPr>
        <p:spPr>
          <a:xfrm>
            <a:off x="6948264" y="4227934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線コネクタ 104">
            <a:extLst>
              <a:ext uri="{FF2B5EF4-FFF2-40B4-BE49-F238E27FC236}">
                <a16:creationId xmlns:a16="http://schemas.microsoft.com/office/drawing/2014/main" id="{66642D8B-54A7-4D15-9041-7890124CA42C}"/>
              </a:ext>
            </a:extLst>
          </p:cNvPr>
          <p:cNvCxnSpPr>
            <a:cxnSpLocks/>
          </p:cNvCxnSpPr>
          <p:nvPr/>
        </p:nvCxnSpPr>
        <p:spPr>
          <a:xfrm>
            <a:off x="6948264" y="4090096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線コネクタ 105">
            <a:extLst>
              <a:ext uri="{FF2B5EF4-FFF2-40B4-BE49-F238E27FC236}">
                <a16:creationId xmlns:a16="http://schemas.microsoft.com/office/drawing/2014/main" id="{39E5FBD9-3F03-46EF-8822-6A214BB9ACB3}"/>
              </a:ext>
            </a:extLst>
          </p:cNvPr>
          <p:cNvCxnSpPr>
            <a:cxnSpLocks/>
          </p:cNvCxnSpPr>
          <p:nvPr/>
        </p:nvCxnSpPr>
        <p:spPr>
          <a:xfrm>
            <a:off x="6948264" y="3939902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線コネクタ 106">
            <a:extLst>
              <a:ext uri="{FF2B5EF4-FFF2-40B4-BE49-F238E27FC236}">
                <a16:creationId xmlns:a16="http://schemas.microsoft.com/office/drawing/2014/main" id="{A9E67554-CBAA-4D21-AD0A-06DA94F6334D}"/>
              </a:ext>
            </a:extLst>
          </p:cNvPr>
          <p:cNvCxnSpPr>
            <a:cxnSpLocks/>
          </p:cNvCxnSpPr>
          <p:nvPr/>
        </p:nvCxnSpPr>
        <p:spPr>
          <a:xfrm>
            <a:off x="6948264" y="3795886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229494B7-2B80-4BA4-B33F-0CFD9077A14F}"/>
              </a:ext>
            </a:extLst>
          </p:cNvPr>
          <p:cNvCxnSpPr>
            <a:cxnSpLocks/>
          </p:cNvCxnSpPr>
          <p:nvPr/>
        </p:nvCxnSpPr>
        <p:spPr>
          <a:xfrm>
            <a:off x="6948264" y="3651870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線コネクタ 108">
            <a:extLst>
              <a:ext uri="{FF2B5EF4-FFF2-40B4-BE49-F238E27FC236}">
                <a16:creationId xmlns:a16="http://schemas.microsoft.com/office/drawing/2014/main" id="{400E3001-8723-4358-BB35-121B8E36952D}"/>
              </a:ext>
            </a:extLst>
          </p:cNvPr>
          <p:cNvCxnSpPr>
            <a:cxnSpLocks/>
          </p:cNvCxnSpPr>
          <p:nvPr/>
        </p:nvCxnSpPr>
        <p:spPr>
          <a:xfrm>
            <a:off x="6948264" y="3514032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線コネクタ 109">
            <a:extLst>
              <a:ext uri="{FF2B5EF4-FFF2-40B4-BE49-F238E27FC236}">
                <a16:creationId xmlns:a16="http://schemas.microsoft.com/office/drawing/2014/main" id="{1CC5F564-8B36-4504-AE94-C4312711241D}"/>
              </a:ext>
            </a:extLst>
          </p:cNvPr>
          <p:cNvCxnSpPr>
            <a:cxnSpLocks/>
          </p:cNvCxnSpPr>
          <p:nvPr/>
        </p:nvCxnSpPr>
        <p:spPr>
          <a:xfrm>
            <a:off x="6948264" y="3363838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線コネクタ 110">
            <a:extLst>
              <a:ext uri="{FF2B5EF4-FFF2-40B4-BE49-F238E27FC236}">
                <a16:creationId xmlns:a16="http://schemas.microsoft.com/office/drawing/2014/main" id="{BCB7DA02-BEFA-4E2B-A4AB-A01D3E544FC1}"/>
              </a:ext>
            </a:extLst>
          </p:cNvPr>
          <p:cNvCxnSpPr>
            <a:cxnSpLocks/>
          </p:cNvCxnSpPr>
          <p:nvPr/>
        </p:nvCxnSpPr>
        <p:spPr>
          <a:xfrm>
            <a:off x="6948264" y="3219822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線コネクタ 112">
            <a:extLst>
              <a:ext uri="{FF2B5EF4-FFF2-40B4-BE49-F238E27FC236}">
                <a16:creationId xmlns:a16="http://schemas.microsoft.com/office/drawing/2014/main" id="{87075F39-2F06-4156-9756-CC270B34DE09}"/>
              </a:ext>
            </a:extLst>
          </p:cNvPr>
          <p:cNvCxnSpPr>
            <a:cxnSpLocks/>
          </p:cNvCxnSpPr>
          <p:nvPr/>
        </p:nvCxnSpPr>
        <p:spPr>
          <a:xfrm>
            <a:off x="6948264" y="4190866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線コネクタ 113">
            <a:extLst>
              <a:ext uri="{FF2B5EF4-FFF2-40B4-BE49-F238E27FC236}">
                <a16:creationId xmlns:a16="http://schemas.microsoft.com/office/drawing/2014/main" id="{80304D0C-A8A2-470B-A51A-BC1FE0C4E748}"/>
              </a:ext>
            </a:extLst>
          </p:cNvPr>
          <p:cNvCxnSpPr>
            <a:cxnSpLocks/>
          </p:cNvCxnSpPr>
          <p:nvPr/>
        </p:nvCxnSpPr>
        <p:spPr>
          <a:xfrm>
            <a:off x="6948264" y="4053028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線コネクタ 114">
            <a:extLst>
              <a:ext uri="{FF2B5EF4-FFF2-40B4-BE49-F238E27FC236}">
                <a16:creationId xmlns:a16="http://schemas.microsoft.com/office/drawing/2014/main" id="{B0AE2FAC-7576-4E99-A745-2E6DA30622C1}"/>
              </a:ext>
            </a:extLst>
          </p:cNvPr>
          <p:cNvCxnSpPr>
            <a:cxnSpLocks/>
          </p:cNvCxnSpPr>
          <p:nvPr/>
        </p:nvCxnSpPr>
        <p:spPr>
          <a:xfrm>
            <a:off x="6948264" y="3902834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線コネクタ 115">
            <a:extLst>
              <a:ext uri="{FF2B5EF4-FFF2-40B4-BE49-F238E27FC236}">
                <a16:creationId xmlns:a16="http://schemas.microsoft.com/office/drawing/2014/main" id="{85991F71-4DAA-465F-9308-55E3C075101E}"/>
              </a:ext>
            </a:extLst>
          </p:cNvPr>
          <p:cNvCxnSpPr>
            <a:cxnSpLocks/>
          </p:cNvCxnSpPr>
          <p:nvPr/>
        </p:nvCxnSpPr>
        <p:spPr>
          <a:xfrm>
            <a:off x="6948264" y="3758818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線コネクタ 116">
            <a:extLst>
              <a:ext uri="{FF2B5EF4-FFF2-40B4-BE49-F238E27FC236}">
                <a16:creationId xmlns:a16="http://schemas.microsoft.com/office/drawing/2014/main" id="{CF03FB6A-0B3F-43DD-A154-BBDA2913DBCA}"/>
              </a:ext>
            </a:extLst>
          </p:cNvPr>
          <p:cNvCxnSpPr>
            <a:cxnSpLocks/>
          </p:cNvCxnSpPr>
          <p:nvPr/>
        </p:nvCxnSpPr>
        <p:spPr>
          <a:xfrm>
            <a:off x="6948264" y="3614802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線コネクタ 117">
            <a:extLst>
              <a:ext uri="{FF2B5EF4-FFF2-40B4-BE49-F238E27FC236}">
                <a16:creationId xmlns:a16="http://schemas.microsoft.com/office/drawing/2014/main" id="{E7586DE3-1435-4065-B61E-1A2E8DE897D4}"/>
              </a:ext>
            </a:extLst>
          </p:cNvPr>
          <p:cNvCxnSpPr>
            <a:cxnSpLocks/>
          </p:cNvCxnSpPr>
          <p:nvPr/>
        </p:nvCxnSpPr>
        <p:spPr>
          <a:xfrm>
            <a:off x="6948264" y="3476964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線コネクタ 118">
            <a:extLst>
              <a:ext uri="{FF2B5EF4-FFF2-40B4-BE49-F238E27FC236}">
                <a16:creationId xmlns:a16="http://schemas.microsoft.com/office/drawing/2014/main" id="{F7370268-2F4E-4BE8-9879-952DC2039266}"/>
              </a:ext>
            </a:extLst>
          </p:cNvPr>
          <p:cNvCxnSpPr>
            <a:cxnSpLocks/>
          </p:cNvCxnSpPr>
          <p:nvPr/>
        </p:nvCxnSpPr>
        <p:spPr>
          <a:xfrm>
            <a:off x="6948264" y="3326770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線コネクタ 119">
            <a:extLst>
              <a:ext uri="{FF2B5EF4-FFF2-40B4-BE49-F238E27FC236}">
                <a16:creationId xmlns:a16="http://schemas.microsoft.com/office/drawing/2014/main" id="{6159378C-EADB-49E8-AE9C-738EE0F5CDB1}"/>
              </a:ext>
            </a:extLst>
          </p:cNvPr>
          <p:cNvCxnSpPr>
            <a:cxnSpLocks/>
          </p:cNvCxnSpPr>
          <p:nvPr/>
        </p:nvCxnSpPr>
        <p:spPr>
          <a:xfrm>
            <a:off x="6948264" y="3182754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線コネクタ 120">
            <a:extLst>
              <a:ext uri="{FF2B5EF4-FFF2-40B4-BE49-F238E27FC236}">
                <a16:creationId xmlns:a16="http://schemas.microsoft.com/office/drawing/2014/main" id="{402A6984-2611-454F-BB92-31AF04EC0CFB}"/>
              </a:ext>
            </a:extLst>
          </p:cNvPr>
          <p:cNvCxnSpPr>
            <a:cxnSpLocks/>
          </p:cNvCxnSpPr>
          <p:nvPr/>
        </p:nvCxnSpPr>
        <p:spPr>
          <a:xfrm>
            <a:off x="6948264" y="4262874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線コネクタ 121">
            <a:extLst>
              <a:ext uri="{FF2B5EF4-FFF2-40B4-BE49-F238E27FC236}">
                <a16:creationId xmlns:a16="http://schemas.microsoft.com/office/drawing/2014/main" id="{8C2B38A8-AEF4-4C25-AE36-ADD8421193D4}"/>
              </a:ext>
            </a:extLst>
          </p:cNvPr>
          <p:cNvCxnSpPr>
            <a:cxnSpLocks/>
          </p:cNvCxnSpPr>
          <p:nvPr/>
        </p:nvCxnSpPr>
        <p:spPr>
          <a:xfrm>
            <a:off x="6948264" y="4125036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線コネクタ 122">
            <a:extLst>
              <a:ext uri="{FF2B5EF4-FFF2-40B4-BE49-F238E27FC236}">
                <a16:creationId xmlns:a16="http://schemas.microsoft.com/office/drawing/2014/main" id="{50DFF453-1B2B-4B4A-A3CA-430A094149AE}"/>
              </a:ext>
            </a:extLst>
          </p:cNvPr>
          <p:cNvCxnSpPr>
            <a:cxnSpLocks/>
          </p:cNvCxnSpPr>
          <p:nvPr/>
        </p:nvCxnSpPr>
        <p:spPr>
          <a:xfrm>
            <a:off x="6948264" y="3974842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線コネクタ 123">
            <a:extLst>
              <a:ext uri="{FF2B5EF4-FFF2-40B4-BE49-F238E27FC236}">
                <a16:creationId xmlns:a16="http://schemas.microsoft.com/office/drawing/2014/main" id="{73D38AAD-8C30-44C0-8D38-AC824794FCEA}"/>
              </a:ext>
            </a:extLst>
          </p:cNvPr>
          <p:cNvCxnSpPr>
            <a:cxnSpLocks/>
          </p:cNvCxnSpPr>
          <p:nvPr/>
        </p:nvCxnSpPr>
        <p:spPr>
          <a:xfrm>
            <a:off x="6948264" y="3830826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線コネクタ 124">
            <a:extLst>
              <a:ext uri="{FF2B5EF4-FFF2-40B4-BE49-F238E27FC236}">
                <a16:creationId xmlns:a16="http://schemas.microsoft.com/office/drawing/2014/main" id="{239EBAA6-8570-44FE-8712-95D5CB20C762}"/>
              </a:ext>
            </a:extLst>
          </p:cNvPr>
          <p:cNvCxnSpPr>
            <a:cxnSpLocks/>
          </p:cNvCxnSpPr>
          <p:nvPr/>
        </p:nvCxnSpPr>
        <p:spPr>
          <a:xfrm>
            <a:off x="6948264" y="3686810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線コネクタ 125">
            <a:extLst>
              <a:ext uri="{FF2B5EF4-FFF2-40B4-BE49-F238E27FC236}">
                <a16:creationId xmlns:a16="http://schemas.microsoft.com/office/drawing/2014/main" id="{7D692D71-AFEE-4EC6-8A32-7F06725396B0}"/>
              </a:ext>
            </a:extLst>
          </p:cNvPr>
          <p:cNvCxnSpPr>
            <a:cxnSpLocks/>
          </p:cNvCxnSpPr>
          <p:nvPr/>
        </p:nvCxnSpPr>
        <p:spPr>
          <a:xfrm>
            <a:off x="6948264" y="3548972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線コネクタ 126">
            <a:extLst>
              <a:ext uri="{FF2B5EF4-FFF2-40B4-BE49-F238E27FC236}">
                <a16:creationId xmlns:a16="http://schemas.microsoft.com/office/drawing/2014/main" id="{186A8589-8198-4550-A61B-78BFC6C3C6AE}"/>
              </a:ext>
            </a:extLst>
          </p:cNvPr>
          <p:cNvCxnSpPr>
            <a:cxnSpLocks/>
          </p:cNvCxnSpPr>
          <p:nvPr/>
        </p:nvCxnSpPr>
        <p:spPr>
          <a:xfrm>
            <a:off x="6948264" y="3398778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線コネクタ 127">
            <a:extLst>
              <a:ext uri="{FF2B5EF4-FFF2-40B4-BE49-F238E27FC236}">
                <a16:creationId xmlns:a16="http://schemas.microsoft.com/office/drawing/2014/main" id="{7185AC6E-ACB9-4FA3-B8FF-66F6B1D70884}"/>
              </a:ext>
            </a:extLst>
          </p:cNvPr>
          <p:cNvCxnSpPr>
            <a:cxnSpLocks/>
          </p:cNvCxnSpPr>
          <p:nvPr/>
        </p:nvCxnSpPr>
        <p:spPr>
          <a:xfrm>
            <a:off x="6948264" y="3254762"/>
            <a:ext cx="144016" cy="0"/>
          </a:xfrm>
          <a:prstGeom prst="line">
            <a:avLst/>
          </a:prstGeom>
          <a:ln w="95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線コネクタ 128">
            <a:extLst>
              <a:ext uri="{FF2B5EF4-FFF2-40B4-BE49-F238E27FC236}">
                <a16:creationId xmlns:a16="http://schemas.microsoft.com/office/drawing/2014/main" id="{486EF198-24E0-4D8D-BBB6-AD04342EDBB8}"/>
              </a:ext>
            </a:extLst>
          </p:cNvPr>
          <p:cNvCxnSpPr>
            <a:cxnSpLocks/>
          </p:cNvCxnSpPr>
          <p:nvPr/>
        </p:nvCxnSpPr>
        <p:spPr>
          <a:xfrm flipV="1">
            <a:off x="1475656" y="3147814"/>
            <a:ext cx="576064" cy="1152128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線コネクタ 129">
            <a:extLst>
              <a:ext uri="{FF2B5EF4-FFF2-40B4-BE49-F238E27FC236}">
                <a16:creationId xmlns:a16="http://schemas.microsoft.com/office/drawing/2014/main" id="{78AFB0BE-6F28-4F67-A09A-FA6086D9F195}"/>
              </a:ext>
            </a:extLst>
          </p:cNvPr>
          <p:cNvCxnSpPr>
            <a:cxnSpLocks/>
          </p:cNvCxnSpPr>
          <p:nvPr/>
        </p:nvCxnSpPr>
        <p:spPr>
          <a:xfrm>
            <a:off x="1331640" y="4299942"/>
            <a:ext cx="1440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線コネクタ 130">
            <a:extLst>
              <a:ext uri="{FF2B5EF4-FFF2-40B4-BE49-F238E27FC236}">
                <a16:creationId xmlns:a16="http://schemas.microsoft.com/office/drawing/2014/main" id="{B2D74820-103D-4AD3-A17D-234BF4537F73}"/>
              </a:ext>
            </a:extLst>
          </p:cNvPr>
          <p:cNvCxnSpPr>
            <a:cxnSpLocks/>
          </p:cNvCxnSpPr>
          <p:nvPr/>
        </p:nvCxnSpPr>
        <p:spPr>
          <a:xfrm>
            <a:off x="2051720" y="3147814"/>
            <a:ext cx="72008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線コネクタ 131">
            <a:extLst>
              <a:ext uri="{FF2B5EF4-FFF2-40B4-BE49-F238E27FC236}">
                <a16:creationId xmlns:a16="http://schemas.microsoft.com/office/drawing/2014/main" id="{3F5BC7B7-C68B-42A1-B959-5BC1E88FF856}"/>
              </a:ext>
            </a:extLst>
          </p:cNvPr>
          <p:cNvCxnSpPr>
            <a:cxnSpLocks/>
          </p:cNvCxnSpPr>
          <p:nvPr/>
        </p:nvCxnSpPr>
        <p:spPr>
          <a:xfrm flipV="1">
            <a:off x="1331640" y="3147814"/>
            <a:ext cx="1440160" cy="115212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線コネクタ 132">
            <a:extLst>
              <a:ext uri="{FF2B5EF4-FFF2-40B4-BE49-F238E27FC236}">
                <a16:creationId xmlns:a16="http://schemas.microsoft.com/office/drawing/2014/main" id="{AB9BE700-7FAF-40DB-8DA5-2EEBC2792927}"/>
              </a:ext>
            </a:extLst>
          </p:cNvPr>
          <p:cNvCxnSpPr>
            <a:cxnSpLocks/>
          </p:cNvCxnSpPr>
          <p:nvPr/>
        </p:nvCxnSpPr>
        <p:spPr>
          <a:xfrm flipV="1">
            <a:off x="4139952" y="3147814"/>
            <a:ext cx="1440160" cy="115212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線コネクタ 133">
            <a:extLst>
              <a:ext uri="{FF2B5EF4-FFF2-40B4-BE49-F238E27FC236}">
                <a16:creationId xmlns:a16="http://schemas.microsoft.com/office/drawing/2014/main" id="{052F29E7-1F6A-43A0-A483-D10EE2748903}"/>
              </a:ext>
            </a:extLst>
          </p:cNvPr>
          <p:cNvCxnSpPr>
            <a:cxnSpLocks/>
          </p:cNvCxnSpPr>
          <p:nvPr/>
        </p:nvCxnSpPr>
        <p:spPr>
          <a:xfrm>
            <a:off x="4139952" y="4299942"/>
            <a:ext cx="1440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線コネクタ 134">
            <a:extLst>
              <a:ext uri="{FF2B5EF4-FFF2-40B4-BE49-F238E27FC236}">
                <a16:creationId xmlns:a16="http://schemas.microsoft.com/office/drawing/2014/main" id="{0A69AD33-20F3-47C8-9377-C8C2C95E8E7B}"/>
              </a:ext>
            </a:extLst>
          </p:cNvPr>
          <p:cNvCxnSpPr>
            <a:cxnSpLocks/>
          </p:cNvCxnSpPr>
          <p:nvPr/>
        </p:nvCxnSpPr>
        <p:spPr>
          <a:xfrm flipV="1">
            <a:off x="4283968" y="4155926"/>
            <a:ext cx="144016" cy="144016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線コネクタ 135">
            <a:extLst>
              <a:ext uri="{FF2B5EF4-FFF2-40B4-BE49-F238E27FC236}">
                <a16:creationId xmlns:a16="http://schemas.microsoft.com/office/drawing/2014/main" id="{5978423D-B559-4BD7-89F3-B61A663F0235}"/>
              </a:ext>
            </a:extLst>
          </p:cNvPr>
          <p:cNvCxnSpPr>
            <a:cxnSpLocks/>
          </p:cNvCxnSpPr>
          <p:nvPr/>
        </p:nvCxnSpPr>
        <p:spPr>
          <a:xfrm flipV="1">
            <a:off x="4427984" y="3939902"/>
            <a:ext cx="144016" cy="216024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線コネクタ 136">
            <a:extLst>
              <a:ext uri="{FF2B5EF4-FFF2-40B4-BE49-F238E27FC236}">
                <a16:creationId xmlns:a16="http://schemas.microsoft.com/office/drawing/2014/main" id="{D58F8B37-D396-4385-9ED3-6C3C4884D96C}"/>
              </a:ext>
            </a:extLst>
          </p:cNvPr>
          <p:cNvCxnSpPr>
            <a:cxnSpLocks/>
          </p:cNvCxnSpPr>
          <p:nvPr/>
        </p:nvCxnSpPr>
        <p:spPr>
          <a:xfrm flipV="1">
            <a:off x="4572000" y="3723878"/>
            <a:ext cx="144016" cy="2160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線コネクタ 137">
            <a:extLst>
              <a:ext uri="{FF2B5EF4-FFF2-40B4-BE49-F238E27FC236}">
                <a16:creationId xmlns:a16="http://schemas.microsoft.com/office/drawing/2014/main" id="{5651EE21-E026-46AA-B5AA-ED3DBDB3AE03}"/>
              </a:ext>
            </a:extLst>
          </p:cNvPr>
          <p:cNvCxnSpPr>
            <a:cxnSpLocks/>
          </p:cNvCxnSpPr>
          <p:nvPr/>
        </p:nvCxnSpPr>
        <p:spPr>
          <a:xfrm flipV="1">
            <a:off x="4716016" y="3579862"/>
            <a:ext cx="144016" cy="144018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線コネクタ 138">
            <a:extLst>
              <a:ext uri="{FF2B5EF4-FFF2-40B4-BE49-F238E27FC236}">
                <a16:creationId xmlns:a16="http://schemas.microsoft.com/office/drawing/2014/main" id="{CE8ED8FF-183A-4F3B-AFC7-37CA99BC5952}"/>
              </a:ext>
            </a:extLst>
          </p:cNvPr>
          <p:cNvCxnSpPr>
            <a:cxnSpLocks/>
          </p:cNvCxnSpPr>
          <p:nvPr/>
        </p:nvCxnSpPr>
        <p:spPr>
          <a:xfrm flipV="1">
            <a:off x="4860032" y="3507854"/>
            <a:ext cx="144016" cy="7201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線コネクタ 140">
            <a:extLst>
              <a:ext uri="{FF2B5EF4-FFF2-40B4-BE49-F238E27FC236}">
                <a16:creationId xmlns:a16="http://schemas.microsoft.com/office/drawing/2014/main" id="{949BB326-B725-4E34-879D-69D7E9BAC0F7}"/>
              </a:ext>
            </a:extLst>
          </p:cNvPr>
          <p:cNvCxnSpPr>
            <a:cxnSpLocks/>
          </p:cNvCxnSpPr>
          <p:nvPr/>
        </p:nvCxnSpPr>
        <p:spPr>
          <a:xfrm flipV="1">
            <a:off x="5004048" y="3363838"/>
            <a:ext cx="144016" cy="144018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線コネクタ 142">
            <a:extLst>
              <a:ext uri="{FF2B5EF4-FFF2-40B4-BE49-F238E27FC236}">
                <a16:creationId xmlns:a16="http://schemas.microsoft.com/office/drawing/2014/main" id="{D34F1FC5-64FA-4B87-859C-E64DD3D42098}"/>
              </a:ext>
            </a:extLst>
          </p:cNvPr>
          <p:cNvCxnSpPr>
            <a:cxnSpLocks/>
          </p:cNvCxnSpPr>
          <p:nvPr/>
        </p:nvCxnSpPr>
        <p:spPr>
          <a:xfrm flipV="1">
            <a:off x="5148064" y="3219822"/>
            <a:ext cx="144016" cy="144018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線コネクタ 145">
            <a:extLst>
              <a:ext uri="{FF2B5EF4-FFF2-40B4-BE49-F238E27FC236}">
                <a16:creationId xmlns:a16="http://schemas.microsoft.com/office/drawing/2014/main" id="{FA8F70EB-3959-4E1C-9E34-81122D32DDE7}"/>
              </a:ext>
            </a:extLst>
          </p:cNvPr>
          <p:cNvCxnSpPr>
            <a:cxnSpLocks/>
          </p:cNvCxnSpPr>
          <p:nvPr/>
        </p:nvCxnSpPr>
        <p:spPr>
          <a:xfrm flipV="1">
            <a:off x="5292080" y="3147814"/>
            <a:ext cx="144016" cy="7201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線コネクタ 147">
            <a:extLst>
              <a:ext uri="{FF2B5EF4-FFF2-40B4-BE49-F238E27FC236}">
                <a16:creationId xmlns:a16="http://schemas.microsoft.com/office/drawing/2014/main" id="{2C7167E2-4CD1-4320-8D2C-7DE8A3F01A88}"/>
              </a:ext>
            </a:extLst>
          </p:cNvPr>
          <p:cNvCxnSpPr>
            <a:cxnSpLocks/>
          </p:cNvCxnSpPr>
          <p:nvPr/>
        </p:nvCxnSpPr>
        <p:spPr>
          <a:xfrm>
            <a:off x="5436096" y="3147816"/>
            <a:ext cx="1440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線コネクタ 162">
            <a:extLst>
              <a:ext uri="{FF2B5EF4-FFF2-40B4-BE49-F238E27FC236}">
                <a16:creationId xmlns:a16="http://schemas.microsoft.com/office/drawing/2014/main" id="{EC510A2D-2D20-4488-BA2E-246CBCDBB59D}"/>
              </a:ext>
            </a:extLst>
          </p:cNvPr>
          <p:cNvCxnSpPr>
            <a:cxnSpLocks/>
          </p:cNvCxnSpPr>
          <p:nvPr/>
        </p:nvCxnSpPr>
        <p:spPr>
          <a:xfrm flipV="1">
            <a:off x="7020272" y="3147814"/>
            <a:ext cx="1440160" cy="115212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線コネクタ 163">
            <a:extLst>
              <a:ext uri="{FF2B5EF4-FFF2-40B4-BE49-F238E27FC236}">
                <a16:creationId xmlns:a16="http://schemas.microsoft.com/office/drawing/2014/main" id="{3E89B061-08BB-45EB-8F7C-603AA6B6B4BF}"/>
              </a:ext>
            </a:extLst>
          </p:cNvPr>
          <p:cNvCxnSpPr>
            <a:cxnSpLocks/>
          </p:cNvCxnSpPr>
          <p:nvPr/>
        </p:nvCxnSpPr>
        <p:spPr>
          <a:xfrm>
            <a:off x="7020272" y="4299942"/>
            <a:ext cx="1440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線コネクタ 164">
            <a:extLst>
              <a:ext uri="{FF2B5EF4-FFF2-40B4-BE49-F238E27FC236}">
                <a16:creationId xmlns:a16="http://schemas.microsoft.com/office/drawing/2014/main" id="{36105C2D-7F75-4A3C-B29B-2EBF3F441EBA}"/>
              </a:ext>
            </a:extLst>
          </p:cNvPr>
          <p:cNvCxnSpPr>
            <a:cxnSpLocks/>
          </p:cNvCxnSpPr>
          <p:nvPr/>
        </p:nvCxnSpPr>
        <p:spPr>
          <a:xfrm flipV="1">
            <a:off x="7164288" y="4155926"/>
            <a:ext cx="144016" cy="144016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線コネクタ 165">
            <a:extLst>
              <a:ext uri="{FF2B5EF4-FFF2-40B4-BE49-F238E27FC236}">
                <a16:creationId xmlns:a16="http://schemas.microsoft.com/office/drawing/2014/main" id="{8945E6E6-1671-4DBB-9BD7-FE3A0BCEEDC0}"/>
              </a:ext>
            </a:extLst>
          </p:cNvPr>
          <p:cNvCxnSpPr>
            <a:cxnSpLocks/>
          </p:cNvCxnSpPr>
          <p:nvPr/>
        </p:nvCxnSpPr>
        <p:spPr>
          <a:xfrm flipV="1">
            <a:off x="7308304" y="3939902"/>
            <a:ext cx="144016" cy="216024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線コネクタ 166">
            <a:extLst>
              <a:ext uri="{FF2B5EF4-FFF2-40B4-BE49-F238E27FC236}">
                <a16:creationId xmlns:a16="http://schemas.microsoft.com/office/drawing/2014/main" id="{996920ED-C040-479B-90B8-426EEA444806}"/>
              </a:ext>
            </a:extLst>
          </p:cNvPr>
          <p:cNvCxnSpPr>
            <a:cxnSpLocks/>
          </p:cNvCxnSpPr>
          <p:nvPr/>
        </p:nvCxnSpPr>
        <p:spPr>
          <a:xfrm flipV="1">
            <a:off x="7452320" y="3723878"/>
            <a:ext cx="144016" cy="2160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線コネクタ 167">
            <a:extLst>
              <a:ext uri="{FF2B5EF4-FFF2-40B4-BE49-F238E27FC236}">
                <a16:creationId xmlns:a16="http://schemas.microsoft.com/office/drawing/2014/main" id="{1EE4182C-57AD-457E-880A-DA0A5C2BED18}"/>
              </a:ext>
            </a:extLst>
          </p:cNvPr>
          <p:cNvCxnSpPr>
            <a:cxnSpLocks/>
          </p:cNvCxnSpPr>
          <p:nvPr/>
        </p:nvCxnSpPr>
        <p:spPr>
          <a:xfrm flipV="1">
            <a:off x="7596336" y="3579862"/>
            <a:ext cx="144016" cy="144018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線コネクタ 168">
            <a:extLst>
              <a:ext uri="{FF2B5EF4-FFF2-40B4-BE49-F238E27FC236}">
                <a16:creationId xmlns:a16="http://schemas.microsoft.com/office/drawing/2014/main" id="{9352A580-2A6F-48F8-A20B-3BE539D45432}"/>
              </a:ext>
            </a:extLst>
          </p:cNvPr>
          <p:cNvCxnSpPr>
            <a:cxnSpLocks/>
          </p:cNvCxnSpPr>
          <p:nvPr/>
        </p:nvCxnSpPr>
        <p:spPr>
          <a:xfrm flipV="1">
            <a:off x="7740352" y="3507854"/>
            <a:ext cx="144016" cy="7201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直線コネクタ 169">
            <a:extLst>
              <a:ext uri="{FF2B5EF4-FFF2-40B4-BE49-F238E27FC236}">
                <a16:creationId xmlns:a16="http://schemas.microsoft.com/office/drawing/2014/main" id="{8B293A50-786B-4F20-9C0A-8A22DEAC0B4F}"/>
              </a:ext>
            </a:extLst>
          </p:cNvPr>
          <p:cNvCxnSpPr>
            <a:cxnSpLocks/>
          </p:cNvCxnSpPr>
          <p:nvPr/>
        </p:nvCxnSpPr>
        <p:spPr>
          <a:xfrm flipV="1">
            <a:off x="7884368" y="3363838"/>
            <a:ext cx="144016" cy="144018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線コネクタ 170">
            <a:extLst>
              <a:ext uri="{FF2B5EF4-FFF2-40B4-BE49-F238E27FC236}">
                <a16:creationId xmlns:a16="http://schemas.microsoft.com/office/drawing/2014/main" id="{20728082-EBB2-4D04-804E-1C4D863C833D}"/>
              </a:ext>
            </a:extLst>
          </p:cNvPr>
          <p:cNvCxnSpPr>
            <a:cxnSpLocks/>
          </p:cNvCxnSpPr>
          <p:nvPr/>
        </p:nvCxnSpPr>
        <p:spPr>
          <a:xfrm flipV="1">
            <a:off x="8028384" y="3219822"/>
            <a:ext cx="144016" cy="144018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線コネクタ 171">
            <a:extLst>
              <a:ext uri="{FF2B5EF4-FFF2-40B4-BE49-F238E27FC236}">
                <a16:creationId xmlns:a16="http://schemas.microsoft.com/office/drawing/2014/main" id="{A38D84F0-3B45-40C5-B663-BCC06166D21C}"/>
              </a:ext>
            </a:extLst>
          </p:cNvPr>
          <p:cNvCxnSpPr>
            <a:cxnSpLocks/>
          </p:cNvCxnSpPr>
          <p:nvPr/>
        </p:nvCxnSpPr>
        <p:spPr>
          <a:xfrm flipV="1">
            <a:off x="8172400" y="3147814"/>
            <a:ext cx="144016" cy="7201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直線コネクタ 172">
            <a:extLst>
              <a:ext uri="{FF2B5EF4-FFF2-40B4-BE49-F238E27FC236}">
                <a16:creationId xmlns:a16="http://schemas.microsoft.com/office/drawing/2014/main" id="{453AF5BC-FD6E-4633-8A90-C6EB88FD5061}"/>
              </a:ext>
            </a:extLst>
          </p:cNvPr>
          <p:cNvCxnSpPr>
            <a:cxnSpLocks/>
          </p:cNvCxnSpPr>
          <p:nvPr/>
        </p:nvCxnSpPr>
        <p:spPr>
          <a:xfrm>
            <a:off x="8316416" y="3147816"/>
            <a:ext cx="1440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1" name="正方形/長方形 4100">
            <a:extLst>
              <a:ext uri="{FF2B5EF4-FFF2-40B4-BE49-F238E27FC236}">
                <a16:creationId xmlns:a16="http://schemas.microsoft.com/office/drawing/2014/main" id="{912CF092-F396-4533-851E-9C0229EF1CBE}"/>
              </a:ext>
            </a:extLst>
          </p:cNvPr>
          <p:cNvSpPr/>
          <p:nvPr/>
        </p:nvSpPr>
        <p:spPr>
          <a:xfrm>
            <a:off x="919248" y="4371950"/>
            <a:ext cx="24833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/>
              <a:t>Can only define steep slopes</a:t>
            </a:r>
            <a:endParaRPr lang="ja-JP" altLang="en-US" sz="1400" dirty="0"/>
          </a:p>
        </p:txBody>
      </p:sp>
      <p:sp>
        <p:nvSpPr>
          <p:cNvPr id="176" name="正方形/長方形 175">
            <a:extLst>
              <a:ext uri="{FF2B5EF4-FFF2-40B4-BE49-F238E27FC236}">
                <a16:creationId xmlns:a16="http://schemas.microsoft.com/office/drawing/2014/main" id="{4D7CDB2D-4EC1-4E09-B8A2-CA3CAD4EEFFD}"/>
              </a:ext>
            </a:extLst>
          </p:cNvPr>
          <p:cNvSpPr/>
          <p:nvPr/>
        </p:nvSpPr>
        <p:spPr>
          <a:xfrm>
            <a:off x="4327973" y="4371950"/>
            <a:ext cx="11801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/>
              <a:t>As intended </a:t>
            </a:r>
            <a:endParaRPr lang="ja-JP" altLang="en-US" sz="1400" dirty="0"/>
          </a:p>
        </p:txBody>
      </p:sp>
      <p:sp>
        <p:nvSpPr>
          <p:cNvPr id="177" name="正方形/長方形 176">
            <a:extLst>
              <a:ext uri="{FF2B5EF4-FFF2-40B4-BE49-F238E27FC236}">
                <a16:creationId xmlns:a16="http://schemas.microsoft.com/office/drawing/2014/main" id="{B6059D06-83A0-45B2-A5D0-5F023105FB1C}"/>
              </a:ext>
            </a:extLst>
          </p:cNvPr>
          <p:cNvSpPr/>
          <p:nvPr/>
        </p:nvSpPr>
        <p:spPr>
          <a:xfrm>
            <a:off x="6660232" y="4371950"/>
            <a:ext cx="22525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/>
              <a:t>Require the large memory</a:t>
            </a:r>
            <a:endParaRPr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382655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Proposal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4D23D6DD-1132-452E-9AF2-E42CB781C18B}"/>
              </a:ext>
            </a:extLst>
          </p:cNvPr>
          <p:cNvSpPr/>
          <p:nvPr/>
        </p:nvSpPr>
        <p:spPr>
          <a:xfrm>
            <a:off x="251520" y="627534"/>
            <a:ext cx="8424936" cy="7386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  <a:tab pos="228600" algn="l"/>
                <a:tab pos="457200" algn="l"/>
                <a:tab pos="504190" algn="l"/>
                <a:tab pos="685800" algn="l"/>
                <a:tab pos="756285" algn="l"/>
                <a:tab pos="914400" algn="l"/>
                <a:tab pos="1008380" algn="l"/>
                <a:tab pos="1260475" algn="l"/>
              </a:tabLst>
            </a:pP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It is a requirement of bitstream </a:t>
            </a:r>
            <a:r>
              <a:rPr lang="en-CA" altLang="ja-JP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conformance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that, </a:t>
            </a:r>
            <a:r>
              <a:rPr lang="en-CA" altLang="ja-JP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for </a:t>
            </a:r>
            <a:r>
              <a:rPr lang="en-CA" altLang="ja-JP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altLang="ja-JP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 = </a:t>
            </a:r>
            <a:r>
              <a:rPr lang="en-CA" altLang="ja-JP" sz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lmcs_min_bin_</a:t>
            </a:r>
            <a:r>
              <a:rPr lang="en-CA" altLang="ja-JP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idx</a:t>
            </a:r>
            <a:r>
              <a:rPr lang="en-CA" altLang="ja-JP" sz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..</a:t>
            </a:r>
            <a:r>
              <a:rPr lang="en-CA" altLang="ja-JP" sz="1400" kern="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LmcsMaxBinIdx</a:t>
            </a:r>
            <a:r>
              <a:rPr lang="en-CA" altLang="ja-JP" sz="1400" kern="1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CA" altLang="ja-JP" sz="14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when the value of </a:t>
            </a:r>
            <a:r>
              <a:rPr lang="en-CA" altLang="ja-JP" sz="14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LmcsPivot</a:t>
            </a:r>
            <a:r>
              <a:rPr lang="en-CA" altLang="ja-JP" sz="14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altLang="ja-JP" sz="14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altLang="ja-JP" sz="14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 is not a multiple of 32, </a:t>
            </a:r>
            <a:r>
              <a:rPr lang="en-CA" altLang="ja-JP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the value of ( </a:t>
            </a:r>
            <a:r>
              <a:rPr lang="en-CA" altLang="ja-JP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LmcsPivot</a:t>
            </a:r>
            <a:r>
              <a:rPr lang="en-CA" altLang="ja-JP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altLang="ja-JP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altLang="ja-JP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 ] &gt;&gt; </a:t>
            </a:r>
            <a:r>
              <a:rPr lang="en-CA" altLang="ja-JP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</a:t>
            </a:r>
            <a:r>
              <a:rPr lang="en-CA" altLang="ja-JP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CA" altLang="ja-JP" sz="1400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CA" altLang="ja-JP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- 5)</a:t>
            </a:r>
            <a:r>
              <a:rPr lang="en-CA" altLang="ja-JP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 ) shall not be equal to the value of ( </a:t>
            </a:r>
            <a:r>
              <a:rPr lang="en-CA" altLang="ja-JP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LmcsPivot</a:t>
            </a:r>
            <a:r>
              <a:rPr lang="en-CA" altLang="ja-JP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altLang="ja-JP" sz="14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altLang="ja-JP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 + 1 ] &gt;&gt; </a:t>
            </a:r>
            <a:r>
              <a:rPr lang="en-CA" altLang="ja-JP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</a:t>
            </a:r>
            <a:r>
              <a:rPr lang="en-CA" altLang="ja-JP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CA" altLang="ja-JP" sz="1400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CA" altLang="ja-JP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- 5)</a:t>
            </a:r>
            <a:r>
              <a:rPr lang="en-CA" altLang="ja-JP" sz="1400" dirty="0">
                <a:latin typeface="Times New Roman" panose="02020603050405020304" pitchFamily="18" charset="0"/>
                <a:ea typeface="SimSun" panose="02010600030101010101" pitchFamily="2" charset="-122"/>
              </a:rPr>
              <a:t> ). </a:t>
            </a:r>
            <a:endParaRPr lang="ja-JP" altLang="ja-JP" sz="14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CFD82E1-D71F-48F7-B4D1-7BA7DFEB8BA4}"/>
              </a:ext>
            </a:extLst>
          </p:cNvPr>
          <p:cNvSpPr txBox="1"/>
          <p:nvPr/>
        </p:nvSpPr>
        <p:spPr>
          <a:xfrm>
            <a:off x="467544" y="1779662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600" dirty="0">
                <a:ea typeface="ＭＳ Ｐゴシック" panose="020B0600070205080204" pitchFamily="50" charset="-128"/>
                <a:cs typeface="Arial" panose="020B0604020202020204" pitchFamily="34" charset="0"/>
              </a:rPr>
              <a:t>(Item1)</a:t>
            </a:r>
            <a:endParaRPr lang="en-US" altLang="ja-JP" sz="1600" dirty="0"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80ED210-52F5-4EB8-B200-2E07993B42D0}"/>
              </a:ext>
            </a:extLst>
          </p:cNvPr>
          <p:cNvSpPr txBox="1"/>
          <p:nvPr/>
        </p:nvSpPr>
        <p:spPr>
          <a:xfrm>
            <a:off x="467544" y="3241308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600" dirty="0"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(Item2)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AE31F32-1C0A-4F88-9BE7-D6FD95416996}"/>
              </a:ext>
            </a:extLst>
          </p:cNvPr>
          <p:cNvSpPr txBox="1"/>
          <p:nvPr/>
        </p:nvSpPr>
        <p:spPr>
          <a:xfrm>
            <a:off x="683568" y="2067694"/>
            <a:ext cx="8064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600" dirty="0">
                <a:ea typeface="ＭＳ Ｐゴシック" panose="020B0600070205080204" pitchFamily="50" charset="-128"/>
                <a:cs typeface="Arial" panose="020B0604020202020204" pitchFamily="34" charset="0"/>
              </a:rPr>
              <a:t>Remove the  </a:t>
            </a:r>
            <a:r>
              <a:rPr lang="en-US" altLang="ja-JP" sz="1600" dirty="0" err="1">
                <a:ea typeface="ＭＳ Ｐゴシック" panose="020B0600070205080204" pitchFamily="50" charset="-128"/>
                <a:cs typeface="Arial" panose="020B0604020202020204" pitchFamily="34" charset="0"/>
              </a:rPr>
              <a:t>the</a:t>
            </a:r>
            <a:r>
              <a:rPr lang="en-US" altLang="ja-JP" sz="1600" dirty="0">
                <a:ea typeface="ＭＳ Ｐゴシック" panose="020B0600070205080204" pitchFamily="50" charset="-128"/>
                <a:cs typeface="Arial" panose="020B0604020202020204" pitchFamily="34" charset="0"/>
              </a:rPr>
              <a:t> condition of “when the value of </a:t>
            </a:r>
            <a:r>
              <a:rPr lang="en-US" altLang="ja-JP" sz="1600" dirty="0" err="1">
                <a:ea typeface="ＭＳ Ｐゴシック" panose="020B0600070205080204" pitchFamily="50" charset="-128"/>
                <a:cs typeface="Arial" panose="020B0604020202020204" pitchFamily="34" charset="0"/>
              </a:rPr>
              <a:t>LmcsPivot</a:t>
            </a:r>
            <a:r>
              <a:rPr lang="en-US" altLang="ja-JP" sz="1600" dirty="0">
                <a:ea typeface="ＭＳ Ｐゴシック" panose="020B0600070205080204" pitchFamily="50" charset="-128"/>
                <a:cs typeface="Arial" panose="020B0604020202020204" pitchFamily="34" charset="0"/>
              </a:rPr>
              <a:t>[ </a:t>
            </a:r>
            <a:r>
              <a:rPr lang="en-US" altLang="ja-JP" sz="1600" dirty="0" err="1">
                <a:ea typeface="ＭＳ Ｐゴシック" panose="020B0600070205080204" pitchFamily="50" charset="-128"/>
                <a:cs typeface="Arial" panose="020B0604020202020204" pitchFamily="34" charset="0"/>
              </a:rPr>
              <a:t>i</a:t>
            </a:r>
            <a:r>
              <a:rPr lang="en-US" altLang="ja-JP" sz="1600" dirty="0">
                <a:ea typeface="ＭＳ Ｐゴシック" panose="020B0600070205080204" pitchFamily="50" charset="-128"/>
                <a:cs typeface="Arial" panose="020B0604020202020204" pitchFamily="34" charset="0"/>
              </a:rPr>
              <a:t> ] is not a multiple of 32,”.</a:t>
            </a:r>
            <a:endParaRPr lang="en-US" altLang="ja-JP" sz="1600" dirty="0"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D8F98BD-3818-4CD9-9865-C0ED3CEB8B86}"/>
              </a:ext>
            </a:extLst>
          </p:cNvPr>
          <p:cNvSpPr txBox="1"/>
          <p:nvPr/>
        </p:nvSpPr>
        <p:spPr>
          <a:xfrm>
            <a:off x="755576" y="3579862"/>
            <a:ext cx="7704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600" dirty="0">
                <a:ea typeface="ＭＳ Ｐゴシック" panose="020B0600070205080204" pitchFamily="50" charset="-128"/>
                <a:cs typeface="Arial" panose="020B0604020202020204" pitchFamily="34" charset="0"/>
              </a:rPr>
              <a:t>Fix the number of segments to 32 using </a:t>
            </a:r>
            <a:r>
              <a:rPr lang="en-US" altLang="ja-JP" sz="1600" dirty="0" err="1">
                <a:ea typeface="ＭＳ Ｐゴシック" panose="020B0600070205080204" pitchFamily="50" charset="-128"/>
                <a:cs typeface="Arial" panose="020B0604020202020204" pitchFamily="34" charset="0"/>
              </a:rPr>
              <a:t>BitDepth</a:t>
            </a:r>
            <a:r>
              <a:rPr lang="en-US" altLang="ja-JP" sz="1600" dirty="0">
                <a:ea typeface="ＭＳ Ｐゴシック" panose="020B0600070205080204" pitchFamily="50" charset="-128"/>
                <a:cs typeface="Arial" panose="020B0604020202020204" pitchFamily="34" charset="0"/>
              </a:rPr>
              <a:t>.</a:t>
            </a:r>
            <a:endParaRPr lang="en-US" altLang="ja-JP" sz="1600" dirty="0"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2" name="矢印: 右 1">
            <a:extLst>
              <a:ext uri="{FF2B5EF4-FFF2-40B4-BE49-F238E27FC236}">
                <a16:creationId xmlns:a16="http://schemas.microsoft.com/office/drawing/2014/main" id="{30FB39DD-064A-4263-9622-D91262A8DB97}"/>
              </a:ext>
            </a:extLst>
          </p:cNvPr>
          <p:cNvSpPr/>
          <p:nvPr/>
        </p:nvSpPr>
        <p:spPr>
          <a:xfrm>
            <a:off x="1331640" y="2536810"/>
            <a:ext cx="216024" cy="14401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矢印: 右 8">
            <a:extLst>
              <a:ext uri="{FF2B5EF4-FFF2-40B4-BE49-F238E27FC236}">
                <a16:creationId xmlns:a16="http://schemas.microsoft.com/office/drawing/2014/main" id="{FEC4C347-2358-4B52-A36F-984E8CFCF1D8}"/>
              </a:ext>
            </a:extLst>
          </p:cNvPr>
          <p:cNvSpPr/>
          <p:nvPr/>
        </p:nvSpPr>
        <p:spPr>
          <a:xfrm>
            <a:off x="1331640" y="4051930"/>
            <a:ext cx="216024" cy="14401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725CACA-B40C-4BFA-9447-30EC4EE510CE}"/>
              </a:ext>
            </a:extLst>
          </p:cNvPr>
          <p:cNvSpPr txBox="1"/>
          <p:nvPr/>
        </p:nvSpPr>
        <p:spPr>
          <a:xfrm>
            <a:off x="1619672" y="2449220"/>
            <a:ext cx="6552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600" dirty="0">
                <a:ea typeface="ＭＳ Ｐゴシック" panose="020B0600070205080204" pitchFamily="50" charset="-128"/>
                <a:cs typeface="Arial" panose="020B0604020202020204" pitchFamily="34" charset="0"/>
              </a:rPr>
              <a:t>It can guarantee that a segment has always only one pivot.</a:t>
            </a:r>
            <a:endParaRPr lang="en-US" altLang="ja-JP" sz="1600" dirty="0"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9BE183E-1168-4B55-A0B1-B6B43F8BFD05}"/>
              </a:ext>
            </a:extLst>
          </p:cNvPr>
          <p:cNvSpPr txBox="1"/>
          <p:nvPr/>
        </p:nvSpPr>
        <p:spPr>
          <a:xfrm>
            <a:off x="1619672" y="3961388"/>
            <a:ext cx="7200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600" dirty="0">
                <a:ea typeface="ＭＳ Ｐゴシック" panose="020B0600070205080204" pitchFamily="50" charset="-128"/>
                <a:cs typeface="Arial" panose="020B0604020202020204" pitchFamily="34" charset="0"/>
              </a:rPr>
              <a:t>It can solve the unintended behavior when the input is other than 10bit depth.</a:t>
            </a:r>
            <a:endParaRPr lang="en-US" altLang="ja-JP" sz="1600" dirty="0"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606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results</a:t>
            </a: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3C921164-1FB6-4912-9B76-200F4A99F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182213"/>
              </p:ext>
            </p:extLst>
          </p:nvPr>
        </p:nvGraphicFramePr>
        <p:xfrm>
          <a:off x="107504" y="1419622"/>
          <a:ext cx="3440665" cy="221088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088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DC984E58-7FE3-4904-97AB-D45A18A1E5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76728"/>
              </p:ext>
            </p:extLst>
          </p:nvPr>
        </p:nvGraphicFramePr>
        <p:xfrm>
          <a:off x="6444208" y="1419622"/>
          <a:ext cx="2592288" cy="2210880"/>
        </p:xfrm>
        <a:graphic>
          <a:graphicData uri="http://schemas.openxmlformats.org/drawingml/2006/table">
            <a:tbl>
              <a:tblPr/>
              <a:tblGrid>
                <a:gridCol w="54813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465274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21602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1970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0614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10454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0295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0135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9976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9816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9656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1241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27CC75F-5F67-4F1F-B345-CC4EBCBDC292}"/>
              </a:ext>
            </a:extLst>
          </p:cNvPr>
          <p:cNvSpPr txBox="1">
            <a:spLocks/>
          </p:cNvSpPr>
          <p:nvPr/>
        </p:nvSpPr>
        <p:spPr>
          <a:xfrm>
            <a:off x="179512" y="481995"/>
            <a:ext cx="6552728" cy="678722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800" kern="0" dirty="0"/>
              <a:t>Anchor </a:t>
            </a:r>
            <a:r>
              <a:rPr lang="en-US" altLang="ja-JP" sz="1800" kern="0" dirty="0"/>
              <a:t>: VTM-6.0</a:t>
            </a:r>
          </a:p>
          <a:p>
            <a:pPr marL="0" indent="0">
              <a:buNone/>
            </a:pPr>
            <a:r>
              <a:rPr lang="en-US" altLang="ja-JP" sz="1800" kern="0" dirty="0"/>
              <a:t>Test     : Proposal</a:t>
            </a: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3EF1B124-D3AA-4961-95C9-F3076199FE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723689"/>
              </p:ext>
            </p:extLst>
          </p:nvPr>
        </p:nvGraphicFramePr>
        <p:xfrm>
          <a:off x="3707904" y="1419622"/>
          <a:ext cx="2592288" cy="2210880"/>
        </p:xfrm>
        <a:graphic>
          <a:graphicData uri="http://schemas.openxmlformats.org/drawingml/2006/table">
            <a:tbl>
              <a:tblPr/>
              <a:tblGrid>
                <a:gridCol w="54813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4813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465274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21602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1970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0295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0135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9816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9656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1241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996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6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Conclusions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801816"/>
            <a:ext cx="8064896" cy="377101"/>
          </a:xfr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lang="en-US" altLang="ja-JP" sz="2000" dirty="0"/>
              <a:t>Solve the following two issues of </a:t>
            </a:r>
            <a:r>
              <a:rPr kumimoji="0" lang="en-US" altLang="ja-JP" sz="2000" dirty="0">
                <a:solidFill>
                  <a:sysClr val="windowText" lastClr="000000"/>
                </a:solidFill>
                <a:ea typeface="ＭＳ Ｐゴシック" charset="0"/>
                <a:cs typeface="Arial"/>
              </a:rPr>
              <a:t>simplified </a:t>
            </a:r>
            <a:r>
              <a:rPr kumimoji="0" lang="en-US" altLang="ja-JP" sz="2000" dirty="0" err="1">
                <a:solidFill>
                  <a:sysClr val="windowText" lastClr="000000"/>
                </a:solidFill>
                <a:ea typeface="ＭＳ Ｐゴシック" charset="0"/>
                <a:cs typeface="Arial"/>
              </a:rPr>
              <a:t>luma</a:t>
            </a:r>
            <a:r>
              <a:rPr kumimoji="0" lang="en-US" altLang="ja-JP" sz="2000" dirty="0">
                <a:solidFill>
                  <a:sysClr val="windowText" lastClr="000000"/>
                </a:solidFill>
                <a:ea typeface="ＭＳ Ｐゴシック" charset="0"/>
                <a:cs typeface="Arial"/>
              </a:rPr>
              <a:t> mapping.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B801B93-C394-4B40-A423-62EB060D6FAD}"/>
              </a:ext>
            </a:extLst>
          </p:cNvPr>
          <p:cNvSpPr txBox="1">
            <a:spLocks/>
          </p:cNvSpPr>
          <p:nvPr/>
        </p:nvSpPr>
        <p:spPr>
          <a:xfrm>
            <a:off x="1115616" y="3291830"/>
            <a:ext cx="6264696" cy="43865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kern="0" dirty="0">
                <a:solidFill>
                  <a:srgbClr val="C00000"/>
                </a:solidFill>
              </a:rPr>
              <a:t>We propose to adopt this bug fix into VVC.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9390E96-58AC-444B-AFE6-262EBC413D14}"/>
              </a:ext>
            </a:extLst>
          </p:cNvPr>
          <p:cNvSpPr txBox="1">
            <a:spLocks/>
          </p:cNvSpPr>
          <p:nvPr/>
        </p:nvSpPr>
        <p:spPr>
          <a:xfrm>
            <a:off x="179512" y="2266657"/>
            <a:ext cx="8064896" cy="37710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spcBef>
                <a:spcPts val="1800"/>
              </a:spcBef>
            </a:pPr>
            <a:r>
              <a:rPr lang="en-US" altLang="ja-JP" sz="2000" kern="0" dirty="0"/>
              <a:t>There is no coding loss on VTM-6.0.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BA07071-6056-40AF-BB09-E743E28C5DFE}"/>
              </a:ext>
            </a:extLst>
          </p:cNvPr>
          <p:cNvSpPr txBox="1"/>
          <p:nvPr/>
        </p:nvSpPr>
        <p:spPr>
          <a:xfrm>
            <a:off x="683568" y="1203598"/>
            <a:ext cx="8352928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dirty="0"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Multiple pivots are assigned to one segment when the value is a multiple of 32.</a:t>
            </a:r>
          </a:p>
          <a:p>
            <a:pPr>
              <a:spcBef>
                <a:spcPts val="600"/>
              </a:spcBef>
            </a:pPr>
            <a:r>
              <a:rPr lang="en-US" altLang="ja-JP" dirty="0">
                <a:ea typeface="ＭＳ Ｐゴシック" panose="020B0600070205080204" pitchFamily="50" charset="-128"/>
                <a:cs typeface="Arial" panose="020B0604020202020204" pitchFamily="34" charset="0"/>
              </a:rPr>
              <a:t>U</a:t>
            </a:r>
            <a:r>
              <a:rPr lang="en-US" altLang="ja-JP" dirty="0"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nintended mapping table is generated when the input is other than 10 bit depth.</a:t>
            </a:r>
          </a:p>
        </p:txBody>
      </p:sp>
    </p:spTree>
    <p:extLst>
      <p:ext uri="{BB962C8B-B14F-4D97-AF65-F5344CB8AC3E}">
        <p14:creationId xmlns:p14="http://schemas.microsoft.com/office/powerpoint/2010/main" val="2975367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7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2139702"/>
            <a:ext cx="8856984" cy="504056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ja-JP" sz="2800" dirty="0"/>
              <a:t>Thanks Sharp for cross-checking of the proposal.</a:t>
            </a:r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94E2B570-2D09-47F3-B552-EF3A3EC29D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Acknowledgments</a:t>
            </a:r>
          </a:p>
        </p:txBody>
      </p:sp>
    </p:spTree>
    <p:extLst>
      <p:ext uri="{BB962C8B-B14F-4D97-AF65-F5344CB8AC3E}">
        <p14:creationId xmlns:p14="http://schemas.microsoft.com/office/powerpoint/2010/main" val="540675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8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2319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Additional problem (informative)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D32B929-31CF-4A6C-871A-E31F619752D8}"/>
              </a:ext>
            </a:extLst>
          </p:cNvPr>
          <p:cNvSpPr txBox="1"/>
          <p:nvPr/>
        </p:nvSpPr>
        <p:spPr>
          <a:xfrm>
            <a:off x="251520" y="555526"/>
            <a:ext cx="8496944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600" dirty="0">
                <a:ea typeface="ＭＳ Ｐゴシック" panose="020B0600070205080204" pitchFamily="50" charset="-128"/>
                <a:cs typeface="Arial" panose="020B0604020202020204" pitchFamily="34" charset="0"/>
              </a:rPr>
              <a:t>In VTM-6.0, LMCS does not work when </a:t>
            </a:r>
            <a:r>
              <a:rPr lang="en-US" altLang="ja-JP" sz="1600" dirty="0" err="1">
                <a:ea typeface="ＭＳ Ｐゴシック" panose="020B0600070205080204" pitchFamily="50" charset="-128"/>
                <a:cs typeface="Arial" panose="020B0604020202020204" pitchFamily="34" charset="0"/>
              </a:rPr>
              <a:t>InternalBitDepth</a:t>
            </a:r>
            <a:r>
              <a:rPr lang="en-US" altLang="ja-JP" sz="1600" dirty="0">
                <a:ea typeface="ＭＳ Ｐゴシック" panose="020B0600070205080204" pitchFamily="50" charset="-128"/>
                <a:cs typeface="Arial" panose="020B0604020202020204" pitchFamily="34" charset="0"/>
              </a:rPr>
              <a:t> is set to the value other than 10bit.</a:t>
            </a:r>
          </a:p>
          <a:p>
            <a:pPr>
              <a:spcBef>
                <a:spcPts val="600"/>
              </a:spcBef>
            </a:pPr>
            <a:r>
              <a:rPr lang="en-US" altLang="ja-JP" sz="1600" dirty="0">
                <a:ea typeface="ＭＳ Ｐゴシック" panose="020B0600070205080204" pitchFamily="50" charset="-128"/>
                <a:cs typeface="Arial" panose="020B0604020202020204" pitchFamily="34" charset="0"/>
              </a:rPr>
              <a:t>We fixed it temporarily to confirm the effectiveness of this proposal other than 10bit. </a:t>
            </a:r>
            <a:endParaRPr lang="en-US" altLang="ja-JP" sz="1600" dirty="0"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FA5BD2C-89A6-4DA2-BAAB-1681724E6AFC}"/>
              </a:ext>
            </a:extLst>
          </p:cNvPr>
          <p:cNvSpPr txBox="1"/>
          <p:nvPr/>
        </p:nvSpPr>
        <p:spPr>
          <a:xfrm>
            <a:off x="1187624" y="1635646"/>
            <a:ext cx="1152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ja-JP" sz="1600" u="sng" dirty="0">
                <a:ea typeface="ＭＳ Ｐゴシック" panose="020B0600070205080204" pitchFamily="50" charset="-128"/>
                <a:cs typeface="Arial" panose="020B0604020202020204" pitchFamily="34" charset="0"/>
              </a:rPr>
              <a:t>Encoder</a:t>
            </a:r>
            <a:endParaRPr lang="en-US" altLang="ja-JP" sz="1600" u="sng" dirty="0"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B539C6A-DD03-4B12-A474-ECB0CEF30E1C}"/>
              </a:ext>
            </a:extLst>
          </p:cNvPr>
          <p:cNvSpPr txBox="1"/>
          <p:nvPr/>
        </p:nvSpPr>
        <p:spPr>
          <a:xfrm>
            <a:off x="755576" y="2427734"/>
            <a:ext cx="2016224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err="1"/>
              <a:t>preAnalyzerLMCS</a:t>
            </a:r>
            <a:r>
              <a:rPr lang="en-US" altLang="ja-JP" sz="1200" dirty="0"/>
              <a:t>()</a:t>
            </a:r>
            <a:endParaRPr kumimoji="1" lang="ja-JP" altLang="en-US" sz="12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83790A2-9473-4141-AE1E-0F238238F4AF}"/>
              </a:ext>
            </a:extLst>
          </p:cNvPr>
          <p:cNvSpPr txBox="1"/>
          <p:nvPr/>
        </p:nvSpPr>
        <p:spPr>
          <a:xfrm>
            <a:off x="755576" y="3009315"/>
            <a:ext cx="2016224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err="1"/>
              <a:t>constructReshaperLMCS</a:t>
            </a:r>
            <a:r>
              <a:rPr lang="en-US" altLang="ja-JP" sz="1200" dirty="0"/>
              <a:t>()</a:t>
            </a:r>
            <a:endParaRPr kumimoji="1" lang="ja-JP" altLang="en-US" sz="12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2A6B122-6628-4379-BCE3-91ACDE093FF7}"/>
              </a:ext>
            </a:extLst>
          </p:cNvPr>
          <p:cNvSpPr txBox="1"/>
          <p:nvPr/>
        </p:nvSpPr>
        <p:spPr>
          <a:xfrm>
            <a:off x="755576" y="3590895"/>
            <a:ext cx="2016224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 err="1"/>
              <a:t>adjustLmcsPivot</a:t>
            </a:r>
            <a:r>
              <a:rPr lang="en-US" altLang="ja-JP" sz="1200" dirty="0"/>
              <a:t>()</a:t>
            </a:r>
            <a:endParaRPr kumimoji="1" lang="ja-JP" altLang="en-US" sz="1200" dirty="0"/>
          </a:p>
        </p:txBody>
      </p: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7FD057B0-6881-45F5-BBA5-10800CCF3EB6}"/>
              </a:ext>
            </a:extLst>
          </p:cNvPr>
          <p:cNvCxnSpPr>
            <a:cxnSpLocks/>
            <a:endCxn id="2" idx="0"/>
          </p:cNvCxnSpPr>
          <p:nvPr/>
        </p:nvCxnSpPr>
        <p:spPr>
          <a:xfrm>
            <a:off x="1763688" y="2139702"/>
            <a:ext cx="0" cy="288032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DF737A7A-061B-45E9-AA67-ED6D3DC38308}"/>
              </a:ext>
            </a:extLst>
          </p:cNvPr>
          <p:cNvCxnSpPr>
            <a:cxnSpLocks/>
            <a:stCxn id="2" idx="2"/>
            <a:endCxn id="8" idx="0"/>
          </p:cNvCxnSpPr>
          <p:nvPr/>
        </p:nvCxnSpPr>
        <p:spPr>
          <a:xfrm>
            <a:off x="1763688" y="2704733"/>
            <a:ext cx="0" cy="304582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309346CD-E6D7-4FAD-8FDE-3013DE399462}"/>
              </a:ext>
            </a:extLst>
          </p:cNvPr>
          <p:cNvCxnSpPr>
            <a:cxnSpLocks/>
            <a:stCxn id="8" idx="2"/>
            <a:endCxn id="9" idx="0"/>
          </p:cNvCxnSpPr>
          <p:nvPr/>
        </p:nvCxnSpPr>
        <p:spPr>
          <a:xfrm>
            <a:off x="1763688" y="3286314"/>
            <a:ext cx="0" cy="304581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矢印コネクタ 28">
            <a:extLst>
              <a:ext uri="{FF2B5EF4-FFF2-40B4-BE49-F238E27FC236}">
                <a16:creationId xmlns:a16="http://schemas.microsoft.com/office/drawing/2014/main" id="{74D63891-303A-4CEC-A646-DDB799C68EAA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1763688" y="3867894"/>
            <a:ext cx="0" cy="288032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5C47E65-9829-4D10-A426-FB20140E5D0C}"/>
              </a:ext>
            </a:extLst>
          </p:cNvPr>
          <p:cNvSpPr txBox="1"/>
          <p:nvPr/>
        </p:nvSpPr>
        <p:spPr>
          <a:xfrm>
            <a:off x="6228184" y="3651870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400" dirty="0">
                <a:solidFill>
                  <a:srgbClr val="0000D2"/>
                </a:solidFill>
                <a:ea typeface="ＭＳ Ｐゴシック" panose="020B0600070205080204" pitchFamily="50" charset="-128"/>
                <a:cs typeface="Arial" panose="020B0604020202020204" pitchFamily="34" charset="0"/>
              </a:rPr>
              <a:t>Target of this proposal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0EFA192C-7D53-47FC-AEF6-7181DD5A746F}"/>
              </a:ext>
            </a:extLst>
          </p:cNvPr>
          <p:cNvSpPr txBox="1"/>
          <p:nvPr/>
        </p:nvSpPr>
        <p:spPr>
          <a:xfrm>
            <a:off x="2843808" y="3003798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400" dirty="0">
                <a:ea typeface="ＭＳ Ｐゴシック" panose="020B0600070205080204" pitchFamily="50" charset="-128"/>
                <a:cs typeface="Arial" panose="020B0604020202020204" pitchFamily="34" charset="0"/>
              </a:rPr>
              <a:t>Construct </a:t>
            </a:r>
            <a:r>
              <a:rPr lang="en-US" altLang="ja-JP" sz="1400" dirty="0" err="1">
                <a:ea typeface="ＭＳ Ｐゴシック" panose="020B0600070205080204" pitchFamily="50" charset="-128"/>
                <a:cs typeface="Arial" panose="020B0604020202020204" pitchFamily="34" charset="0"/>
              </a:rPr>
              <a:t>luma</a:t>
            </a:r>
            <a:r>
              <a:rPr lang="en-US" altLang="ja-JP" sz="1400" dirty="0">
                <a:ea typeface="ＭＳ Ｐゴシック" panose="020B0600070205080204" pitchFamily="50" charset="-128"/>
                <a:cs typeface="Arial" panose="020B0604020202020204" pitchFamily="34" charset="0"/>
              </a:rPr>
              <a:t> mapping table</a:t>
            </a:r>
            <a:endParaRPr lang="en-US" altLang="ja-JP" sz="1400" dirty="0"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C19BB0B3-11C7-4E2E-9E7F-0736ADC881DE}"/>
              </a:ext>
            </a:extLst>
          </p:cNvPr>
          <p:cNvSpPr txBox="1"/>
          <p:nvPr/>
        </p:nvSpPr>
        <p:spPr>
          <a:xfrm>
            <a:off x="2843808" y="2427734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400" dirty="0">
                <a:ea typeface="ＭＳ Ｐゴシック" panose="020B0600070205080204" pitchFamily="50" charset="-128"/>
                <a:cs typeface="Arial" panose="020B0604020202020204" pitchFamily="34" charset="0"/>
              </a:rPr>
              <a:t>Analyze and calculate parameters</a:t>
            </a:r>
            <a:endParaRPr lang="en-US" altLang="ja-JP" sz="1400" dirty="0"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F3AE1C81-A15E-431B-9FEA-19EBB3C98BFB}"/>
              </a:ext>
            </a:extLst>
          </p:cNvPr>
          <p:cNvSpPr txBox="1"/>
          <p:nvPr/>
        </p:nvSpPr>
        <p:spPr>
          <a:xfrm>
            <a:off x="2843808" y="3579862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400" dirty="0">
                <a:ea typeface="ＭＳ Ｐゴシック" panose="020B0600070205080204" pitchFamily="50" charset="-128"/>
                <a:cs typeface="Arial" panose="020B0604020202020204" pitchFamily="34" charset="0"/>
              </a:rPr>
              <a:t>Adjust LMCS pivot</a:t>
            </a:r>
            <a:endParaRPr lang="en-US" altLang="ja-JP" sz="1400" dirty="0"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sp>
        <p:nvSpPr>
          <p:cNvPr id="37" name="矢印: 右 36">
            <a:extLst>
              <a:ext uri="{FF2B5EF4-FFF2-40B4-BE49-F238E27FC236}">
                <a16:creationId xmlns:a16="http://schemas.microsoft.com/office/drawing/2014/main" id="{17D81C73-91EA-4AE7-9E64-7E93D4FF20EE}"/>
              </a:ext>
            </a:extLst>
          </p:cNvPr>
          <p:cNvSpPr/>
          <p:nvPr/>
        </p:nvSpPr>
        <p:spPr>
          <a:xfrm flipH="1">
            <a:off x="5940152" y="3723878"/>
            <a:ext cx="216024" cy="144016"/>
          </a:xfrm>
          <a:prstGeom prst="rightArrow">
            <a:avLst/>
          </a:prstGeom>
          <a:solidFill>
            <a:srgbClr val="000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矢印: 右 37">
            <a:extLst>
              <a:ext uri="{FF2B5EF4-FFF2-40B4-BE49-F238E27FC236}">
                <a16:creationId xmlns:a16="http://schemas.microsoft.com/office/drawing/2014/main" id="{3E92CF41-103C-44B8-9AB3-CCD1592674AE}"/>
              </a:ext>
            </a:extLst>
          </p:cNvPr>
          <p:cNvSpPr/>
          <p:nvPr/>
        </p:nvSpPr>
        <p:spPr>
          <a:xfrm flipH="1">
            <a:off x="5868144" y="2499742"/>
            <a:ext cx="216024" cy="144016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0F940951-5A9B-4DFA-8731-03DDF525369D}"/>
              </a:ext>
            </a:extLst>
          </p:cNvPr>
          <p:cNvSpPr txBox="1"/>
          <p:nvPr/>
        </p:nvSpPr>
        <p:spPr>
          <a:xfrm>
            <a:off x="6156176" y="2427734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ja-JP" sz="1400" dirty="0">
                <a:solidFill>
                  <a:srgbClr val="C00000"/>
                </a:solidFill>
                <a:ea typeface="ＭＳ Ｐゴシック" panose="020B0600070205080204" pitchFamily="50" charset="-128"/>
                <a:cs typeface="Arial" panose="020B0604020202020204" pitchFamily="34" charset="0"/>
              </a:rPr>
              <a:t>Does not work for other than 10bit</a:t>
            </a:r>
          </a:p>
        </p:txBody>
      </p:sp>
    </p:spTree>
    <p:extLst>
      <p:ext uri="{BB962C8B-B14F-4D97-AF65-F5344CB8AC3E}">
        <p14:creationId xmlns:p14="http://schemas.microsoft.com/office/powerpoint/2010/main" val="1337797783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1186</Words>
  <Application>Microsoft Office PowerPoint</Application>
  <PresentationFormat>画面に合わせる (16:9)</PresentationFormat>
  <Paragraphs>446</Paragraphs>
  <Slides>11</Slides>
  <Notes>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11</vt:i4>
      </vt:variant>
    </vt:vector>
  </HeadingPairs>
  <TitlesOfParts>
    <vt:vector size="19" baseType="lpstr">
      <vt:lpstr>ＭＳ Ｐゴシック</vt:lpstr>
      <vt:lpstr>SimSun</vt:lpstr>
      <vt:lpstr>游ゴシック</vt:lpstr>
      <vt:lpstr>Arial</vt:lpstr>
      <vt:lpstr>Calibri</vt:lpstr>
      <vt:lpstr>Times New Roman</vt:lpstr>
      <vt:lpstr>top_blue_16_9</vt:lpstr>
      <vt:lpstr>inside_blue_16_9_14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2019-10-04T12:19:32Z</dcterms:modified>
</cp:coreProperties>
</file>