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9"/>
  </p:notesMasterIdLst>
  <p:sldIdLst>
    <p:sldId id="256" r:id="rId3"/>
    <p:sldId id="258" r:id="rId4"/>
    <p:sldId id="259" r:id="rId5"/>
    <p:sldId id="260" r:id="rId6"/>
    <p:sldId id="262" r:id="rId7"/>
    <p:sldId id="261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22" autoAdjust="0"/>
    <p:restoredTop sz="96429" autoAdjust="0"/>
  </p:normalViewPr>
  <p:slideViewPr>
    <p:cSldViewPr snapToGrid="0">
      <p:cViewPr varScale="1">
        <p:scale>
          <a:sx n="116" d="100"/>
          <a:sy n="116" d="100"/>
        </p:scale>
        <p:origin x="1356" y="10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71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49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01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77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3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351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508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50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340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92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1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8D34-3EBC-49A7-8E14-1F718152EC56}" type="datetimeFigureOut">
              <a:rPr lang="ko-KR" altLang="en-US" smtClean="0"/>
              <a:t>2019-10-09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38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CA" altLang="ko-KR" dirty="0"/>
              <a:t>AHG17/Non-CE5: 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on </a:t>
            </a:r>
            <a:r>
              <a:rPr lang="en-CA" altLang="ko-KR" dirty="0"/>
              <a:t>loop filter processing for subpicture treated as a picture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(JVET-P0246)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/>
          </a:bodyPr>
          <a:lstStyle/>
          <a:p>
            <a:r>
              <a:rPr lang="en-US" altLang="ko-KR" sz="1600" u="sng" dirty="0" smtClean="0"/>
              <a:t> </a:t>
            </a:r>
            <a:r>
              <a:rPr lang="en-US" altLang="ko-KR" sz="1600" u="sng" dirty="0" err="1" smtClean="0"/>
              <a:t>Hyeonmun</a:t>
            </a:r>
            <a:r>
              <a:rPr lang="en-US" altLang="ko-KR" sz="1600" u="sng" dirty="0" smtClean="0"/>
              <a:t> Jang</a:t>
            </a:r>
            <a:r>
              <a:rPr lang="en-US" altLang="ko-KR" sz="1600" dirty="0" smtClean="0"/>
              <a:t>,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Nam, </a:t>
            </a:r>
            <a:r>
              <a:rPr lang="en-US" altLang="ko-KR" sz="1600" dirty="0" err="1" smtClean="0"/>
              <a:t>Seunghwan</a:t>
            </a:r>
            <a:r>
              <a:rPr lang="en-US" altLang="ko-KR" sz="1600" dirty="0" smtClean="0"/>
              <a:t> Kim,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Background and problem statement</a:t>
            </a:r>
          </a:p>
          <a:p>
            <a:pPr lvl="1"/>
            <a:r>
              <a:rPr lang="en-US" altLang="ko-KR" dirty="0" smtClean="0"/>
              <a:t>For subpicture boundary which is treated as picture boundary</a:t>
            </a:r>
          </a:p>
          <a:p>
            <a:pPr lvl="1"/>
            <a:r>
              <a:rPr lang="en-US" altLang="ko-KR" dirty="0" smtClean="0"/>
              <a:t>If the subpicture is extracted from </a:t>
            </a:r>
            <a:r>
              <a:rPr lang="en-US" altLang="ko-KR" dirty="0" err="1" smtClean="0"/>
              <a:t>bitstream</a:t>
            </a:r>
            <a:r>
              <a:rPr lang="en-US" altLang="ko-KR" dirty="0" smtClean="0"/>
              <a:t> and merging with other subpicture from different </a:t>
            </a:r>
            <a:r>
              <a:rPr lang="en-US" altLang="ko-KR" dirty="0" err="1" smtClean="0"/>
              <a:t>bitstream</a:t>
            </a:r>
            <a:r>
              <a:rPr lang="en-US" altLang="ko-KR" dirty="0"/>
              <a:t> </a:t>
            </a:r>
            <a:r>
              <a:rPr lang="en-US" altLang="ko-KR" dirty="0" smtClean="0"/>
              <a:t>and allowed loop filter across subpicture.</a:t>
            </a:r>
          </a:p>
          <a:p>
            <a:pPr lvl="1"/>
            <a:r>
              <a:rPr lang="en-US" altLang="ko-KR" dirty="0" smtClean="0"/>
              <a:t>If loop filter is enabled, </a:t>
            </a:r>
          </a:p>
          <a:p>
            <a:pPr lvl="2"/>
            <a:r>
              <a:rPr lang="en-US" altLang="ko-KR" dirty="0" smtClean="0"/>
              <a:t>How to handle bottom/Right boundary of the subpicture which is treated as subpicture.</a:t>
            </a:r>
          </a:p>
          <a:p>
            <a:pPr lvl="2"/>
            <a:r>
              <a:rPr lang="en-US" altLang="ko-KR" dirty="0" smtClean="0"/>
              <a:t>How to do conformance test.</a:t>
            </a:r>
          </a:p>
          <a:p>
            <a:pPr lvl="2"/>
            <a:r>
              <a:rPr lang="en-US" altLang="ko-KR" dirty="0" smtClean="0"/>
              <a:t>How to prevent error propagation.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Proposed method</a:t>
            </a:r>
          </a:p>
          <a:p>
            <a:pPr lvl="1"/>
            <a:r>
              <a:rPr lang="en-US" altLang="ko-KR" b="1" dirty="0" smtClean="0"/>
              <a:t>Aspect 1</a:t>
            </a:r>
            <a:r>
              <a:rPr lang="en-US" altLang="ko-KR" dirty="0" smtClean="0"/>
              <a:t>: signal “</a:t>
            </a:r>
            <a:r>
              <a:rPr lang="en-US" altLang="ko-KR" i="1" dirty="0" err="1" smtClean="0"/>
              <a:t>loop_filter_across_subpic_enabled_flag</a:t>
            </a:r>
            <a:r>
              <a:rPr lang="en-US" altLang="ko-KR" i="1" dirty="0" smtClean="0"/>
              <a:t>[</a:t>
            </a:r>
            <a:r>
              <a:rPr lang="en-US" altLang="ko-KR" i="1" dirty="0" err="1" smtClean="0"/>
              <a:t>i</a:t>
            </a:r>
            <a:r>
              <a:rPr lang="en-US" altLang="ko-KR" i="1" dirty="0" smtClean="0"/>
              <a:t>]</a:t>
            </a:r>
            <a:r>
              <a:rPr lang="en-US" altLang="ko-KR" dirty="0" smtClean="0"/>
              <a:t>” depending on “</a:t>
            </a:r>
            <a:r>
              <a:rPr lang="en-CA" altLang="ko-KR" i="1" dirty="0" err="1"/>
              <a:t>subpic_treated_as_pic_flag</a:t>
            </a:r>
            <a:r>
              <a:rPr lang="en-CA" altLang="ko-KR" i="1" dirty="0"/>
              <a:t>[ </a:t>
            </a:r>
            <a:r>
              <a:rPr lang="en-CA" altLang="ko-KR" i="1" dirty="0" err="1"/>
              <a:t>i</a:t>
            </a:r>
            <a:r>
              <a:rPr lang="en-CA" altLang="ko-KR" i="1" dirty="0"/>
              <a:t> </a:t>
            </a:r>
            <a:r>
              <a:rPr lang="en-CA" altLang="ko-KR" i="1" dirty="0" smtClean="0"/>
              <a:t>]</a:t>
            </a:r>
            <a:r>
              <a:rPr lang="en-CA" altLang="ko-KR" dirty="0" smtClean="0"/>
              <a:t>”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r>
              <a:rPr lang="en-US" altLang="ko-KR" b="1" dirty="0" smtClean="0"/>
              <a:t>Aspect 2: </a:t>
            </a:r>
            <a:r>
              <a:rPr lang="en-CA" altLang="ko-KR" dirty="0"/>
              <a:t>m</a:t>
            </a:r>
            <a:r>
              <a:rPr lang="en-CA" altLang="ko-KR" dirty="0" smtClean="0"/>
              <a:t>odifying </a:t>
            </a:r>
            <a:r>
              <a:rPr lang="en-CA" altLang="ko-KR" dirty="0"/>
              <a:t>pixels across subpicture that has </a:t>
            </a:r>
            <a:r>
              <a:rPr lang="en-CA" altLang="ko-KR" dirty="0" err="1"/>
              <a:t>subpic_treated_as_pic_flag</a:t>
            </a:r>
            <a:r>
              <a:rPr lang="en-CA" altLang="ko-KR" dirty="0"/>
              <a:t> is equal to 1 should be disallowed. </a:t>
            </a:r>
            <a:r>
              <a:rPr lang="en-CA" altLang="ko-KR" dirty="0" smtClean="0"/>
              <a:t>( for bottom / right subpicture boundary)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Method 1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542943"/>
              </p:ext>
            </p:extLst>
          </p:nvPr>
        </p:nvGraphicFramePr>
        <p:xfrm>
          <a:off x="597853" y="1473994"/>
          <a:ext cx="8512810" cy="4876800"/>
        </p:xfrm>
        <a:graphic>
          <a:graphicData uri="http://schemas.openxmlformats.org/drawingml/2006/table">
            <a:tbl>
              <a:tblPr/>
              <a:tblGrid>
                <a:gridCol w="7427724"/>
                <a:gridCol w="1085086"/>
              </a:tblGrid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seq_parameter_set_rbsp( )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Descriptor</a:t>
                      </a:r>
                      <a:endParaRPr lang="ko-KR" sz="16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sps_decoding_parameter_set_id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u(4)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sps_video_parameter_set_id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u(4)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subpics_present_flag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if( subpics_present_flag )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max_subpics_minus1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u(8)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subpic_grid_col_width_minus1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subpic_grid_row_height_minus1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for(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= 0;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&lt;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NumSubPicGridRows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++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for( j = 0; j &lt; NumSubPicGridCols; j++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subpic_grid_idx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][ j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u(v)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for( i = 0; i  &lt;=  NumSubPics; i++ ) {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subpic_treated_as_pic_flag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     </a:t>
                      </a: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if( !subpic_treated_as_pic_flag[ i ] 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73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	</a:t>
                      </a: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loop_filter_across_subpic_enabled_flag</a:t>
                      </a: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 i ]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u(1)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	}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	}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…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75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}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 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 prevent mismatch on the subpicture boundary, loop filtering across subpicture boundary should be signaled depend on “</a:t>
            </a:r>
            <a:r>
              <a:rPr lang="en-CA" altLang="ko-KR" b="1" i="1" dirty="0" err="1" smtClean="0"/>
              <a:t>subpic_treated_as_pic_flag</a:t>
            </a:r>
            <a:r>
              <a:rPr lang="en-CA" altLang="ko-KR" i="1" dirty="0" smtClean="0"/>
              <a:t>”</a:t>
            </a:r>
            <a:endParaRPr lang="en-US" altLang="ko-KR" i="1" dirty="0" smtClean="0"/>
          </a:p>
        </p:txBody>
      </p:sp>
    </p:spTree>
    <p:extLst>
      <p:ext uri="{BB962C8B-B14F-4D97-AF65-F5344CB8AC3E}">
        <p14:creationId xmlns:p14="http://schemas.microsoft.com/office/powerpoint/2010/main" val="156453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Method 2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Claimed problem case,</a:t>
            </a:r>
            <a:endParaRPr lang="en-US" altLang="ko-KR" i="1" dirty="0" smtClean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047" y="1535073"/>
            <a:ext cx="8547914" cy="3976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030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Method 2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b="1" dirty="0" smtClean="0"/>
              <a:t>Below behavior is required for </a:t>
            </a:r>
            <a:r>
              <a:rPr lang="en-US" altLang="ko-KR" b="1" dirty="0" err="1" smtClean="0"/>
              <a:t>Luma</a:t>
            </a:r>
            <a:r>
              <a:rPr lang="en-US" altLang="ko-KR" b="1" dirty="0" smtClean="0"/>
              <a:t> and Chroma filtering,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223071" y="1388312"/>
            <a:ext cx="9344527" cy="401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600" dirty="0">
                <a:latin typeface="Times New Roman" panose="02020603050405020304" pitchFamily="18" charset="0"/>
              </a:rPr>
              <a:t>When </a:t>
            </a:r>
            <a:r>
              <a:rPr lang="en-CA" altLang="ko-KR" sz="1600" dirty="0" err="1">
                <a:latin typeface="Times New Roman" panose="02020603050405020304" pitchFamily="18" charset="0"/>
              </a:rPr>
              <a:t>nDp</a:t>
            </a:r>
            <a:r>
              <a:rPr lang="en-CA" altLang="ko-KR" sz="1600" dirty="0">
                <a:latin typeface="Times New Roman" panose="02020603050405020304" pitchFamily="18" charset="0"/>
              </a:rPr>
              <a:t> is greater than 0 and one or more of the following conditions are true, </a:t>
            </a:r>
            <a:r>
              <a:rPr lang="en-CA" altLang="ko-KR" sz="1600" dirty="0" err="1">
                <a:latin typeface="Times New Roman" panose="02020603050405020304" pitchFamily="18" charset="0"/>
              </a:rPr>
              <a:t>nDp</a:t>
            </a:r>
            <a:r>
              <a:rPr lang="en-CA" altLang="ko-KR" sz="1600" dirty="0">
                <a:latin typeface="Times New Roman" panose="02020603050405020304" pitchFamily="18" charset="0"/>
              </a:rPr>
              <a:t> is set equal to 0:</a:t>
            </a:r>
            <a:endParaRPr lang="ko-KR" altLang="ko-KR" sz="1600">
              <a:latin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008380" algn="l"/>
                <a:tab pos="1260475" algn="l"/>
              </a:tabLst>
            </a:pPr>
            <a:r>
              <a:rPr lang="en-CA" altLang="ko-KR" sz="1600" dirty="0" err="1">
                <a:latin typeface="Times New Roman" panose="02020603050405020304" pitchFamily="18" charset="0"/>
                <a:ea typeface="바탕" panose="02030600000101010101" pitchFamily="18" charset="-127"/>
              </a:rPr>
              <a:t>cu_transquant_bypass_flag</a:t>
            </a:r>
            <a:r>
              <a:rPr lang="en-CA" altLang="ko-KR" sz="1600" dirty="0">
                <a:latin typeface="Times New Roman" panose="02020603050405020304" pitchFamily="18" charset="0"/>
                <a:ea typeface="바탕" panose="02030600000101010101" pitchFamily="18" charset="-127"/>
              </a:rPr>
              <a:t> of the coding unit that includes the</a:t>
            </a:r>
            <a:r>
              <a:rPr lang="en-CA" altLang="ko-KR" sz="1600" dirty="0">
                <a:latin typeface="Times New Roman" panose="02020603050405020304" pitchFamily="18" charset="0"/>
                <a:ea typeface="MS Mincho"/>
              </a:rPr>
              <a:t> coding block </a:t>
            </a:r>
            <a:r>
              <a:rPr lang="en-CA" altLang="ko-KR" sz="1600" dirty="0">
                <a:latin typeface="Times New Roman" panose="02020603050405020304" pitchFamily="18" charset="0"/>
                <a:ea typeface="바탕" panose="02030600000101010101" pitchFamily="18" charset="-127"/>
              </a:rPr>
              <a:t>containing the sample p</a:t>
            </a:r>
            <a:r>
              <a:rPr lang="en-CA" altLang="ko-KR" sz="1600" baseline="-25000" dirty="0">
                <a:latin typeface="Times New Roman" panose="02020603050405020304" pitchFamily="18" charset="0"/>
                <a:ea typeface="바탕" panose="02030600000101010101" pitchFamily="18" charset="-127"/>
              </a:rPr>
              <a:t>0</a:t>
            </a:r>
            <a:r>
              <a:rPr lang="en-CA" altLang="ko-KR" sz="1600" dirty="0">
                <a:latin typeface="Times New Roman" panose="02020603050405020304" pitchFamily="18" charset="0"/>
                <a:ea typeface="바탕" panose="02030600000101010101" pitchFamily="18" charset="-127"/>
              </a:rPr>
              <a:t> is equal to 1.</a:t>
            </a:r>
            <a:endParaRPr lang="ko-KR" altLang="ko-KR" sz="1600">
              <a:latin typeface="Times New Roman" panose="02020603050405020304" pitchFamily="18" charset="0"/>
              <a:ea typeface="바탕" panose="02030600000101010101" pitchFamily="18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008380" algn="l"/>
                <a:tab pos="1260475" algn="l"/>
              </a:tabLst>
            </a:pPr>
            <a:r>
              <a:rPr lang="en-US" altLang="ko-KR" sz="1600" dirty="0" err="1">
                <a:latin typeface="Times New Roman" panose="02020603050405020304" pitchFamily="18" charset="0"/>
                <a:ea typeface="바탕" panose="02030600000101010101" pitchFamily="18" charset="-127"/>
              </a:rPr>
              <a:t>pred_mode_plt_flag</a:t>
            </a:r>
            <a:r>
              <a:rPr lang="en-US" altLang="ko-KR" sz="1600" dirty="0">
                <a:latin typeface="Times New Roman" panose="02020603050405020304" pitchFamily="18" charset="0"/>
                <a:ea typeface="바탕" panose="02030600000101010101" pitchFamily="18" charset="-127"/>
              </a:rPr>
              <a:t> of the coding unit that includes the coding block containing the sample p</a:t>
            </a:r>
            <a:r>
              <a:rPr lang="en-US" altLang="ko-KR" sz="1600" baseline="-25000" dirty="0">
                <a:latin typeface="Times New Roman" panose="02020603050405020304" pitchFamily="18" charset="0"/>
                <a:ea typeface="바탕" panose="02030600000101010101" pitchFamily="18" charset="-127"/>
              </a:rPr>
              <a:t>0</a:t>
            </a:r>
            <a:r>
              <a:rPr lang="en-US" altLang="ko-KR" sz="1600" dirty="0">
                <a:latin typeface="Times New Roman" panose="02020603050405020304" pitchFamily="18" charset="0"/>
                <a:ea typeface="바탕" panose="02030600000101010101" pitchFamily="18" charset="-127"/>
              </a:rPr>
              <a:t> is equal to 1.</a:t>
            </a:r>
            <a:endParaRPr lang="ko-KR" altLang="ko-KR" sz="1600">
              <a:latin typeface="Times New Roman" panose="02020603050405020304" pitchFamily="18" charset="0"/>
              <a:ea typeface="바탕" panose="02030600000101010101" pitchFamily="18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008380" algn="l"/>
                <a:tab pos="1260475" algn="l"/>
              </a:tabLst>
            </a:pPr>
            <a:r>
              <a:rPr lang="en-CA" altLang="ko-KR" sz="16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Edges that coincide with the boundaries of the subpicture and </a:t>
            </a:r>
            <a:r>
              <a:rPr lang="en-CA" altLang="ko-KR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subpic_treated_as_pic_flag</a:t>
            </a:r>
            <a:r>
              <a:rPr lang="en-CA" altLang="ko-KR" sz="16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 [ </a:t>
            </a:r>
            <a:r>
              <a:rPr lang="en-CA" altLang="ko-KR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SubPicIdx</a:t>
            </a:r>
            <a:r>
              <a:rPr lang="en-CA" altLang="ko-KR" sz="16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]</a:t>
            </a:r>
            <a:r>
              <a:rPr lang="en-US" altLang="ko-KR" sz="16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 of the coding unit that includes the coding block containing the sample p0</a:t>
            </a:r>
            <a:r>
              <a:rPr lang="en-CA" altLang="ko-KR" sz="16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 ] is equal to </a:t>
            </a:r>
            <a:r>
              <a:rPr lang="en-CA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1,</a:t>
            </a:r>
            <a:endParaRPr lang="ko-KR" altLang="ko-KR" sz="1600">
              <a:solidFill>
                <a:srgbClr val="FF0000"/>
              </a:solidFill>
              <a:latin typeface="Times New Roman" panose="02020603050405020304" pitchFamily="18" charset="0"/>
              <a:ea typeface="바탕" panose="02030600000101010101" pitchFamily="18" charset="-127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sz="1600" dirty="0">
                <a:latin typeface="Times New Roman" panose="02020603050405020304" pitchFamily="18" charset="0"/>
              </a:rPr>
              <a:t>When </a:t>
            </a:r>
            <a:r>
              <a:rPr lang="en-CA" altLang="ko-KR" sz="1600" dirty="0" err="1">
                <a:latin typeface="Times New Roman" panose="02020603050405020304" pitchFamily="18" charset="0"/>
              </a:rPr>
              <a:t>nDq</a:t>
            </a:r>
            <a:r>
              <a:rPr lang="en-CA" altLang="ko-KR" sz="1600" dirty="0">
                <a:latin typeface="Times New Roman" panose="02020603050405020304" pitchFamily="18" charset="0"/>
              </a:rPr>
              <a:t> is greater than 0 and one or more of the following conditions are true, </a:t>
            </a:r>
            <a:r>
              <a:rPr lang="en-CA" altLang="ko-KR" sz="1600" dirty="0" err="1">
                <a:latin typeface="Times New Roman" panose="02020603050405020304" pitchFamily="18" charset="0"/>
              </a:rPr>
              <a:t>nDq</a:t>
            </a:r>
            <a:r>
              <a:rPr lang="en-CA" altLang="ko-KR" sz="1600" dirty="0">
                <a:latin typeface="Times New Roman" panose="02020603050405020304" pitchFamily="18" charset="0"/>
              </a:rPr>
              <a:t> is set equal to 0:</a:t>
            </a:r>
            <a:endParaRPr lang="ko-KR" altLang="ko-KR" sz="1600">
              <a:latin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008380" algn="l"/>
                <a:tab pos="1260475" algn="l"/>
              </a:tabLst>
            </a:pPr>
            <a:r>
              <a:rPr lang="en-CA" altLang="ko-KR" sz="1600" dirty="0" err="1">
                <a:latin typeface="Times New Roman" panose="02020603050405020304" pitchFamily="18" charset="0"/>
                <a:ea typeface="바탕" panose="02030600000101010101" pitchFamily="18" charset="-127"/>
              </a:rPr>
              <a:t>cu_transquant_bypass_flag</a:t>
            </a:r>
            <a:r>
              <a:rPr lang="en-CA" altLang="ko-KR" sz="1600" dirty="0">
                <a:latin typeface="Times New Roman" panose="02020603050405020304" pitchFamily="18" charset="0"/>
                <a:ea typeface="바탕" panose="02030600000101010101" pitchFamily="18" charset="-127"/>
              </a:rPr>
              <a:t> of the coding unit that includes the</a:t>
            </a:r>
            <a:r>
              <a:rPr lang="en-CA" altLang="ko-KR" sz="1600" dirty="0">
                <a:latin typeface="Times New Roman" panose="02020603050405020304" pitchFamily="18" charset="0"/>
                <a:ea typeface="MS Mincho"/>
              </a:rPr>
              <a:t> coding block </a:t>
            </a:r>
            <a:r>
              <a:rPr lang="en-CA" altLang="ko-KR" sz="1600" dirty="0">
                <a:latin typeface="Times New Roman" panose="02020603050405020304" pitchFamily="18" charset="0"/>
                <a:ea typeface="바탕" panose="02030600000101010101" pitchFamily="18" charset="-127"/>
              </a:rPr>
              <a:t>containing the sample q</a:t>
            </a:r>
            <a:r>
              <a:rPr lang="en-CA" altLang="ko-KR" sz="1600" baseline="-25000" dirty="0">
                <a:latin typeface="Times New Roman" panose="02020603050405020304" pitchFamily="18" charset="0"/>
                <a:ea typeface="바탕" panose="02030600000101010101" pitchFamily="18" charset="-127"/>
              </a:rPr>
              <a:t>0</a:t>
            </a:r>
            <a:r>
              <a:rPr lang="en-CA" altLang="ko-KR" sz="1600" dirty="0">
                <a:latin typeface="Times New Roman" panose="02020603050405020304" pitchFamily="18" charset="0"/>
                <a:ea typeface="바탕" panose="02030600000101010101" pitchFamily="18" charset="-127"/>
              </a:rPr>
              <a:t> is equal to 1.</a:t>
            </a:r>
            <a:endParaRPr lang="ko-KR" altLang="ko-KR" sz="1600">
              <a:latin typeface="Times New Roman" panose="02020603050405020304" pitchFamily="18" charset="0"/>
              <a:ea typeface="바탕" panose="02030600000101010101" pitchFamily="18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008380" algn="l"/>
                <a:tab pos="1260475" algn="l"/>
              </a:tabLst>
            </a:pPr>
            <a:r>
              <a:rPr lang="en-US" altLang="ko-KR" sz="1600" dirty="0" err="1">
                <a:latin typeface="Times New Roman" panose="02020603050405020304" pitchFamily="18" charset="0"/>
                <a:ea typeface="바탕" panose="02030600000101010101" pitchFamily="18" charset="-127"/>
              </a:rPr>
              <a:t>pred_mode_plt_flag</a:t>
            </a:r>
            <a:r>
              <a:rPr lang="en-US" altLang="ko-KR" sz="1600" dirty="0">
                <a:latin typeface="Times New Roman" panose="02020603050405020304" pitchFamily="18" charset="0"/>
                <a:ea typeface="바탕" panose="02030600000101010101" pitchFamily="18" charset="-127"/>
              </a:rPr>
              <a:t> of the coding unit that includes the coding block containing the </a:t>
            </a:r>
            <a:r>
              <a:rPr lang="en-US" altLang="ko-KR" sz="1600">
                <a:latin typeface="Times New Roman" panose="02020603050405020304" pitchFamily="18" charset="0"/>
                <a:ea typeface="바탕" panose="02030600000101010101" pitchFamily="18" charset="-127"/>
              </a:rPr>
              <a:t>sample </a:t>
            </a:r>
            <a:r>
              <a:rPr lang="en-US" altLang="ko-KR" sz="1600" smtClean="0">
                <a:latin typeface="Times New Roman" panose="02020603050405020304" pitchFamily="18" charset="0"/>
                <a:ea typeface="바탕" panose="02030600000101010101" pitchFamily="18" charset="-127"/>
              </a:rPr>
              <a:t>q</a:t>
            </a:r>
            <a:r>
              <a:rPr lang="en-US" altLang="ko-KR" sz="1600" baseline="-25000" smtClean="0">
                <a:latin typeface="Times New Roman" panose="02020603050405020304" pitchFamily="18" charset="0"/>
                <a:ea typeface="바탕" panose="02030600000101010101" pitchFamily="18" charset="-127"/>
              </a:rPr>
              <a:t>0</a:t>
            </a:r>
            <a:r>
              <a:rPr lang="en-US" altLang="ko-KR" sz="1600" smtClean="0">
                <a:latin typeface="Times New Roman" panose="02020603050405020304" pitchFamily="18" charset="0"/>
                <a:ea typeface="바탕" panose="02030600000101010101" pitchFamily="18" charset="-127"/>
              </a:rPr>
              <a:t> </a:t>
            </a:r>
            <a:r>
              <a:rPr lang="en-US" altLang="ko-KR" sz="1600" dirty="0">
                <a:latin typeface="Times New Roman" panose="02020603050405020304" pitchFamily="18" charset="0"/>
                <a:ea typeface="바탕" panose="02030600000101010101" pitchFamily="18" charset="-127"/>
              </a:rPr>
              <a:t>is equal to 1</a:t>
            </a:r>
            <a:r>
              <a:rPr lang="en-US" altLang="ko-KR" sz="1600" dirty="0" smtClean="0">
                <a:latin typeface="Times New Roman" panose="02020603050405020304" pitchFamily="18" charset="0"/>
                <a:ea typeface="바탕" panose="02030600000101010101" pitchFamily="18" charset="-127"/>
              </a:rPr>
              <a:t>.</a:t>
            </a:r>
          </a:p>
          <a:p>
            <a:pPr marL="342900" indent="-342900" algn="just" hangingPunct="0">
              <a:spcBef>
                <a:spcPts val="680"/>
              </a:spcBef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008380" algn="l"/>
                <a:tab pos="1260475" algn="l"/>
              </a:tabLst>
            </a:pPr>
            <a:r>
              <a:rPr lang="en-CA" altLang="ko-KR" sz="16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Edges that coincide with the boundaries of the subpicture and </a:t>
            </a:r>
            <a:r>
              <a:rPr lang="en-CA" altLang="ko-KR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subpic_treated_as_pic_flag</a:t>
            </a:r>
            <a:r>
              <a:rPr lang="en-CA" altLang="ko-KR" sz="16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 [ </a:t>
            </a:r>
            <a:r>
              <a:rPr lang="en-CA" altLang="ko-KR" sz="1600" dirty="0" err="1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SubPicIdx</a:t>
            </a:r>
            <a:r>
              <a:rPr lang="en-CA" altLang="ko-KR" sz="16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]</a:t>
            </a:r>
            <a:r>
              <a:rPr lang="en-US" altLang="ko-KR" sz="16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 of the coding unit that includes the coding block containing the sample </a:t>
            </a:r>
            <a:r>
              <a:rPr lang="en-US" altLang="ko-KR" sz="1600" dirty="0" smtClean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q0</a:t>
            </a:r>
            <a:r>
              <a:rPr lang="en-CA" altLang="ko-KR" sz="1600" dirty="0">
                <a:solidFill>
                  <a:srgbClr val="FF0000"/>
                </a:solidFill>
                <a:latin typeface="Times New Roman" panose="02020603050405020304" pitchFamily="18" charset="0"/>
                <a:ea typeface="바탕" panose="02030600000101010101" pitchFamily="18" charset="-127"/>
              </a:rPr>
              <a:t> ] is equal to 1,</a:t>
            </a:r>
            <a:endParaRPr lang="ko-KR" altLang="ko-KR" sz="1600">
              <a:solidFill>
                <a:srgbClr val="FF0000"/>
              </a:solidFill>
              <a:latin typeface="Times New Roman" panose="02020603050405020304" pitchFamily="18" charset="0"/>
              <a:ea typeface="바탕" panose="02030600000101010101" pitchFamily="18" charset="-127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1008380" algn="l"/>
                <a:tab pos="1260475" algn="l"/>
              </a:tabLst>
            </a:pPr>
            <a:endParaRPr lang="ko-KR" altLang="ko-KR" sz="1600" dirty="0">
              <a:effectLst/>
              <a:latin typeface="Times New Roman" panose="02020603050405020304" pitchFamily="18" charset="0"/>
              <a:ea typeface="바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5179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It is recommended to adopt at next VTM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2544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5186</TotalTime>
  <Words>224</Words>
  <Application>Microsoft Office PowerPoint</Application>
  <PresentationFormat>A4 용지(210x297mm)</PresentationFormat>
  <Paragraphs>78</Paragraphs>
  <Slides>6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6" baseType="lpstr">
      <vt:lpstr>MS Mincho</vt:lpstr>
      <vt:lpstr>돋움</vt:lpstr>
      <vt:lpstr>맑은 고딕</vt:lpstr>
      <vt:lpstr>바탕</vt:lpstr>
      <vt:lpstr>Arial</vt:lpstr>
      <vt:lpstr>Calibri</vt:lpstr>
      <vt:lpstr>Calibri Light</vt:lpstr>
      <vt:lpstr>Times New Roman</vt:lpstr>
      <vt:lpstr>Office 테마</vt:lpstr>
      <vt:lpstr>디자인 사용자 지정</vt:lpstr>
      <vt:lpstr>AHG17/Non-CE5:  on loop filter processing for subpicture treated as a picture (JVET-P0246)</vt:lpstr>
      <vt:lpstr>Summary</vt:lpstr>
      <vt:lpstr>Method 1</vt:lpstr>
      <vt:lpstr>Method 2</vt:lpstr>
      <vt:lpstr>Method 2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장형문/선임연구원/차세대표준(연)AMT팀(hm.jang@lge.com)</cp:lastModifiedBy>
  <cp:revision>259</cp:revision>
  <dcterms:created xsi:type="dcterms:W3CDTF">2016-10-06T06:23:02Z</dcterms:created>
  <dcterms:modified xsi:type="dcterms:W3CDTF">2019-10-08T16:57:28Z</dcterms:modified>
</cp:coreProperties>
</file>