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51" r:id="rId1"/>
    <p:sldMasterId id="2147483795" r:id="rId2"/>
  </p:sldMasterIdLst>
  <p:notesMasterIdLst>
    <p:notesMasterId r:id="rId8"/>
  </p:notesMasterIdLst>
  <p:sldIdLst>
    <p:sldId id="466" r:id="rId3"/>
    <p:sldId id="492" r:id="rId4"/>
    <p:sldId id="501" r:id="rId5"/>
    <p:sldId id="502" r:id="rId6"/>
    <p:sldId id="474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0000"/>
    <a:srgbClr val="EAEAEA"/>
    <a:srgbClr val="99CCFF"/>
    <a:srgbClr val="005C8A"/>
    <a:srgbClr val="A50021"/>
    <a:srgbClr val="A3FFFF"/>
    <a:srgbClr val="FFFFFF"/>
    <a:srgbClr val="447838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88" autoAdjust="0"/>
    <p:restoredTop sz="91740" autoAdjust="0"/>
  </p:normalViewPr>
  <p:slideViewPr>
    <p:cSldViewPr>
      <p:cViewPr>
        <p:scale>
          <a:sx n="75" d="100"/>
          <a:sy n="75" d="100"/>
        </p:scale>
        <p:origin x="144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F3A0731-D0C2-422D-A285-0D9B0DEE3709}" type="datetime1">
              <a:rPr lang="zh-CN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2019/10/7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C8F975E-1479-49B3-A1AB-AA6F6FFA3595}" type="slidenum">
              <a:rPr lang="en-US" altLang="zh-CN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5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4591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phenix.it-sudparis.eu/jvet/doc_end_user/current_document.php?id=8662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776912" cy="1962150"/>
          </a:xfrm>
        </p:spPr>
        <p:txBody>
          <a:bodyPr/>
          <a:lstStyle/>
          <a:p>
            <a:pPr eaLnBrk="1" hangingPunct="1"/>
            <a:r>
              <a:rPr lang="en-US" altLang="zh-CN" sz="3200" dirty="0" smtClean="0"/>
              <a:t>JVET-P0106: </a:t>
            </a:r>
            <a:r>
              <a:rPr lang="en-CA" sz="3200" dirty="0"/>
              <a:t>AHG16/CE5-Related: Simplifications for Cross Component Adaptive loop filter</a:t>
            </a:r>
            <a:endParaRPr lang="en-US" altLang="zh-CN" sz="3200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89000" y="3505200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en-US" sz="1800" u="sng" dirty="0">
                <a:solidFill>
                  <a:schemeClr val="tx1"/>
                </a:solidFill>
              </a:rPr>
              <a:t>Anand Meher </a:t>
            </a:r>
            <a:r>
              <a:rPr lang="en-US" altLang="en-US" sz="1800" u="sng" dirty="0" smtClean="0">
                <a:solidFill>
                  <a:schemeClr val="tx1"/>
                </a:solidFill>
              </a:rPr>
              <a:t>Kotra</a:t>
            </a:r>
            <a:r>
              <a:rPr lang="en-US" altLang="en-US" sz="1800" dirty="0" smtClean="0">
                <a:solidFill>
                  <a:schemeClr val="tx1"/>
                </a:solidFill>
              </a:rPr>
              <a:t>,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Semih</a:t>
            </a:r>
            <a:r>
              <a:rPr lang="en-US" altLang="en-US" sz="1800" dirty="0" smtClean="0">
                <a:solidFill>
                  <a:schemeClr val="tx1"/>
                </a:solidFill>
              </a:rPr>
              <a:t>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Esenlik</a:t>
            </a:r>
            <a:r>
              <a:rPr lang="en-US" altLang="en-US" sz="1800" dirty="0" smtClean="0">
                <a:solidFill>
                  <a:schemeClr val="tx1"/>
                </a:solidFill>
              </a:rPr>
              <a:t>, Biao Wang, Han Gao, Elena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Alshina</a:t>
            </a:r>
            <a:endParaRPr lang="en-US" altLang="zh-CN" sz="1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462" y="145448"/>
            <a:ext cx="6850062" cy="630238"/>
          </a:xfrm>
        </p:spPr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462" y="803878"/>
            <a:ext cx="8339138" cy="1024922"/>
          </a:xfrm>
        </p:spPr>
        <p:txBody>
          <a:bodyPr/>
          <a:lstStyle/>
          <a:p>
            <a:r>
              <a:rPr lang="en-US" dirty="0" smtClean="0"/>
              <a:t>To reduce the computational complexity of CCALF (CE 5-2), the filter shape is proposed to be changed as shown in the figure below.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722120"/>
            <a:ext cx="4742815" cy="1615440"/>
          </a:xfrm>
          <a:prstGeom prst="rect">
            <a:avLst/>
          </a:prstGeom>
          <a:noFill/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652462" y="3602338"/>
            <a:ext cx="8339138" cy="1745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kern="0" dirty="0" smtClean="0"/>
              <a:t>Advantage:</a:t>
            </a:r>
          </a:p>
          <a:p>
            <a:pPr lvl="1"/>
            <a:r>
              <a:rPr lang="en-US" kern="0" dirty="0" smtClean="0"/>
              <a:t>Number of filter coefficients is changed from 14 to 8 </a:t>
            </a:r>
          </a:p>
          <a:p>
            <a:pPr lvl="1"/>
            <a:r>
              <a:rPr lang="en-US" kern="0" dirty="0" smtClean="0"/>
              <a:t>Line buffer requirement is reduced by 1 line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75204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891" y="714375"/>
            <a:ext cx="6850062" cy="630238"/>
          </a:xfrm>
        </p:spPr>
        <p:txBody>
          <a:bodyPr/>
          <a:lstStyle/>
          <a:p>
            <a:r>
              <a:rPr lang="en-US" dirty="0" smtClean="0"/>
              <a:t>Results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976956"/>
              </p:ext>
            </p:extLst>
          </p:nvPr>
        </p:nvGraphicFramePr>
        <p:xfrm>
          <a:off x="152400" y="2036494"/>
          <a:ext cx="8991601" cy="2834640"/>
        </p:xfrm>
        <a:graphic>
          <a:graphicData uri="http://schemas.openxmlformats.org/drawingml/2006/table">
            <a:tbl>
              <a:tblPr/>
              <a:tblGrid>
                <a:gridCol w="1563757"/>
                <a:gridCol w="722243"/>
                <a:gridCol w="609600"/>
                <a:gridCol w="533400"/>
                <a:gridCol w="533400"/>
                <a:gridCol w="533400"/>
                <a:gridCol w="609600"/>
                <a:gridCol w="609600"/>
                <a:gridCol w="609600"/>
                <a:gridCol w="685800"/>
                <a:gridCol w="685800"/>
                <a:gridCol w="685800"/>
                <a:gridCol w="609601"/>
              </a:tblGrid>
              <a:tr h="246185"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       Test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r>
                        <a:rPr lang="en-US" dirty="0" smtClean="0"/>
                        <a:t>               AI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dirty="0" smtClean="0"/>
                        <a:t>     RA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dirty="0" smtClean="0"/>
                        <a:t>      LDB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61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 YUV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Y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U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V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YUV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Y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U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V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YUV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Y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U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 V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677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Anchor: VTM-6.0</a:t>
                      </a:r>
                      <a:r>
                        <a:rPr lang="en-US" sz="1000" baseline="0" dirty="0" smtClean="0"/>
                        <a:t> </a:t>
                      </a:r>
                    </a:p>
                    <a:p>
                      <a:r>
                        <a:rPr lang="en-US" sz="1000" baseline="0" dirty="0" smtClean="0"/>
                        <a:t>Test: JVET-P0106 </a:t>
                      </a:r>
                      <a:r>
                        <a:rPr lang="en-US" sz="1000" u="sng" baseline="0" dirty="0" smtClean="0"/>
                        <a:t>with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ChromaQPoffset</a:t>
                      </a:r>
                      <a:endParaRPr lang="en-US" sz="10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r>
                        <a:rPr lang="en-US" sz="800" dirty="0" smtClean="0"/>
                        <a:t>-0.35%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-1.01%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1.49%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3.09%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-0.71%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-1.16%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0.88%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1.22%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-0.76%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-0.51%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-2.53%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2.09%</a:t>
                      </a:r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242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Anchor: VTM-6.0</a:t>
                      </a:r>
                      <a:r>
                        <a:rPr lang="en-US" sz="1000" baseline="0" dirty="0" smtClean="0"/>
                        <a:t> </a:t>
                      </a:r>
                    </a:p>
                    <a:p>
                      <a:r>
                        <a:rPr lang="en-US" sz="1000" baseline="0" dirty="0" smtClean="0"/>
                        <a:t>Test: JVET-P0106 </a:t>
                      </a:r>
                      <a:r>
                        <a:rPr lang="en-US" sz="1000" u="sng" baseline="0" dirty="0" smtClean="0"/>
                        <a:t>without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ChromaQPoffset</a:t>
                      </a:r>
                      <a:endParaRPr lang="en-US" sz="1000" dirty="0" smtClean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-1.17%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0.11%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-6.99%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-5.55%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-1.82%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0.18%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-10.11%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-9.51%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-2.45%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0.14%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-14.65%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-10.92%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242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Anchor: </a:t>
                      </a:r>
                      <a:r>
                        <a:rPr lang="en-US" sz="1000" dirty="0" smtClean="0">
                          <a:solidFill>
                            <a:srgbClr val="00B0F0"/>
                          </a:solidFill>
                        </a:rPr>
                        <a:t>CE5-2.1</a:t>
                      </a:r>
                      <a:endParaRPr lang="en-US" sz="1000" baseline="0" dirty="0" smtClean="0">
                        <a:solidFill>
                          <a:srgbClr val="00B0F0"/>
                        </a:solidFill>
                      </a:endParaRPr>
                    </a:p>
                    <a:p>
                      <a:r>
                        <a:rPr lang="en-US" sz="1000" baseline="0" dirty="0" smtClean="0"/>
                        <a:t>Test: JVET-P0106 </a:t>
                      </a:r>
                      <a:r>
                        <a:rPr lang="en-US" sz="1000" u="sng" baseline="0" dirty="0" smtClean="0"/>
                        <a:t>with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baseline="0" dirty="0" err="1" smtClean="0"/>
                        <a:t>ChromaQPoffset</a:t>
                      </a:r>
                      <a:endParaRPr lang="en-US" sz="1000" dirty="0" smtClean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rgbClr val="CC0000"/>
                          </a:solidFill>
                        </a:rPr>
                        <a:t>0.1%</a:t>
                      </a:r>
                      <a:endParaRPr lang="en-US" sz="800" dirty="0">
                        <a:solidFill>
                          <a:srgbClr val="CC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-0.02%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0.73%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smtClean="0"/>
                        <a:t>0.54%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rgbClr val="CC0000"/>
                          </a:solidFill>
                        </a:rPr>
                        <a:t>0.1%</a:t>
                      </a:r>
                      <a:endParaRPr lang="en-US" sz="1000" dirty="0">
                        <a:solidFill>
                          <a:srgbClr val="CC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0.00%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0.65%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0.66%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rgbClr val="CC0000"/>
                          </a:solidFill>
                        </a:rPr>
                        <a:t>0.3%</a:t>
                      </a:r>
                      <a:endParaRPr lang="en-US" sz="800" dirty="0">
                        <a:solidFill>
                          <a:srgbClr val="CC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0.02%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1.68%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1.23%</a:t>
                      </a:r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609600" y="57150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FrutigerNext LT Medium"/>
                <a:ea typeface="宋体"/>
              </a:rPr>
              <a:t>YUV is computed by (</a:t>
            </a:r>
            <a:r>
              <a:rPr lang="en-US" dirty="0">
                <a:solidFill>
                  <a:srgbClr val="000000"/>
                </a:solidFill>
                <a:latin typeface="FrutigerNext LT Medium"/>
                <a:ea typeface="宋体"/>
              </a:rPr>
              <a:t>8Y + U + V) /10</a:t>
            </a:r>
          </a:p>
        </p:txBody>
      </p:sp>
    </p:spTree>
    <p:extLst>
      <p:ext uri="{BB962C8B-B14F-4D97-AF65-F5344CB8AC3E}">
        <p14:creationId xmlns:p14="http://schemas.microsoft.com/office/powerpoint/2010/main" val="69627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Modified CCALF filter shape with 8 filter coefficients instead of 14 as proposed in CE 5-2</a:t>
            </a:r>
          </a:p>
          <a:p>
            <a:pPr lvl="1"/>
            <a:r>
              <a:rPr lang="en-US" dirty="0" smtClean="0"/>
              <a:t>Line buffer requirement also reduced by 1 line</a:t>
            </a:r>
          </a:p>
          <a:p>
            <a:pPr lvl="1"/>
            <a:r>
              <a:rPr lang="en-US" dirty="0" smtClean="0"/>
              <a:t>Around 0.1% BD-Rate loss for RA configuration</a:t>
            </a:r>
          </a:p>
          <a:p>
            <a:r>
              <a:rPr lang="en-US" dirty="0" smtClean="0"/>
              <a:t>Thanks to </a:t>
            </a:r>
            <a:r>
              <a:rPr lang="en-US" dirty="0" err="1" smtClean="0"/>
              <a:t>Mediatek</a:t>
            </a:r>
            <a:r>
              <a:rPr lang="en-US" dirty="0" smtClean="0"/>
              <a:t> for cross check </a:t>
            </a:r>
            <a:r>
              <a:rPr lang="en-US" dirty="0" smtClean="0">
                <a:hlinkClick r:id="rId2"/>
              </a:rPr>
              <a:t>JVET-P0847</a:t>
            </a:r>
            <a:endParaRPr lang="en-US" dirty="0" smtClean="0"/>
          </a:p>
          <a:p>
            <a:r>
              <a:rPr lang="en-US" dirty="0" smtClean="0"/>
              <a:t>Suggested to be studied along with the other CCALF complexity reduction proposals.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8573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endParaRPr lang="en-US" altLang="en-US" sz="2000" b="0" smtClean="0">
              <a:solidFill>
                <a:srgbClr val="000000"/>
              </a:solidFill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4000" b="0" smtClean="0">
                <a:solidFill>
                  <a:srgbClr val="FFFFFF"/>
                </a:solidFill>
                <a:latin typeface="FrutigerNext LT Medium" panose="020B0603040504020204" pitchFamily="34" charset="0"/>
                <a:ea typeface="MS PGothic" panose="020B0600070205080204" pitchFamily="34" charset="-128"/>
              </a:rPr>
              <a:t>Thank You</a:t>
            </a:r>
            <a:endParaRPr lang="en-US" altLang="zh-CN" sz="4000" b="0" smtClean="0">
              <a:solidFill>
                <a:srgbClr val="000000"/>
              </a:solidFill>
              <a:latin typeface="FrutigerNext LT Medium" panose="020B060304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2100" b="0" smtClean="0">
                <a:solidFill>
                  <a:srgbClr val="FFFFFF"/>
                </a:solidFill>
                <a:latin typeface="FrutigerNext LT Regular" panose="020B0503040504020204" pitchFamily="34" charset="0"/>
                <a:ea typeface="MS PGothic" panose="020B0600070205080204" pitchFamily="34" charset="-128"/>
              </a:rPr>
              <a:t>www.huawei.com</a:t>
            </a:r>
            <a:endParaRPr lang="en-US" altLang="zh-CN" sz="4000" b="0" smtClean="0">
              <a:solidFill>
                <a:srgbClr val="000000"/>
              </a:solidFill>
              <a:latin typeface="FrutigerNext LT Regular" panose="020B0503040504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66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213930</TotalTime>
  <Words>288</Words>
  <Application>Microsoft Office PowerPoint</Application>
  <PresentationFormat>On-screen Show (4:3)</PresentationFormat>
  <Paragraphs>84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9" baseType="lpstr">
      <vt:lpstr>MS PGothic</vt:lpstr>
      <vt:lpstr>宋体</vt:lpstr>
      <vt:lpstr>Arial</vt:lpstr>
      <vt:lpstr>Calibri</vt:lpstr>
      <vt:lpstr>Calibri Light</vt:lpstr>
      <vt:lpstr>FrutigerNext LT Bold</vt:lpstr>
      <vt:lpstr>FrutigerNext LT Medium</vt:lpstr>
      <vt:lpstr>FrutigerNext LT Regular</vt:lpstr>
      <vt:lpstr>SimHei</vt:lpstr>
      <vt:lpstr>华文细黑</vt:lpstr>
      <vt:lpstr>Wingdings</vt:lpstr>
      <vt:lpstr>Wingdings 3</vt:lpstr>
      <vt:lpstr>Slide Template—English（20060512） </vt:lpstr>
      <vt:lpstr>Custom Design</vt:lpstr>
      <vt:lpstr>JVET-P0106: AHG16/CE5-Related: Simplifications for Cross Component Adaptive loop filter</vt:lpstr>
      <vt:lpstr>Overview</vt:lpstr>
      <vt:lpstr>Results </vt:lpstr>
      <vt:lpstr>Conclusion</vt:lpstr>
      <vt:lpstr>PowerPoint Presentation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9735</cp:revision>
  <dcterms:created xsi:type="dcterms:W3CDTF">2005-06-03T02:22:32Z</dcterms:created>
  <dcterms:modified xsi:type="dcterms:W3CDTF">2019-10-07T09:38:06Z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1531571531</vt:lpwstr>
  </property>
</Properties>
</file>