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1" r:id="rId1"/>
    <p:sldMasterId id="2147483795" r:id="rId2"/>
  </p:sldMasterIdLst>
  <p:notesMasterIdLst>
    <p:notesMasterId r:id="rId12"/>
  </p:notesMasterIdLst>
  <p:sldIdLst>
    <p:sldId id="466" r:id="rId3"/>
    <p:sldId id="492" r:id="rId4"/>
    <p:sldId id="493" r:id="rId5"/>
    <p:sldId id="494" r:id="rId6"/>
    <p:sldId id="496" r:id="rId7"/>
    <p:sldId id="499" r:id="rId8"/>
    <p:sldId id="500" r:id="rId9"/>
    <p:sldId id="497" r:id="rId10"/>
    <p:sldId id="474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8" autoAdjust="0"/>
    <p:restoredTop sz="91740" autoAdjust="0"/>
  </p:normalViewPr>
  <p:slideViewPr>
    <p:cSldViewPr>
      <p:cViewPr varScale="1">
        <p:scale>
          <a:sx n="68" d="100"/>
          <a:sy n="68" d="100"/>
        </p:scale>
        <p:origin x="16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2019/10/5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866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JVET-P0105: Non-CE5: Modified Chroma QP derivation for </a:t>
            </a:r>
            <a:r>
              <a:rPr lang="en-US" altLang="zh-CN" sz="3200" dirty="0" err="1" smtClean="0"/>
              <a:t>deblocking</a:t>
            </a:r>
            <a:r>
              <a:rPr lang="en-US" altLang="zh-CN" sz="3200" dirty="0" smtClean="0"/>
              <a:t> filter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145448"/>
            <a:ext cx="6850062" cy="63023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803878"/>
            <a:ext cx="8339138" cy="5292122"/>
          </a:xfrm>
        </p:spPr>
        <p:txBody>
          <a:bodyPr/>
          <a:lstStyle/>
          <a:p>
            <a:r>
              <a:rPr lang="en-US" dirty="0" err="1" smtClean="0"/>
              <a:t>ChromaQP</a:t>
            </a:r>
            <a:r>
              <a:rPr lang="en-US" dirty="0" smtClean="0"/>
              <a:t> mapping table in VTM-6.0</a:t>
            </a:r>
          </a:p>
          <a:p>
            <a:pPr lvl="1"/>
            <a:r>
              <a:rPr lang="en-US" dirty="0" smtClean="0"/>
              <a:t>Chroma QP table is signaled in the SPS (no default Chroma QP table)</a:t>
            </a:r>
          </a:p>
          <a:p>
            <a:pPr lvl="1"/>
            <a:r>
              <a:rPr lang="en-US" dirty="0" smtClean="0"/>
              <a:t>Separate Chroma QP mapping tables for </a:t>
            </a:r>
            <a:r>
              <a:rPr lang="en-US" dirty="0" err="1" smtClean="0"/>
              <a:t>Cb</a:t>
            </a:r>
            <a:r>
              <a:rPr lang="en-US" dirty="0" smtClean="0"/>
              <a:t>, Cr, and </a:t>
            </a:r>
            <a:r>
              <a:rPr lang="en-US" dirty="0" err="1" smtClean="0"/>
              <a:t>JointCb</a:t>
            </a:r>
            <a:r>
              <a:rPr lang="en-US" dirty="0" smtClean="0"/>
              <a:t>-Cr</a:t>
            </a:r>
          </a:p>
          <a:p>
            <a:pPr lvl="1"/>
            <a:r>
              <a:rPr lang="en-US" dirty="0" smtClean="0"/>
              <a:t>When </a:t>
            </a:r>
            <a:r>
              <a:rPr lang="en-US" dirty="0" err="1" smtClean="0"/>
              <a:t>JointCb</a:t>
            </a:r>
            <a:r>
              <a:rPr lang="en-US" dirty="0" smtClean="0"/>
              <a:t>-Cr mode value is 2, scaling process uses QP mapping value from </a:t>
            </a:r>
            <a:r>
              <a:rPr lang="en-US" dirty="0" err="1" smtClean="0"/>
              <a:t>JointCb</a:t>
            </a:r>
            <a:r>
              <a:rPr lang="en-US" dirty="0" smtClean="0"/>
              <a:t>-Cr table </a:t>
            </a:r>
          </a:p>
          <a:p>
            <a:r>
              <a:rPr lang="en-US" dirty="0" smtClean="0"/>
              <a:t>Chroma </a:t>
            </a:r>
            <a:r>
              <a:rPr lang="en-US" dirty="0" err="1" smtClean="0"/>
              <a:t>Deblocking</a:t>
            </a:r>
            <a:r>
              <a:rPr lang="en-US" dirty="0" smtClean="0"/>
              <a:t> In VTM-6.0</a:t>
            </a:r>
          </a:p>
          <a:p>
            <a:pPr lvl="1"/>
            <a:r>
              <a:rPr lang="en-US" dirty="0" smtClean="0"/>
              <a:t>Unlike HEVC </a:t>
            </a:r>
            <a:r>
              <a:rPr lang="en-US" dirty="0" err="1" smtClean="0"/>
              <a:t>deblocking</a:t>
            </a:r>
            <a:r>
              <a:rPr lang="en-US" dirty="0" smtClean="0"/>
              <a:t>, VTM-6.0 has a longer tap Chroma </a:t>
            </a:r>
            <a:r>
              <a:rPr lang="en-US" dirty="0" err="1" smtClean="0"/>
              <a:t>deblocking</a:t>
            </a:r>
            <a:r>
              <a:rPr lang="en-US" dirty="0" smtClean="0"/>
              <a:t> filter </a:t>
            </a:r>
          </a:p>
          <a:p>
            <a:pPr lvl="1"/>
            <a:r>
              <a:rPr lang="en-US" dirty="0" smtClean="0"/>
              <a:t>Uses the Chroma QP value to make </a:t>
            </a:r>
            <a:r>
              <a:rPr lang="en-US" dirty="0" err="1" smtClean="0"/>
              <a:t>deblocking</a:t>
            </a:r>
            <a:r>
              <a:rPr lang="en-US" dirty="0" smtClean="0"/>
              <a:t> decisions for </a:t>
            </a:r>
            <a:r>
              <a:rPr lang="en-US" dirty="0" err="1" smtClean="0"/>
              <a:t>Cb</a:t>
            </a:r>
            <a:r>
              <a:rPr lang="en-US" dirty="0" smtClean="0"/>
              <a:t> and Cr </a:t>
            </a:r>
          </a:p>
          <a:p>
            <a:pPr lvl="1"/>
            <a:r>
              <a:rPr lang="en-US" dirty="0" smtClean="0"/>
              <a:t>Chroma QP is derived by taking the average of </a:t>
            </a:r>
            <a:r>
              <a:rPr lang="en-US" dirty="0" err="1" smtClean="0"/>
              <a:t>luma</a:t>
            </a:r>
            <a:r>
              <a:rPr lang="en-US" dirty="0" smtClean="0"/>
              <a:t> QP values of both blocks and then maps it to a Chroma QP using Chroma QP table</a:t>
            </a:r>
          </a:p>
          <a:p>
            <a:pPr lvl="2"/>
            <a:r>
              <a:rPr lang="en-CA" sz="1800" i="1" dirty="0"/>
              <a:t>The variable </a:t>
            </a:r>
            <a:r>
              <a:rPr lang="en-CA" sz="1800" i="1" dirty="0" err="1"/>
              <a:t>Qp</a:t>
            </a:r>
            <a:r>
              <a:rPr lang="en-CA" sz="1800" i="1" baseline="-25000" dirty="0" err="1"/>
              <a:t>C</a:t>
            </a:r>
            <a:r>
              <a:rPr lang="en-CA" sz="1800" i="1" dirty="0"/>
              <a:t> is derived as follows:</a:t>
            </a:r>
            <a:endParaRPr lang="en-US" sz="1800" dirty="0"/>
          </a:p>
          <a:p>
            <a:pPr lvl="3"/>
            <a:r>
              <a:rPr lang="en-CA" sz="1800" i="1" dirty="0" err="1"/>
              <a:t>qPi</a:t>
            </a:r>
            <a:r>
              <a:rPr lang="en-CA" sz="1800" i="1" dirty="0"/>
              <a:t> = Clip3( 0, 63, ( ( </a:t>
            </a:r>
            <a:r>
              <a:rPr lang="en-CA" sz="1800" i="1" dirty="0" err="1"/>
              <a:t>Qp</a:t>
            </a:r>
            <a:r>
              <a:rPr lang="en-CA" sz="1800" i="1" baseline="-25000" dirty="0" err="1"/>
              <a:t>Q</a:t>
            </a:r>
            <a:r>
              <a:rPr lang="en-CA" sz="1800" i="1" dirty="0"/>
              <a:t> + </a:t>
            </a:r>
            <a:r>
              <a:rPr lang="en-CA" sz="1800" i="1" dirty="0" err="1"/>
              <a:t>Qp</a:t>
            </a:r>
            <a:r>
              <a:rPr lang="en-CA" sz="1800" i="1" baseline="-25000" dirty="0" err="1"/>
              <a:t>P</a:t>
            </a:r>
            <a:r>
              <a:rPr lang="en-CA" sz="1800" i="1" dirty="0"/>
              <a:t> + 1 )  &gt;&gt;  1 ) + </a:t>
            </a:r>
            <a:r>
              <a:rPr lang="en-CA" sz="1800" i="1" dirty="0" err="1"/>
              <a:t>cQpPicOffset</a:t>
            </a:r>
            <a:r>
              <a:rPr lang="en-CA" sz="1800" i="1" dirty="0"/>
              <a:t> </a:t>
            </a:r>
            <a:r>
              <a:rPr lang="en-CA" sz="1800" i="1" dirty="0" smtClean="0"/>
              <a:t>)</a:t>
            </a:r>
            <a:endParaRPr lang="en-US" sz="1800" dirty="0"/>
          </a:p>
          <a:p>
            <a:pPr lvl="3"/>
            <a:r>
              <a:rPr lang="en-CA" sz="1800" i="1" dirty="0" err="1"/>
              <a:t>Qp</a:t>
            </a:r>
            <a:r>
              <a:rPr lang="en-CA" sz="1800" i="1" baseline="-25000" dirty="0" err="1"/>
              <a:t>C</a:t>
            </a:r>
            <a:r>
              <a:rPr lang="en-CA" sz="1800" i="1" dirty="0"/>
              <a:t> = </a:t>
            </a:r>
            <a:r>
              <a:rPr lang="en-CA" sz="1800" i="1" dirty="0" err="1"/>
              <a:t>ChromaQpTable</a:t>
            </a:r>
            <a:r>
              <a:rPr lang="en-CA" sz="1800" i="1" dirty="0"/>
              <a:t>[ </a:t>
            </a:r>
            <a:r>
              <a:rPr lang="en-CA" sz="1800" i="1" dirty="0" err="1"/>
              <a:t>cIdx</a:t>
            </a:r>
            <a:r>
              <a:rPr lang="en-CA" sz="1800" i="1" dirty="0"/>
              <a:t> − 1 ][ </a:t>
            </a:r>
            <a:r>
              <a:rPr lang="en-CA" sz="1800" i="1" dirty="0" err="1"/>
              <a:t>qPi</a:t>
            </a:r>
            <a:r>
              <a:rPr lang="en-CA" sz="1800" i="1" dirty="0"/>
              <a:t> ]</a:t>
            </a:r>
            <a:endParaRPr lang="en-US" sz="1800" dirty="0"/>
          </a:p>
          <a:p>
            <a:pPr marL="392113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204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3" y="258489"/>
            <a:ext cx="6850062" cy="630238"/>
          </a:xfrm>
        </p:spPr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066800"/>
            <a:ext cx="8186738" cy="4876800"/>
          </a:xfrm>
        </p:spPr>
        <p:txBody>
          <a:bodyPr/>
          <a:lstStyle/>
          <a:p>
            <a:r>
              <a:rPr lang="en-US" dirty="0" smtClean="0"/>
              <a:t>Chroma QP derivation in </a:t>
            </a:r>
            <a:r>
              <a:rPr lang="en-US" dirty="0" err="1" smtClean="0"/>
              <a:t>deblocking</a:t>
            </a:r>
            <a:r>
              <a:rPr lang="en-US" dirty="0" smtClean="0"/>
              <a:t> does not consider the case when a given </a:t>
            </a:r>
            <a:r>
              <a:rPr lang="en-US" dirty="0"/>
              <a:t>C</a:t>
            </a:r>
            <a:r>
              <a:rPr lang="en-US" dirty="0" smtClean="0"/>
              <a:t>hroma block may use Joint </a:t>
            </a:r>
            <a:r>
              <a:rPr lang="en-US" dirty="0" err="1" smtClean="0"/>
              <a:t>Cb</a:t>
            </a:r>
            <a:r>
              <a:rPr lang="en-US" dirty="0" smtClean="0"/>
              <a:t>-Cr mode.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When a given block is coded using Joint </a:t>
            </a:r>
            <a:r>
              <a:rPr lang="en-US" dirty="0" err="1" smtClean="0"/>
              <a:t>Cb</a:t>
            </a:r>
            <a:r>
              <a:rPr lang="en-US" dirty="0" smtClean="0"/>
              <a:t>-Cr mode, the Chroma QP mapping should use the </a:t>
            </a:r>
            <a:r>
              <a:rPr lang="en-US" dirty="0" err="1" smtClean="0"/>
              <a:t>JointCb</a:t>
            </a:r>
            <a:r>
              <a:rPr lang="en-US" dirty="0" smtClean="0"/>
              <a:t>-Cr Chroma QP mapping table instead of </a:t>
            </a:r>
            <a:r>
              <a:rPr lang="en-US" dirty="0" err="1" smtClean="0"/>
              <a:t>Cb</a:t>
            </a:r>
            <a:r>
              <a:rPr lang="en-US" dirty="0" smtClean="0"/>
              <a:t> or Cr Chroma QP mapping table</a:t>
            </a:r>
          </a:p>
          <a:p>
            <a:pPr lvl="1"/>
            <a:r>
              <a:rPr lang="en-US" dirty="0" err="1" smtClean="0"/>
              <a:t>Deblocking</a:t>
            </a:r>
            <a:r>
              <a:rPr lang="en-US" dirty="0" smtClean="0"/>
              <a:t> process should also reflect similar process as used in scaling process for transform coefficients</a:t>
            </a:r>
          </a:p>
          <a:p>
            <a:pPr lvl="1"/>
            <a:r>
              <a:rPr lang="en-US" dirty="0" smtClean="0"/>
              <a:t>If not, incorrect Chroma QP might be derived, resulting in incorrect decisions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09800"/>
            <a:ext cx="6260787" cy="12153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19200" y="3425189"/>
            <a:ext cx="72915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1. Block P and/or Block Q might be coded with Joint </a:t>
            </a:r>
            <a:r>
              <a:rPr lang="en-CA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-Cr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56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</a:t>
            </a:r>
          </a:p>
          <a:p>
            <a:pPr lvl="1"/>
            <a:r>
              <a:rPr lang="en-US" dirty="0" smtClean="0"/>
              <a:t>Perform the Chroma QP mapping process for each block P and Q separately </a:t>
            </a:r>
          </a:p>
          <a:p>
            <a:pPr lvl="1"/>
            <a:r>
              <a:rPr lang="en-US" dirty="0" smtClean="0"/>
              <a:t>During the mapping process check if the given block uses Joint </a:t>
            </a:r>
            <a:r>
              <a:rPr lang="en-US" dirty="0" err="1" smtClean="0"/>
              <a:t>Cb</a:t>
            </a:r>
            <a:r>
              <a:rPr lang="en-US" dirty="0" smtClean="0"/>
              <a:t>-Cr mode and apply the respective mapping table</a:t>
            </a:r>
          </a:p>
          <a:p>
            <a:r>
              <a:rPr lang="en-US" dirty="0" smtClean="0"/>
              <a:t>Step 2:</a:t>
            </a:r>
          </a:p>
          <a:p>
            <a:pPr lvl="1"/>
            <a:r>
              <a:rPr lang="en-US" dirty="0" smtClean="0"/>
              <a:t>Once the Chroma QP values are mapped, use the average of both the Chroma QP values as the final Chroma QP value.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4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9016" y="-37514"/>
            <a:ext cx="6850062" cy="630238"/>
          </a:xfrm>
        </p:spPr>
        <p:txBody>
          <a:bodyPr/>
          <a:lstStyle/>
          <a:p>
            <a:r>
              <a:rPr lang="en-US" dirty="0" smtClean="0"/>
              <a:t>Specification text changes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454224"/>
            <a:ext cx="693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b="1" dirty="0"/>
              <a:t>8.8.3.6.3 Decision process for </a:t>
            </a:r>
            <a:r>
              <a:rPr lang="en-CA" sz="1200" b="1" dirty="0" err="1"/>
              <a:t>chroma</a:t>
            </a:r>
            <a:r>
              <a:rPr lang="en-CA" sz="1200" b="1" dirty="0"/>
              <a:t> block edges</a:t>
            </a:r>
            <a:endParaRPr lang="en-US" sz="1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68" y="731223"/>
            <a:ext cx="7047470" cy="550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0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9016" y="-37514"/>
            <a:ext cx="6850062" cy="630238"/>
          </a:xfrm>
        </p:spPr>
        <p:txBody>
          <a:bodyPr/>
          <a:lstStyle/>
          <a:p>
            <a:r>
              <a:rPr lang="en-US" dirty="0" smtClean="0"/>
              <a:t>Specification text changes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3698" y="670340"/>
            <a:ext cx="693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b="1" dirty="0" smtClean="0"/>
              <a:t>8.8.3.6.10 </a:t>
            </a:r>
            <a:r>
              <a:rPr lang="en-CA" sz="1200" b="1" dirty="0"/>
              <a:t>Quantization parameter derivation process for </a:t>
            </a:r>
            <a:r>
              <a:rPr lang="en-CA" sz="1200" b="1" dirty="0" err="1"/>
              <a:t>chroma</a:t>
            </a:r>
            <a:r>
              <a:rPr lang="en-CA" sz="1200" b="1" dirty="0"/>
              <a:t> coding blocks</a:t>
            </a: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16" y="990599"/>
            <a:ext cx="7640584" cy="497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4480"/>
            <a:ext cx="1447800" cy="630238"/>
          </a:xfrm>
        </p:spPr>
        <p:txBody>
          <a:bodyPr/>
          <a:lstStyle/>
          <a:p>
            <a:r>
              <a:rPr lang="en-US" dirty="0" smtClean="0"/>
              <a:t>CTC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125918"/>
              </p:ext>
            </p:extLst>
          </p:nvPr>
        </p:nvGraphicFramePr>
        <p:xfrm>
          <a:off x="2590799" y="305031"/>
          <a:ext cx="3338513" cy="5743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799" y="305031"/>
                        <a:ext cx="3338513" cy="5743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392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085" y="1371600"/>
            <a:ext cx="8110537" cy="4256088"/>
          </a:xfrm>
        </p:spPr>
        <p:txBody>
          <a:bodyPr/>
          <a:lstStyle/>
          <a:p>
            <a:r>
              <a:rPr lang="en-US" dirty="0" smtClean="0"/>
              <a:t>Modified Chroma QP derivation considering the case when a block uses Joint </a:t>
            </a:r>
            <a:r>
              <a:rPr lang="en-US" dirty="0" err="1" smtClean="0"/>
              <a:t>Cb</a:t>
            </a:r>
            <a:r>
              <a:rPr lang="en-US" dirty="0" smtClean="0"/>
              <a:t>-Cr is proposed</a:t>
            </a:r>
          </a:p>
          <a:p>
            <a:r>
              <a:rPr lang="en-US" dirty="0" smtClean="0"/>
              <a:t>On top of VTM-6.0, no BD-Rate change is observed in CTC conditions, as the mapping tables are same for </a:t>
            </a:r>
            <a:r>
              <a:rPr lang="en-US" dirty="0" err="1" smtClean="0"/>
              <a:t>Cb</a:t>
            </a:r>
            <a:r>
              <a:rPr lang="en-US" dirty="0" smtClean="0"/>
              <a:t>, Cr and Joint </a:t>
            </a:r>
            <a:r>
              <a:rPr lang="en-US" dirty="0" err="1" smtClean="0"/>
              <a:t>Cb</a:t>
            </a:r>
            <a:r>
              <a:rPr lang="en-US" dirty="0" smtClean="0"/>
              <a:t>-Cr </a:t>
            </a:r>
          </a:p>
          <a:p>
            <a:r>
              <a:rPr lang="en-US" dirty="0"/>
              <a:t>Thank you to </a:t>
            </a:r>
            <a:r>
              <a:rPr lang="en-US" dirty="0" err="1"/>
              <a:t>MediaTek</a:t>
            </a:r>
            <a:r>
              <a:rPr lang="en-US" dirty="0"/>
              <a:t> for cross check. </a:t>
            </a:r>
            <a:r>
              <a:rPr lang="en-US" dirty="0" smtClean="0"/>
              <a:t>(</a:t>
            </a:r>
            <a:r>
              <a:rPr lang="en-US" dirty="0">
                <a:hlinkClick r:id="rId2"/>
              </a:rPr>
              <a:t>JVET-P0846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We propose to adopt the suggested Chroma QP derivation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1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213849</TotalTime>
  <Words>410</Words>
  <Application>Microsoft Office PowerPoint</Application>
  <PresentationFormat>On-screen Show (4:3)</PresentationFormat>
  <Paragraphs>60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5" baseType="lpstr">
      <vt:lpstr>MS PGothic</vt:lpstr>
      <vt:lpstr>SimSun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Microsoft Excel Macro-Enabled Worksheet</vt:lpstr>
      <vt:lpstr>JVET-P0105: Non-CE5: Modified Chroma QP derivation for deblocking filter</vt:lpstr>
      <vt:lpstr>Background</vt:lpstr>
      <vt:lpstr>Problem</vt:lpstr>
      <vt:lpstr>Solution</vt:lpstr>
      <vt:lpstr>Specification text changes</vt:lpstr>
      <vt:lpstr>Specification text changes</vt:lpstr>
      <vt:lpstr>CTC</vt:lpstr>
      <vt:lpstr>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9723</cp:revision>
  <dcterms:created xsi:type="dcterms:W3CDTF">2005-06-03T02:22:32Z</dcterms:created>
  <dcterms:modified xsi:type="dcterms:W3CDTF">2019-10-05T15:54:34Z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