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77" r:id="rId3"/>
    <p:sldId id="278" r:id="rId4"/>
    <p:sldId id="282" r:id="rId5"/>
    <p:sldId id="263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84" r:id="rId14"/>
    <p:sldId id="279" r:id="rId15"/>
    <p:sldId id="292" r:id="rId16"/>
    <p:sldId id="293" r:id="rId17"/>
    <p:sldId id="294" r:id="rId18"/>
    <p:sldId id="295" r:id="rId19"/>
    <p:sldId id="296" r:id="rId20"/>
    <p:sldId id="297" r:id="rId21"/>
    <p:sldId id="280" r:id="rId22"/>
    <p:sldId id="281" r:id="rId23"/>
    <p:sldId id="267" r:id="rId24"/>
    <p:sldId id="268" r:id="rId25"/>
    <p:sldId id="269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15" r:id="rId34"/>
    <p:sldId id="306" r:id="rId35"/>
    <p:sldId id="305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283" r:id="rId4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8983" autoAdjust="0"/>
    <p:restoredTop sz="86412" autoAdjust="0"/>
  </p:normalViewPr>
  <p:slideViewPr>
    <p:cSldViewPr snapToGrid="0" showGuides="1">
      <p:cViewPr varScale="1">
        <p:scale>
          <a:sx n="80" d="100"/>
          <a:sy n="80" d="100"/>
        </p:scale>
        <p:origin x="78" y="243"/>
      </p:cViewPr>
      <p:guideLst>
        <p:guide orient="horz" pos="867"/>
        <p:guide pos="801"/>
      </p:guideLst>
    </p:cSldViewPr>
  </p:slideViewPr>
  <p:outlineViewPr>
    <p:cViewPr>
      <p:scale>
        <a:sx n="33" d="100"/>
        <a:sy n="33" d="100"/>
      </p:scale>
      <p:origin x="0" y="-24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56445-434C-4683-BB2E-C7B8C4A95FC6}" type="datetimeFigureOut">
              <a:rPr lang="de-DE" smtClean="0"/>
              <a:t>25.03.2019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25F25-11A9-4907-86A5-7948CB8FE2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92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25F25-11A9-4907-86A5-7948CB8FE26B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0668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63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88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597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91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36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58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917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86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958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85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95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41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221606" y="6356350"/>
            <a:ext cx="8358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11814" y="6356350"/>
            <a:ext cx="5419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5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Core Experiment Viewing Test Procedure and Results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JVET-N835</a:t>
            </a:r>
          </a:p>
          <a:p>
            <a:r>
              <a:rPr lang="de-DE" dirty="0" smtClean="0"/>
              <a:t>Mathias Wien, Philippe </a:t>
            </a:r>
            <a:r>
              <a:rPr lang="de-DE" dirty="0" err="1" smtClean="0"/>
              <a:t>Hanhart</a:t>
            </a:r>
            <a:endParaRPr lang="de-DE" dirty="0" smtClean="0"/>
          </a:p>
          <a:p>
            <a:r>
              <a:rPr lang="de-DE" dirty="0" smtClean="0"/>
              <a:t>Status: </a:t>
            </a:r>
            <a:r>
              <a:rPr lang="de-DE" dirty="0" smtClean="0"/>
              <a:t>2019-03-25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99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88937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261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927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02447" cy="6922394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370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Test conducted on </a:t>
            </a:r>
            <a:r>
              <a:rPr lang="en-US" dirty="0" smtClean="0"/>
              <a:t>Thu. 2019-03-21</a:t>
            </a:r>
          </a:p>
          <a:p>
            <a:r>
              <a:rPr lang="en-US" dirty="0" smtClean="0"/>
              <a:t>CE5-1.x and CE5-2.x results assessed in a joint session</a:t>
            </a:r>
          </a:p>
          <a:p>
            <a:pPr lvl="1"/>
            <a:r>
              <a:rPr lang="en-US" dirty="0" smtClean="0"/>
              <a:t>As recommended in Track A session</a:t>
            </a:r>
          </a:p>
          <a:p>
            <a:pPr lvl="1"/>
            <a:r>
              <a:rPr lang="en-US" dirty="0" smtClean="0"/>
              <a:t>36 test cases (cells)</a:t>
            </a:r>
          </a:p>
          <a:p>
            <a:pPr lvl="1"/>
            <a:r>
              <a:rPr lang="en-US" dirty="0" smtClean="0"/>
              <a:t>11 test subjects</a:t>
            </a:r>
          </a:p>
          <a:p>
            <a:pPr lvl="1"/>
            <a:r>
              <a:rPr lang="en-US" dirty="0" smtClean="0"/>
              <a:t>4 groups (last group with two participants)</a:t>
            </a:r>
          </a:p>
          <a:p>
            <a:r>
              <a:rPr lang="en-US" dirty="0" smtClean="0"/>
              <a:t>Presentation in three sessions of 12 test </a:t>
            </a:r>
            <a:br>
              <a:rPr lang="en-US" dirty="0" smtClean="0"/>
            </a:br>
            <a:r>
              <a:rPr lang="en-US" dirty="0" smtClean="0"/>
              <a:t>cells each</a:t>
            </a:r>
          </a:p>
          <a:p>
            <a:pPr lvl="1"/>
            <a:r>
              <a:rPr lang="en-US" dirty="0" smtClean="0"/>
              <a:t>Viewing time 9:30min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  <a:br>
              <a:rPr lang="en-US" dirty="0" smtClean="0"/>
            </a:br>
            <a:r>
              <a:rPr lang="en-US" dirty="0" smtClean="0"/>
              <a:t>then by groups 3 and 4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3" y="3429000"/>
            <a:ext cx="4705489" cy="3003028"/>
          </a:xfrm>
          <a:prstGeom prst="rect">
            <a:avLst/>
          </a:prstGeom>
        </p:spPr>
      </p:pic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54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9078317"/>
              </p:ext>
            </p:extLst>
          </p:nvPr>
        </p:nvGraphicFramePr>
        <p:xfrm>
          <a:off x="838200" y="1523144"/>
          <a:ext cx="9099479" cy="19058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5052">
                  <a:extLst>
                    <a:ext uri="{9D8B030D-6E8A-4147-A177-3AD203B41FA5}">
                      <a16:colId xmlns:a16="http://schemas.microsoft.com/office/drawing/2014/main" val="2376793779"/>
                    </a:ext>
                  </a:extLst>
                </a:gridCol>
                <a:gridCol w="2075279">
                  <a:extLst>
                    <a:ext uri="{9D8B030D-6E8A-4147-A177-3AD203B41FA5}">
                      <a16:colId xmlns:a16="http://schemas.microsoft.com/office/drawing/2014/main" val="1461313500"/>
                    </a:ext>
                  </a:extLst>
                </a:gridCol>
                <a:gridCol w="1705277">
                  <a:extLst>
                    <a:ext uri="{9D8B030D-6E8A-4147-A177-3AD203B41FA5}">
                      <a16:colId xmlns:a16="http://schemas.microsoft.com/office/drawing/2014/main" val="1595593428"/>
                    </a:ext>
                  </a:extLst>
                </a:gridCol>
                <a:gridCol w="1023632">
                  <a:extLst>
                    <a:ext uri="{9D8B030D-6E8A-4147-A177-3AD203B41FA5}">
                      <a16:colId xmlns:a16="http://schemas.microsoft.com/office/drawing/2014/main" val="1815275872"/>
                    </a:ext>
                  </a:extLst>
                </a:gridCol>
                <a:gridCol w="1150858">
                  <a:extLst>
                    <a:ext uri="{9D8B030D-6E8A-4147-A177-3AD203B41FA5}">
                      <a16:colId xmlns:a16="http://schemas.microsoft.com/office/drawing/2014/main" val="2651573601"/>
                    </a:ext>
                  </a:extLst>
                </a:gridCol>
                <a:gridCol w="934926">
                  <a:extLst>
                    <a:ext uri="{9D8B030D-6E8A-4147-A177-3AD203B41FA5}">
                      <a16:colId xmlns:a16="http://schemas.microsoft.com/office/drawing/2014/main" val="816177382"/>
                    </a:ext>
                  </a:extLst>
                </a:gridCol>
                <a:gridCol w="1364455">
                  <a:extLst>
                    <a:ext uri="{9D8B030D-6E8A-4147-A177-3AD203B41FA5}">
                      <a16:colId xmlns:a16="http://schemas.microsoft.com/office/drawing/2014/main" val="3783177560"/>
                    </a:ext>
                  </a:extLst>
                </a:gridCol>
              </a:tblGrid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Num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Name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Resolution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Frames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Mode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QP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2838150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Johnny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37, 32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7432512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04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KristenAndSara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37, 32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917317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06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Cactus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1920x1080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37, 32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6244202"/>
                  </a:ext>
                </a:extLst>
              </a:tr>
            </a:tbl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81824"/>
            <a:ext cx="4563979" cy="2827097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65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866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7018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918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269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8053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504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1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Setup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Procedure as CE11 test at last meeting [JVET-M0906]</a:t>
            </a:r>
          </a:p>
          <a:p>
            <a:r>
              <a:rPr lang="en-US" dirty="0" smtClean="0"/>
              <a:t>LG OLED 55” display used, three test subjects per session</a:t>
            </a:r>
            <a:br>
              <a:rPr lang="en-US" dirty="0" smtClean="0"/>
            </a:br>
            <a:r>
              <a:rPr lang="en-US" dirty="0" smtClean="0"/>
              <a:t>at 1.6 × screen height distance </a:t>
            </a:r>
          </a:p>
          <a:p>
            <a:r>
              <a:rPr lang="en-US" dirty="0" smtClean="0"/>
              <a:t>A-B-A-B presentation, assessment: 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much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better than A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much better than A”. </a:t>
            </a:r>
            <a:endParaRPr lang="en-US" dirty="0" smtClean="0"/>
          </a:p>
          <a:p>
            <a:r>
              <a:rPr lang="en-US" dirty="0" smtClean="0"/>
              <a:t>Test cell design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b="1" dirty="0" smtClean="0"/>
              <a:t>“A” – Video A – “B” – Video B – “A” – Video A – “B” – Video B – “Vote </a:t>
            </a:r>
            <a:r>
              <a:rPr lang="en-US" b="1" i="1" dirty="0" smtClean="0"/>
              <a:t>N</a:t>
            </a:r>
            <a:r>
              <a:rPr lang="en-US" b="1" dirty="0" smtClean="0"/>
              <a:t>”</a:t>
            </a:r>
            <a:br>
              <a:rPr lang="en-US" b="1" dirty="0" smtClean="0"/>
            </a:br>
            <a:endParaRPr lang="en-US" b="1" dirty="0" smtClean="0"/>
          </a:p>
          <a:p>
            <a:pPr lvl="1"/>
            <a:r>
              <a:rPr lang="en-US" dirty="0" smtClean="0"/>
              <a:t>“A” / “B” presentation for 0.5sec</a:t>
            </a:r>
          </a:p>
          <a:p>
            <a:pPr lvl="1"/>
            <a:r>
              <a:rPr lang="en-US" dirty="0" smtClean="0"/>
              <a:t>Voting for 5sec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599" y="503212"/>
            <a:ext cx="2632583" cy="3735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2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88937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19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ALF On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ALF-on test </a:t>
            </a:r>
            <a:r>
              <a:rPr lang="en-US" dirty="0"/>
              <a:t>conducted on </a:t>
            </a:r>
            <a:r>
              <a:rPr lang="en-US" dirty="0" smtClean="0"/>
              <a:t>Fri. 2019-03-22</a:t>
            </a:r>
          </a:p>
          <a:p>
            <a:pPr lvl="1"/>
            <a:r>
              <a:rPr lang="en-US" dirty="0"/>
              <a:t>CE11-1.1 and CE11-2.x results assessed in a joint session</a:t>
            </a:r>
          </a:p>
          <a:p>
            <a:pPr lvl="1"/>
            <a:r>
              <a:rPr lang="en-US" b="1" dirty="0"/>
              <a:t>ALF on</a:t>
            </a:r>
            <a:r>
              <a:rPr lang="en-US" dirty="0"/>
              <a:t> </a:t>
            </a:r>
            <a:r>
              <a:rPr lang="en-US" dirty="0" smtClean="0"/>
              <a:t>only tested. Recommended </a:t>
            </a:r>
            <a:r>
              <a:rPr lang="en-US" dirty="0"/>
              <a:t>in Track A session</a:t>
            </a:r>
          </a:p>
          <a:p>
            <a:pPr lvl="1"/>
            <a:r>
              <a:rPr lang="en-US" dirty="0"/>
              <a:t>34 test cases (cells)</a:t>
            </a:r>
          </a:p>
          <a:p>
            <a:pPr lvl="1"/>
            <a:r>
              <a:rPr lang="en-US" dirty="0"/>
              <a:t>12 test subjects</a:t>
            </a:r>
          </a:p>
          <a:p>
            <a:pPr lvl="1"/>
            <a:r>
              <a:rPr lang="en-US" dirty="0"/>
              <a:t>4 </a:t>
            </a:r>
            <a:r>
              <a:rPr lang="en-US" dirty="0" smtClean="0"/>
              <a:t>groups</a:t>
            </a:r>
          </a:p>
          <a:p>
            <a:r>
              <a:rPr lang="en-US" dirty="0" smtClean="0"/>
              <a:t>Presentation in two sessions of 17 test </a:t>
            </a:r>
            <a:br>
              <a:rPr lang="en-US" dirty="0" smtClean="0"/>
            </a:br>
            <a:r>
              <a:rPr lang="en-US" dirty="0" smtClean="0"/>
              <a:t>cells each</a:t>
            </a:r>
          </a:p>
          <a:p>
            <a:pPr lvl="1"/>
            <a:r>
              <a:rPr lang="en-US" dirty="0" smtClean="0"/>
              <a:t>Viewing time 13:30min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  <a:br>
              <a:rPr lang="en-US" dirty="0" smtClean="0"/>
            </a:br>
            <a:r>
              <a:rPr lang="en-US" dirty="0" smtClean="0"/>
              <a:t>then by groups 3 and 4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2" y="4060859"/>
            <a:ext cx="4707371" cy="2149867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141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11121369"/>
              </p:ext>
            </p:extLst>
          </p:nvPr>
        </p:nvGraphicFramePr>
        <p:xfrm>
          <a:off x="838200" y="1825625"/>
          <a:ext cx="5733118" cy="14007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23">
                  <a:extLst>
                    <a:ext uri="{9D8B030D-6E8A-4147-A177-3AD203B41FA5}">
                      <a16:colId xmlns:a16="http://schemas.microsoft.com/office/drawing/2014/main" val="632400059"/>
                    </a:ext>
                  </a:extLst>
                </a:gridCol>
                <a:gridCol w="1307528">
                  <a:extLst>
                    <a:ext uri="{9D8B030D-6E8A-4147-A177-3AD203B41FA5}">
                      <a16:colId xmlns:a16="http://schemas.microsoft.com/office/drawing/2014/main" val="2349357705"/>
                    </a:ext>
                  </a:extLst>
                </a:gridCol>
                <a:gridCol w="1074408">
                  <a:extLst>
                    <a:ext uri="{9D8B030D-6E8A-4147-A177-3AD203B41FA5}">
                      <a16:colId xmlns:a16="http://schemas.microsoft.com/office/drawing/2014/main" val="3113979803"/>
                    </a:ext>
                  </a:extLst>
                </a:gridCol>
                <a:gridCol w="644940">
                  <a:extLst>
                    <a:ext uri="{9D8B030D-6E8A-4147-A177-3AD203B41FA5}">
                      <a16:colId xmlns:a16="http://schemas.microsoft.com/office/drawing/2014/main" val="1045852389"/>
                    </a:ext>
                  </a:extLst>
                </a:gridCol>
                <a:gridCol w="725097">
                  <a:extLst>
                    <a:ext uri="{9D8B030D-6E8A-4147-A177-3AD203B41FA5}">
                      <a16:colId xmlns:a16="http://schemas.microsoft.com/office/drawing/2014/main" val="4070903287"/>
                    </a:ext>
                  </a:extLst>
                </a:gridCol>
                <a:gridCol w="589049">
                  <a:extLst>
                    <a:ext uri="{9D8B030D-6E8A-4147-A177-3AD203B41FA5}">
                      <a16:colId xmlns:a16="http://schemas.microsoft.com/office/drawing/2014/main" val="2825618466"/>
                    </a:ext>
                  </a:extLst>
                </a:gridCol>
                <a:gridCol w="859673">
                  <a:extLst>
                    <a:ext uri="{9D8B030D-6E8A-4147-A177-3AD203B41FA5}">
                      <a16:colId xmlns:a16="http://schemas.microsoft.com/office/drawing/2014/main" val="1246743498"/>
                    </a:ext>
                  </a:extLst>
                </a:gridCol>
              </a:tblGrid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</a:rPr>
                        <a:t>11-1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Name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Resolution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Mode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QP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2867439484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FoodMarket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3840x2160p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39, 34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1422406665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Campfire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3840x2160p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39, 34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2677366359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Kimono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24fps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240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LDB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4208596347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KristenAndSara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1008948726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05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Red Kayak</a:t>
                      </a:r>
                      <a:r>
                        <a:rPr lang="de-DE" sz="1400" baseline="30000">
                          <a:effectLst/>
                        </a:rPr>
                        <a:t>*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3701135986"/>
                  </a:ext>
                </a:extLst>
              </a:tr>
            </a:tbl>
          </a:graphicData>
        </a:graphic>
      </p:graphicFrame>
      <p:sp>
        <p:nvSpPr>
          <p:cNvPr id="8" name="Textplatzhalter 7"/>
          <p:cNvSpPr>
            <a:spLocks noGrp="1"/>
          </p:cNvSpPr>
          <p:nvPr>
            <p:ph sz="half" idx="2"/>
          </p:nvPr>
        </p:nvSpPr>
        <p:spPr>
          <a:xfrm>
            <a:off x="6742090" y="1825625"/>
            <a:ext cx="4611710" cy="4351338"/>
          </a:xfrm>
        </p:spPr>
        <p:txBody>
          <a:bodyPr/>
          <a:lstStyle/>
          <a:p>
            <a:r>
              <a:rPr lang="de-DE" dirty="0" smtClean="0"/>
              <a:t>CE11-1 </a:t>
            </a:r>
            <a:r>
              <a:rPr lang="de-DE" dirty="0" err="1" smtClean="0"/>
              <a:t>and</a:t>
            </a:r>
            <a:r>
              <a:rPr lang="de-DE" baseline="0" dirty="0" smtClean="0"/>
              <a:t> CE11-2 </a:t>
            </a:r>
            <a:r>
              <a:rPr lang="de-DE" baseline="0" dirty="0" err="1" smtClean="0"/>
              <a:t>sets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sequences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differ</a:t>
            </a:r>
            <a:endParaRPr lang="de-DE" baseline="0" dirty="0" smtClean="0"/>
          </a:p>
          <a:p>
            <a:r>
              <a:rPr lang="de-DE" dirty="0" err="1" smtClean="0"/>
              <a:t>Two</a:t>
            </a:r>
            <a:r>
              <a:rPr lang="de-DE" dirty="0" smtClean="0"/>
              <a:t> </a:t>
            </a:r>
            <a:r>
              <a:rPr lang="de-DE" dirty="0" err="1" smtClean="0"/>
              <a:t>sequences</a:t>
            </a:r>
            <a:r>
              <a:rPr lang="de-DE" dirty="0" smtClean="0"/>
              <a:t> in </a:t>
            </a:r>
            <a:r>
              <a:rPr lang="de-DE" dirty="0" err="1" smtClean="0"/>
              <a:t>both</a:t>
            </a:r>
            <a:r>
              <a:rPr lang="de-DE" dirty="0" smtClean="0"/>
              <a:t> </a:t>
            </a:r>
            <a:r>
              <a:rPr lang="de-DE" dirty="0" err="1" smtClean="0"/>
              <a:t>sets</a:t>
            </a:r>
            <a:r>
              <a:rPr lang="de-DE" dirty="0" smtClean="0"/>
              <a:t>,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having</a:t>
            </a:r>
            <a:r>
              <a:rPr lang="de-DE" dirty="0" smtClean="0"/>
              <a:t> </a:t>
            </a:r>
            <a:r>
              <a:rPr lang="de-DE" dirty="0" err="1" smtClean="0"/>
              <a:t>diverging</a:t>
            </a:r>
            <a:r>
              <a:rPr lang="de-DE" dirty="0" smtClean="0"/>
              <a:t> </a:t>
            </a:r>
            <a:r>
              <a:rPr lang="de-DE" dirty="0" err="1" smtClean="0"/>
              <a:t>sequence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115953"/>
              </p:ext>
            </p:extLst>
          </p:nvPr>
        </p:nvGraphicFramePr>
        <p:xfrm>
          <a:off x="839788" y="3429000"/>
          <a:ext cx="5733119" cy="1362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24">
                  <a:extLst>
                    <a:ext uri="{9D8B030D-6E8A-4147-A177-3AD203B41FA5}">
                      <a16:colId xmlns:a16="http://schemas.microsoft.com/office/drawing/2014/main" val="1583338790"/>
                    </a:ext>
                  </a:extLst>
                </a:gridCol>
                <a:gridCol w="1307528">
                  <a:extLst>
                    <a:ext uri="{9D8B030D-6E8A-4147-A177-3AD203B41FA5}">
                      <a16:colId xmlns:a16="http://schemas.microsoft.com/office/drawing/2014/main" val="1540761951"/>
                    </a:ext>
                  </a:extLst>
                </a:gridCol>
                <a:gridCol w="1074408">
                  <a:extLst>
                    <a:ext uri="{9D8B030D-6E8A-4147-A177-3AD203B41FA5}">
                      <a16:colId xmlns:a16="http://schemas.microsoft.com/office/drawing/2014/main" val="809706629"/>
                    </a:ext>
                  </a:extLst>
                </a:gridCol>
                <a:gridCol w="644939">
                  <a:extLst>
                    <a:ext uri="{9D8B030D-6E8A-4147-A177-3AD203B41FA5}">
                      <a16:colId xmlns:a16="http://schemas.microsoft.com/office/drawing/2014/main" val="1261380310"/>
                    </a:ext>
                  </a:extLst>
                </a:gridCol>
                <a:gridCol w="725097">
                  <a:extLst>
                    <a:ext uri="{9D8B030D-6E8A-4147-A177-3AD203B41FA5}">
                      <a16:colId xmlns:a16="http://schemas.microsoft.com/office/drawing/2014/main" val="595696098"/>
                    </a:ext>
                  </a:extLst>
                </a:gridCol>
                <a:gridCol w="589049">
                  <a:extLst>
                    <a:ext uri="{9D8B030D-6E8A-4147-A177-3AD203B41FA5}">
                      <a16:colId xmlns:a16="http://schemas.microsoft.com/office/drawing/2014/main" val="3384875330"/>
                    </a:ext>
                  </a:extLst>
                </a:gridCol>
                <a:gridCol w="859674">
                  <a:extLst>
                    <a:ext uri="{9D8B030D-6E8A-4147-A177-3AD203B41FA5}">
                      <a16:colId xmlns:a16="http://schemas.microsoft.com/office/drawing/2014/main" val="3916701765"/>
                    </a:ext>
                  </a:extLst>
                </a:gridCol>
              </a:tblGrid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11-2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Name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Resolution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Mode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QP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2109869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Redkayak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6465234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Cactus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50fps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500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LDB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5547241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FourPeople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623536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KristenAndSara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590384"/>
                  </a:ext>
                </a:extLst>
              </a:tr>
            </a:tbl>
          </a:graphicData>
        </a:graphic>
      </p:graphicFrame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739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CE11-1.1 ALF on</a:t>
            </a:r>
            <a:endParaRPr lang="de-DE" dirty="0"/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986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783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CE11-1.1 ALF on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664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986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73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29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4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70201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564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03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Placement of anchor and proposal as “A” and “B” randomized over test cells</a:t>
            </a:r>
          </a:p>
          <a:p>
            <a:r>
              <a:rPr lang="en-US" dirty="0" smtClean="0"/>
              <a:t>Fixed order of sequences, looped over available test cells</a:t>
            </a:r>
          </a:p>
          <a:p>
            <a:r>
              <a:rPr lang="en-US" dirty="0" smtClean="0"/>
              <a:t>Cell order (QP values, sub-CEs) randomized</a:t>
            </a:r>
          </a:p>
          <a:p>
            <a:r>
              <a:rPr lang="en-US" dirty="0" smtClean="0"/>
              <a:t>Mix of (few) sequences which have various resolutions</a:t>
            </a:r>
          </a:p>
          <a:p>
            <a:pPr lvl="1"/>
            <a:r>
              <a:rPr lang="en-US" dirty="0" smtClean="0"/>
              <a:t>Decision to present all sequences up-scaled to UHD screen resolution using nearest neighbor interpolation</a:t>
            </a:r>
          </a:p>
          <a:p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6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9259" y="1376362"/>
            <a:ext cx="9710661" cy="5508815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528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81378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629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71588" y="1376362"/>
            <a:ext cx="9650600" cy="5481637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194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ALF Off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ALF-off test </a:t>
            </a:r>
            <a:r>
              <a:rPr lang="en-US" dirty="0"/>
              <a:t>conducted on </a:t>
            </a:r>
            <a:r>
              <a:rPr lang="en-US" dirty="0" smtClean="0"/>
              <a:t>Sat. 2019-03-23</a:t>
            </a:r>
          </a:p>
          <a:p>
            <a:pPr lvl="1"/>
            <a:r>
              <a:rPr lang="en-US" dirty="0" smtClean="0"/>
              <a:t>CE11-2.x </a:t>
            </a:r>
            <a:r>
              <a:rPr lang="en-US" dirty="0"/>
              <a:t>results assessed </a:t>
            </a:r>
            <a:endParaRPr lang="en-US" dirty="0" smtClean="0"/>
          </a:p>
          <a:p>
            <a:pPr lvl="1"/>
            <a:r>
              <a:rPr lang="en-US" dirty="0" smtClean="0"/>
              <a:t>12 </a:t>
            </a:r>
            <a:r>
              <a:rPr lang="en-US" dirty="0"/>
              <a:t>test </a:t>
            </a:r>
            <a:r>
              <a:rPr lang="en-US" dirty="0" smtClean="0"/>
              <a:t>cases </a:t>
            </a:r>
            <a:endParaRPr lang="en-US" dirty="0"/>
          </a:p>
          <a:p>
            <a:pPr lvl="1"/>
            <a:r>
              <a:rPr lang="en-US" dirty="0"/>
              <a:t>12 test subjects</a:t>
            </a:r>
          </a:p>
          <a:p>
            <a:pPr lvl="1"/>
            <a:r>
              <a:rPr lang="en-US" dirty="0"/>
              <a:t>4 </a:t>
            </a:r>
            <a:r>
              <a:rPr lang="en-US" dirty="0" smtClean="0"/>
              <a:t>groups</a:t>
            </a:r>
          </a:p>
          <a:p>
            <a:r>
              <a:rPr lang="en-US" dirty="0" smtClean="0"/>
              <a:t>Presentation in two sessions </a:t>
            </a:r>
          </a:p>
          <a:p>
            <a:pPr lvl="1"/>
            <a:r>
              <a:rPr lang="en-US" dirty="0" smtClean="0"/>
              <a:t>Viewing time 11:30min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</a:p>
          <a:p>
            <a:pPr lvl="1"/>
            <a:r>
              <a:rPr lang="en-US" dirty="0" smtClean="0"/>
              <a:t>Subsequent viewing for groups 3 and 4</a:t>
            </a:r>
            <a:br>
              <a:rPr lang="en-US" dirty="0" smtClean="0"/>
            </a:br>
            <a:r>
              <a:rPr lang="en-US" dirty="0" smtClean="0"/>
              <a:t>(acquisition of test subjects from track A session required)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33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0403" y="3973027"/>
            <a:ext cx="3333397" cy="123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4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off: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636558"/>
              </p:ext>
            </p:extLst>
          </p:nvPr>
        </p:nvGraphicFramePr>
        <p:xfrm>
          <a:off x="838200" y="1786944"/>
          <a:ext cx="9233080" cy="2521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7459">
                  <a:extLst>
                    <a:ext uri="{9D8B030D-6E8A-4147-A177-3AD203B41FA5}">
                      <a16:colId xmlns:a16="http://schemas.microsoft.com/office/drawing/2014/main" val="1583338790"/>
                    </a:ext>
                  </a:extLst>
                </a:gridCol>
                <a:gridCol w="2105749">
                  <a:extLst>
                    <a:ext uri="{9D8B030D-6E8A-4147-A177-3AD203B41FA5}">
                      <a16:colId xmlns:a16="http://schemas.microsoft.com/office/drawing/2014/main" val="1540761951"/>
                    </a:ext>
                  </a:extLst>
                </a:gridCol>
                <a:gridCol w="1730314">
                  <a:extLst>
                    <a:ext uri="{9D8B030D-6E8A-4147-A177-3AD203B41FA5}">
                      <a16:colId xmlns:a16="http://schemas.microsoft.com/office/drawing/2014/main" val="809706629"/>
                    </a:ext>
                  </a:extLst>
                </a:gridCol>
                <a:gridCol w="1038662">
                  <a:extLst>
                    <a:ext uri="{9D8B030D-6E8A-4147-A177-3AD203B41FA5}">
                      <a16:colId xmlns:a16="http://schemas.microsoft.com/office/drawing/2014/main" val="1261380310"/>
                    </a:ext>
                  </a:extLst>
                </a:gridCol>
                <a:gridCol w="1167755">
                  <a:extLst>
                    <a:ext uri="{9D8B030D-6E8A-4147-A177-3AD203B41FA5}">
                      <a16:colId xmlns:a16="http://schemas.microsoft.com/office/drawing/2014/main" val="595696098"/>
                    </a:ext>
                  </a:extLst>
                </a:gridCol>
                <a:gridCol w="948652">
                  <a:extLst>
                    <a:ext uri="{9D8B030D-6E8A-4147-A177-3AD203B41FA5}">
                      <a16:colId xmlns:a16="http://schemas.microsoft.com/office/drawing/2014/main" val="3384875330"/>
                    </a:ext>
                  </a:extLst>
                </a:gridCol>
                <a:gridCol w="1384489">
                  <a:extLst>
                    <a:ext uri="{9D8B030D-6E8A-4147-A177-3AD203B41FA5}">
                      <a16:colId xmlns:a16="http://schemas.microsoft.com/office/drawing/2014/main" val="3916701765"/>
                    </a:ext>
                  </a:extLst>
                </a:gridCol>
              </a:tblGrid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11-2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Name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Resolution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Frames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Mode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QP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2109869"/>
                  </a:ext>
                </a:extLst>
              </a:tr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01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>
                          <a:effectLst/>
                        </a:rPr>
                        <a:t>Redkayak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1920x1080p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30fps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300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RA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34, 39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6465234"/>
                  </a:ext>
                </a:extLst>
              </a:tr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02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Cactus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1920x1080p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50fps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500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LDB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34, 39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5547241"/>
                  </a:ext>
                </a:extLst>
              </a:tr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03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 err="1">
                          <a:effectLst/>
                        </a:rPr>
                        <a:t>FourPeople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1280x720p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600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LDP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34, 39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623536"/>
                  </a:ext>
                </a:extLst>
              </a:tr>
              <a:tr h="504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04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KristenAndSara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1280x720p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60fps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600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LDP</a:t>
                      </a:r>
                      <a:endParaRPr lang="de-DE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34, 39</a:t>
                      </a:r>
                      <a:endParaRPr lang="de-DE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590384"/>
                  </a:ext>
                </a:extLst>
              </a:tr>
            </a:tbl>
          </a:graphicData>
        </a:graphic>
      </p:graphicFrame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453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238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01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713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702012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857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927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Evaluation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votes</a:t>
            </a:r>
            <a:r>
              <a:rPr lang="de-DE" dirty="0" smtClean="0"/>
              <a:t> </a:t>
            </a:r>
            <a:r>
              <a:rPr lang="de-DE" dirty="0" err="1" smtClean="0"/>
              <a:t>mapping</a:t>
            </a:r>
            <a:endParaRPr lang="de-DE" dirty="0" smtClean="0"/>
          </a:p>
          <a:p>
            <a:pPr lvl="1"/>
            <a:r>
              <a:rPr lang="en-US" dirty="0"/>
              <a:t>+3  	: “Proposal much better than anchor” </a:t>
            </a:r>
          </a:p>
          <a:p>
            <a:pPr lvl="1"/>
            <a:r>
              <a:rPr lang="en-US" dirty="0" smtClean="0"/>
              <a:t>+1  	: “Proposal better than anchor”</a:t>
            </a:r>
          </a:p>
          <a:p>
            <a:pPr lvl="1"/>
            <a:r>
              <a:rPr lang="en-US" dirty="0"/>
              <a:t>-1	: “Anchor better than proposal”</a:t>
            </a:r>
          </a:p>
          <a:p>
            <a:pPr lvl="1"/>
            <a:r>
              <a:rPr lang="en-US" dirty="0" smtClean="0"/>
              <a:t>-</a:t>
            </a:r>
            <a:r>
              <a:rPr lang="en-US" dirty="0"/>
              <a:t>3	: “Anchor much better than proposal”</a:t>
            </a:r>
          </a:p>
          <a:p>
            <a:r>
              <a:rPr lang="de-DE" dirty="0" err="1" smtClean="0"/>
              <a:t>Calculation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Mean</a:t>
            </a:r>
            <a:r>
              <a:rPr lang="de-DE" dirty="0" smtClean="0"/>
              <a:t> Opinion Score (MOS) on </a:t>
            </a: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scale</a:t>
            </a:r>
            <a:endParaRPr lang="de-DE" dirty="0" smtClean="0"/>
          </a:p>
          <a:p>
            <a:r>
              <a:rPr lang="de-DE" dirty="0" err="1" smtClean="0"/>
              <a:t>Calculation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95% </a:t>
            </a:r>
            <a:r>
              <a:rPr lang="de-DE" dirty="0" err="1" smtClean="0"/>
              <a:t>Confidence</a:t>
            </a:r>
            <a:r>
              <a:rPr lang="de-DE" dirty="0" smtClean="0"/>
              <a:t> </a:t>
            </a:r>
            <a:r>
              <a:rPr lang="de-DE" dirty="0" err="1" smtClean="0"/>
              <a:t>Invervals</a:t>
            </a:r>
            <a:r>
              <a:rPr lang="de-DE" dirty="0" smtClean="0"/>
              <a:t> </a:t>
            </a:r>
            <a:r>
              <a:rPr lang="de-DE" dirty="0" err="1" smtClean="0"/>
              <a:t>based</a:t>
            </a:r>
            <a:r>
              <a:rPr lang="de-DE" dirty="0" smtClean="0"/>
              <a:t> on MOS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standard</a:t>
            </a:r>
            <a:r>
              <a:rPr lang="de-DE" dirty="0" smtClean="0"/>
              <a:t> </a:t>
            </a:r>
            <a:r>
              <a:rPr lang="de-DE" dirty="0" err="1" smtClean="0"/>
              <a:t>deviation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9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62754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972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3"/>
            <a:ext cx="9681378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116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CE11-2 ALF off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0600" cy="5481637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560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Closing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all </a:t>
            </a:r>
            <a:r>
              <a:rPr lang="de-DE" dirty="0" err="1"/>
              <a:t>volunteers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participated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 smtClean="0"/>
              <a:t>tests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Andrew Segall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PC, </a:t>
            </a:r>
            <a:r>
              <a:rPr lang="de-DE" dirty="0" err="1" smtClean="0"/>
              <a:t>video</a:t>
            </a:r>
            <a:r>
              <a:rPr lang="de-DE" dirty="0" smtClean="0"/>
              <a:t> </a:t>
            </a:r>
            <a:r>
              <a:rPr lang="de-DE" dirty="0" err="1" smtClean="0"/>
              <a:t>player</a:t>
            </a:r>
            <a:r>
              <a:rPr lang="de-DE" dirty="0" smtClean="0"/>
              <a:t>,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support</a:t>
            </a:r>
            <a:endParaRPr lang="de-DE" dirty="0" smtClean="0"/>
          </a:p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EBU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providing</a:t>
            </a:r>
            <a:r>
              <a:rPr lang="de-DE" dirty="0"/>
              <a:t> OLED </a:t>
            </a:r>
            <a:r>
              <a:rPr lang="de-DE" dirty="0" err="1"/>
              <a:t>display</a:t>
            </a:r>
            <a:endParaRPr lang="de-DE" dirty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Vittorio </a:t>
            </a:r>
            <a:r>
              <a:rPr lang="de-DE" dirty="0" err="1" smtClean="0"/>
              <a:t>Baroncini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his</a:t>
            </a:r>
            <a:r>
              <a:rPr lang="de-DE" dirty="0" smtClean="0"/>
              <a:t> </a:t>
            </a:r>
            <a:r>
              <a:rPr lang="de-DE" dirty="0" err="1" smtClean="0"/>
              <a:t>guidance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ITU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facilities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31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CE01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conducted on Fri. 2019-03-22</a:t>
            </a:r>
          </a:p>
          <a:p>
            <a:r>
              <a:rPr lang="en-US" dirty="0" smtClean="0"/>
              <a:t>CE1-6.x results assessed in one session</a:t>
            </a:r>
          </a:p>
          <a:p>
            <a:pPr lvl="1"/>
            <a:r>
              <a:rPr lang="en-US" dirty="0" smtClean="0"/>
              <a:t>As recommended in Track A session</a:t>
            </a:r>
          </a:p>
          <a:p>
            <a:pPr lvl="1"/>
            <a:r>
              <a:rPr lang="en-US" dirty="0" smtClean="0"/>
              <a:t>12 test cases (cells)</a:t>
            </a:r>
          </a:p>
          <a:p>
            <a:pPr lvl="1"/>
            <a:r>
              <a:rPr lang="en-US" dirty="0" smtClean="0"/>
              <a:t>11 test subjects</a:t>
            </a:r>
          </a:p>
          <a:p>
            <a:pPr lvl="1"/>
            <a:r>
              <a:rPr lang="en-US" dirty="0" smtClean="0"/>
              <a:t>4 groups (Group 3 with two participants)</a:t>
            </a:r>
          </a:p>
          <a:p>
            <a:r>
              <a:rPr lang="en-US" dirty="0" smtClean="0"/>
              <a:t>Presentation in one session of 12 test </a:t>
            </a:r>
            <a:br>
              <a:rPr lang="en-US" dirty="0" smtClean="0"/>
            </a:br>
            <a:r>
              <a:rPr lang="en-US" dirty="0" smtClean="0"/>
              <a:t>cells</a:t>
            </a:r>
          </a:p>
          <a:p>
            <a:pPr lvl="1"/>
            <a:r>
              <a:rPr lang="en-US" dirty="0" smtClean="0"/>
              <a:t>Viewing time 9:30min</a:t>
            </a: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3" y="3429000"/>
            <a:ext cx="4705490" cy="1300568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340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CE01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1437048"/>
              </p:ext>
            </p:extLst>
          </p:nvPr>
        </p:nvGraphicFramePr>
        <p:xfrm>
          <a:off x="839788" y="1690688"/>
          <a:ext cx="10514011" cy="1738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4053">
                  <a:extLst>
                    <a:ext uri="{9D8B030D-6E8A-4147-A177-3AD203B41FA5}">
                      <a16:colId xmlns:a16="http://schemas.microsoft.com/office/drawing/2014/main" val="2933330679"/>
                    </a:ext>
                  </a:extLst>
                </a:gridCol>
                <a:gridCol w="1896858">
                  <a:extLst>
                    <a:ext uri="{9D8B030D-6E8A-4147-A177-3AD203B41FA5}">
                      <a16:colId xmlns:a16="http://schemas.microsoft.com/office/drawing/2014/main" val="1761936501"/>
                    </a:ext>
                  </a:extLst>
                </a:gridCol>
                <a:gridCol w="1738051">
                  <a:extLst>
                    <a:ext uri="{9D8B030D-6E8A-4147-A177-3AD203B41FA5}">
                      <a16:colId xmlns:a16="http://schemas.microsoft.com/office/drawing/2014/main" val="2994990837"/>
                    </a:ext>
                  </a:extLst>
                </a:gridCol>
                <a:gridCol w="1349857">
                  <a:extLst>
                    <a:ext uri="{9D8B030D-6E8A-4147-A177-3AD203B41FA5}">
                      <a16:colId xmlns:a16="http://schemas.microsoft.com/office/drawing/2014/main" val="2348833881"/>
                    </a:ext>
                  </a:extLst>
                </a:gridCol>
                <a:gridCol w="1527569">
                  <a:extLst>
                    <a:ext uri="{9D8B030D-6E8A-4147-A177-3AD203B41FA5}">
                      <a16:colId xmlns:a16="http://schemas.microsoft.com/office/drawing/2014/main" val="842190574"/>
                    </a:ext>
                  </a:extLst>
                </a:gridCol>
                <a:gridCol w="1286838">
                  <a:extLst>
                    <a:ext uri="{9D8B030D-6E8A-4147-A177-3AD203B41FA5}">
                      <a16:colId xmlns:a16="http://schemas.microsoft.com/office/drawing/2014/main" val="398960370"/>
                    </a:ext>
                  </a:extLst>
                </a:gridCol>
                <a:gridCol w="1310785">
                  <a:extLst>
                    <a:ext uri="{9D8B030D-6E8A-4147-A177-3AD203B41FA5}">
                      <a16:colId xmlns:a16="http://schemas.microsoft.com/office/drawing/2014/main" val="3979270866"/>
                    </a:ext>
                  </a:extLst>
                </a:gridCol>
              </a:tblGrid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Num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Name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Resolution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Frames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Mode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QP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4069697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01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Tango2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3840x2160p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34, 39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4971482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Cactus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1920x1080p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34, 39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2939362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03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 err="1">
                          <a:effectLst/>
                        </a:rPr>
                        <a:t>KristenAndSara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34, 39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616885"/>
                  </a:ext>
                </a:extLst>
              </a:tr>
            </a:tbl>
          </a:graphicData>
        </a:graphic>
      </p:graphicFrame>
      <p:sp>
        <p:nvSpPr>
          <p:cNvPr id="7" name="Textplatzhalter 6"/>
          <p:cNvSpPr>
            <a:spLocks noGrp="1"/>
          </p:cNvSpPr>
          <p:nvPr>
            <p:ph type="body" idx="4294967295"/>
          </p:nvPr>
        </p:nvSpPr>
        <p:spPr>
          <a:xfrm>
            <a:off x="838200" y="3580327"/>
            <a:ext cx="10515600" cy="2596636"/>
          </a:xfrm>
        </p:spPr>
        <p:txBody>
          <a:bodyPr>
            <a:normAutofit lnSpcReduction="10000"/>
          </a:bodyPr>
          <a:lstStyle/>
          <a:p>
            <a:r>
              <a:rPr lang="de-DE" dirty="0" smtClean="0"/>
              <a:t>Observation: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r>
              <a:rPr lang="de-DE" dirty="0" smtClean="0"/>
              <a:t> </a:t>
            </a:r>
            <a:r>
              <a:rPr lang="de-DE" dirty="0" err="1" smtClean="0"/>
              <a:t>did</a:t>
            </a:r>
            <a:r>
              <a:rPr lang="de-DE" dirty="0" smtClean="0"/>
              <a:t> not </a:t>
            </a:r>
            <a:r>
              <a:rPr lang="de-DE" dirty="0" err="1" smtClean="0"/>
              <a:t>match</a:t>
            </a:r>
            <a:r>
              <a:rPr lang="de-DE" dirty="0" smtClean="0"/>
              <a:t> </a:t>
            </a:r>
            <a:r>
              <a:rPr lang="de-DE" dirty="0" err="1" smtClean="0"/>
              <a:t>description</a:t>
            </a:r>
            <a:r>
              <a:rPr lang="de-DE" dirty="0" smtClean="0"/>
              <a:t> </a:t>
            </a:r>
          </a:p>
          <a:p>
            <a:pPr lvl="1"/>
            <a:r>
              <a:rPr lang="en-US" dirty="0" smtClean="0"/>
              <a:t>Corrected numbers: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S01 = </a:t>
            </a:r>
            <a:r>
              <a:rPr lang="en-US" b="1" dirty="0" err="1" smtClean="0"/>
              <a:t>KristenAndSara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S02 = </a:t>
            </a:r>
            <a:r>
              <a:rPr lang="en-US" b="1" dirty="0"/>
              <a:t>Tango</a:t>
            </a:r>
            <a:br>
              <a:rPr lang="en-US" b="1" dirty="0"/>
            </a:br>
            <a:r>
              <a:rPr lang="en-US" b="1" dirty="0"/>
              <a:t>S03 = Cactus</a:t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JVET-N835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Core Experiment Viewing Test Procedure and Results  |  M. Wien, P. Hanhart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745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197" y="0"/>
            <a:ext cx="12085319" cy="6858000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282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7018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02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58525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39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908</Words>
  <Application>Microsoft Office PowerPoint</Application>
  <PresentationFormat>Breitbild</PresentationFormat>
  <Paragraphs>339</Paragraphs>
  <Slides>43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48" baseType="lpstr">
      <vt:lpstr>Arial</vt:lpstr>
      <vt:lpstr>Calibri</vt:lpstr>
      <vt:lpstr>Calibri Light</vt:lpstr>
      <vt:lpstr>Times New Roman</vt:lpstr>
      <vt:lpstr>Office</vt:lpstr>
      <vt:lpstr>Core Experiment Viewing Test Procedure and Results</vt:lpstr>
      <vt:lpstr>Test Setup</vt:lpstr>
      <vt:lpstr>Test Design</vt:lpstr>
      <vt:lpstr>Test Evaluation</vt:lpstr>
      <vt:lpstr>CE01 Viewing Results</vt:lpstr>
      <vt:lpstr>CE01 Sequences under test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CE05 Viewing Results</vt:lpstr>
      <vt:lpstr>CE05 Sequences under test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CE11 ALF On Viewing Results</vt:lpstr>
      <vt:lpstr>CE11 Sequences under test</vt:lpstr>
      <vt:lpstr>CE11-1.1 ALF on</vt:lpstr>
      <vt:lpstr>CE11-1.1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 ALF Off Viewing Results</vt:lpstr>
      <vt:lpstr>CE11-2 ALF off: Sequences under test</vt:lpstr>
      <vt:lpstr>CE11-2 ALF off</vt:lpstr>
      <vt:lpstr>CE11-2 ALF off</vt:lpstr>
      <vt:lpstr>CE11-2 ALF off</vt:lpstr>
      <vt:lpstr>CE11-2 ALF off</vt:lpstr>
      <vt:lpstr>CE11-2 ALF off</vt:lpstr>
      <vt:lpstr>CE11-2 ALF off</vt:lpstr>
      <vt:lpstr>CE11-2 ALF off</vt:lpstr>
      <vt:lpstr>CE11-2 ALF off</vt:lpstr>
      <vt:lpstr>Closing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Core Experiment Viewing Tests</dc:title>
  <dc:creator>Mathias Wien</dc:creator>
  <cp:lastModifiedBy>Mathias Wien</cp:lastModifiedBy>
  <cp:revision>49</cp:revision>
  <dcterms:created xsi:type="dcterms:W3CDTF">2019-03-22T14:08:53Z</dcterms:created>
  <dcterms:modified xsi:type="dcterms:W3CDTF">2019-03-25T10:22:35Z</dcterms:modified>
</cp:coreProperties>
</file>