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273" r:id="rId3"/>
    <p:sldId id="274" r:id="rId4"/>
    <p:sldId id="275" r:id="rId5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4" autoAdjust="0"/>
    <p:restoredTop sz="92485" autoAdjust="0"/>
  </p:normalViewPr>
  <p:slideViewPr>
    <p:cSldViewPr snapToGrid="0">
      <p:cViewPr varScale="1">
        <p:scale>
          <a:sx n="96" d="100"/>
          <a:sy n="96" d="100"/>
        </p:scale>
        <p:origin x="154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7154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2019-03-24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JVET-N0468</a:t>
            </a:r>
            <a:br>
              <a:rPr lang="en-US" altLang="ko-KR" dirty="0" smtClean="0"/>
            </a:br>
            <a:r>
              <a:rPr lang="en-CA" altLang="ko-KR" dirty="0"/>
              <a:t>AhG2 : Editorial Suggestion 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CA" altLang="ko-KR" dirty="0" smtClean="0"/>
              <a:t>on </a:t>
            </a:r>
            <a:r>
              <a:rPr lang="en-CA" altLang="ko-KR" dirty="0"/>
              <a:t>the text specification for Inter and IBC mode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H. </a:t>
            </a:r>
            <a:r>
              <a:rPr lang="en-US" altLang="ko-KR" dirty="0"/>
              <a:t>Jang, </a:t>
            </a:r>
            <a:r>
              <a:rPr lang="en-US" altLang="ko-KR" dirty="0" smtClean="0"/>
              <a:t>J. </a:t>
            </a:r>
            <a:r>
              <a:rPr lang="en-US" altLang="ko-KR" dirty="0"/>
              <a:t>Nam, </a:t>
            </a:r>
            <a:r>
              <a:rPr lang="en-US" altLang="ko-KR" dirty="0" smtClean="0"/>
              <a:t>N. Park, J. </a:t>
            </a:r>
            <a:r>
              <a:rPr lang="en-US" altLang="ko-KR" dirty="0"/>
              <a:t>Lim, </a:t>
            </a:r>
            <a:r>
              <a:rPr lang="en-US" altLang="ko-KR" dirty="0" smtClean="0"/>
              <a:t>S. </a:t>
            </a:r>
            <a:r>
              <a:rPr lang="en-US" altLang="ko-KR" dirty="0"/>
              <a:t>Kim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6798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In this contribution, Only editorial change is suggested for inter prediction and intra block copy.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In VTM-4.0,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400" dirty="0" smtClean="0"/>
              <a:t>IBC is signaled as a separate prediction mode </a:t>
            </a:r>
            <a:endParaRPr lang="en-US" altLang="ko-KR" sz="14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400" dirty="0" smtClean="0"/>
              <a:t>Inter and IBC prediction mode has separate candidate list.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400" dirty="0" smtClean="0"/>
              <a:t>Spatial candidates for inter prediction are derived from inter coded neighbor block.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400" dirty="0" smtClean="0"/>
              <a:t>Spatial candidates for intra block copy are derived from IBC coded neighbor block.</a:t>
            </a:r>
            <a:endParaRPr lang="en-CA" altLang="ko-KR" sz="14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However, current text specification is not described distinctly for above constraint.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6425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editorial part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altLang="ko-KR" dirty="0"/>
              <a:t>#1. Derivation process for spatial merging candidates from the neighboring spatial blocks which is coded MODE_INTER</a:t>
            </a:r>
            <a:r>
              <a:rPr lang="en-CA" altLang="ko-KR" dirty="0" smtClean="0"/>
              <a:t>.</a:t>
            </a:r>
          </a:p>
          <a:p>
            <a:pPr marL="0" indent="0">
              <a:buNone/>
            </a:pPr>
            <a:endParaRPr lang="ko-KR" altLang="ko-KR" dirty="0"/>
          </a:p>
          <a:p>
            <a:pPr marL="0" indent="0">
              <a:buNone/>
            </a:pPr>
            <a:r>
              <a:rPr lang="en-CA" altLang="ko-KR" dirty="0"/>
              <a:t>#2. Derivation process for spatial motion vector predictor candidates from the neighboring spatial blocks which is coded MODE_INTER.</a:t>
            </a:r>
            <a:endParaRPr lang="ko-KR" altLang="ko-KR"/>
          </a:p>
          <a:p>
            <a:pPr marL="0" indent="0">
              <a:buNone/>
            </a:pPr>
            <a:endParaRPr lang="en-CA" altLang="ko-KR" dirty="0" smtClean="0"/>
          </a:p>
          <a:p>
            <a:pPr marL="0" indent="0">
              <a:buNone/>
            </a:pPr>
            <a:r>
              <a:rPr lang="en-CA" altLang="ko-KR" dirty="0" smtClean="0"/>
              <a:t>#</a:t>
            </a:r>
            <a:r>
              <a:rPr lang="en-CA" altLang="ko-KR" dirty="0"/>
              <a:t>3. Derivation process for IBC spatial merging candidates from the neighboring spatial blocks which is coded MODE_IBC.</a:t>
            </a:r>
            <a:endParaRPr lang="ko-KR" altLang="ko-KR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02079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8349896"/>
              </p:ext>
            </p:extLst>
          </p:nvPr>
        </p:nvGraphicFramePr>
        <p:xfrm>
          <a:off x="280738" y="1534604"/>
          <a:ext cx="9253329" cy="980440"/>
        </p:xfrm>
        <a:graphic>
          <a:graphicData uri="http://schemas.openxmlformats.org/drawingml/2006/table">
            <a:tbl>
              <a:tblPr firstRow="1" firstCol="1" bandRow="1"/>
              <a:tblGrid>
                <a:gridCol w="9253329"/>
              </a:tblGrid>
              <a:tr h="84491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PMingLiU"/>
                        </a:rPr>
                        <a:t>The variable </a:t>
                      </a:r>
                      <a:r>
                        <a:rPr lang="en-CA" sz="1600" strike="sngStrike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PMingLiU"/>
                        </a:rPr>
                        <a:t>CurrPicIsOnlyRef</a:t>
                      </a:r>
                      <a:r>
                        <a:rPr lang="en-CA" sz="16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PMingLiU"/>
                        </a:rPr>
                        <a:t>, specifying that the current decoded picture is the only reference picture for the current tile group, is derived as follows: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marL="504190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04190" algn="l"/>
                          <a:tab pos="742950" algn="l"/>
                          <a:tab pos="1008380" algn="l"/>
                          <a:tab pos="1543050" algn="l"/>
                          <a:tab pos="3079115" algn="ctr"/>
                          <a:tab pos="6156960" algn="r"/>
                        </a:tabLst>
                      </a:pPr>
                      <a:r>
                        <a:rPr lang="en-CA" sz="1200" strike="sngStrike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PMingLiU"/>
                        </a:rPr>
                        <a:t>CurrPicIsOnlyRef</a:t>
                      </a:r>
                      <a:r>
                        <a:rPr lang="en-CA" sz="12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PMingLiU"/>
                        </a:rPr>
                        <a:t> = </a:t>
                      </a:r>
                      <a:r>
                        <a:rPr lang="en-CA" sz="1200" strike="sngStrike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PMingLiU"/>
                        </a:rPr>
                        <a:t>sps_cpr_enabled_flag</a:t>
                      </a:r>
                      <a:r>
                        <a:rPr lang="en-CA" sz="12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PMingLiU"/>
                        </a:rPr>
                        <a:t>  &amp;&amp;  ( </a:t>
                      </a:r>
                      <a:r>
                        <a:rPr lang="en-CA" sz="1200" strike="sngStrike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PMingLiU"/>
                        </a:rPr>
                        <a:t>tile_group_type</a:t>
                      </a:r>
                      <a:r>
                        <a:rPr lang="en-CA" sz="12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PMingLiU"/>
                        </a:rPr>
                        <a:t>  = =  P )  &amp;&amp;</a:t>
                      </a:r>
                      <a:r>
                        <a:rPr lang="en-CA" sz="12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(7‑39)</a:t>
                      </a:r>
                      <a:r>
                        <a:rPr lang="en-CA" sz="12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S Mincho"/>
                        </a:rPr>
                        <a:t/>
                      </a:r>
                      <a:br>
                        <a:rPr lang="en-CA" sz="12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S Mincho"/>
                        </a:rPr>
                      </a:br>
                      <a:r>
                        <a:rPr lang="en-CA" sz="12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PMingLiU"/>
                        </a:rPr>
                        <a:t>			( num_ref_idx_active_minus1[ 0 ]  = =  0 )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11164" y="734943"/>
            <a:ext cx="5394505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r"/>
                <a:tab pos="742950" algn="r"/>
                <a:tab pos="1008063" algn="r"/>
                <a:tab pos="1543050" algn="r"/>
                <a:tab pos="3079750" algn="ctr"/>
                <a:tab pos="61563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r"/>
                <a:tab pos="742950" algn="r"/>
                <a:tab pos="1008063" algn="r"/>
                <a:tab pos="1543050" algn="r"/>
                <a:tab pos="3079750" algn="ctr"/>
                <a:tab pos="61563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r"/>
                <a:tab pos="742950" algn="r"/>
                <a:tab pos="1008063" algn="r"/>
                <a:tab pos="1543050" algn="r"/>
                <a:tab pos="3079750" algn="ctr"/>
                <a:tab pos="61563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r"/>
                <a:tab pos="742950" algn="r"/>
                <a:tab pos="1008063" algn="r"/>
                <a:tab pos="1543050" algn="r"/>
                <a:tab pos="3079750" algn="ctr"/>
                <a:tab pos="61563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r"/>
                <a:tab pos="742950" algn="r"/>
                <a:tab pos="1008063" algn="r"/>
                <a:tab pos="1543050" algn="r"/>
                <a:tab pos="3079750" algn="ctr"/>
                <a:tab pos="61563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r"/>
                <a:tab pos="742950" algn="r"/>
                <a:tab pos="1008063" algn="r"/>
                <a:tab pos="1543050" algn="r"/>
                <a:tab pos="3079750" algn="ctr"/>
                <a:tab pos="61563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r"/>
                <a:tab pos="742950" algn="r"/>
                <a:tab pos="1008063" algn="r"/>
                <a:tab pos="1543050" algn="r"/>
                <a:tab pos="3079750" algn="ctr"/>
                <a:tab pos="61563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r"/>
                <a:tab pos="742950" algn="r"/>
                <a:tab pos="1008063" algn="r"/>
                <a:tab pos="1543050" algn="r"/>
                <a:tab pos="3079750" algn="ctr"/>
                <a:tab pos="61563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r"/>
                <a:tab pos="742950" algn="r"/>
                <a:tab pos="1008063" algn="r"/>
                <a:tab pos="1543050" algn="r"/>
                <a:tab pos="3079750" algn="ctr"/>
                <a:tab pos="61563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r"/>
                <a:tab pos="742950" algn="r"/>
                <a:tab pos="1008063" algn="r"/>
                <a:tab pos="1543050" algn="r"/>
                <a:tab pos="3079750" algn="ctr"/>
                <a:tab pos="6156325" algn="r"/>
              </a:tabLst>
            </a:pPr>
            <a:r>
              <a:rPr lang="en-CA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#4. Unreferenced text specification clean-up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r"/>
                <a:tab pos="742950" algn="r"/>
                <a:tab pos="1008063" algn="r"/>
                <a:tab pos="1543050" algn="r"/>
                <a:tab pos="3079750" algn="ctr"/>
                <a:tab pos="6156325" algn="r"/>
              </a:tabLst>
            </a:pPr>
            <a:endParaRPr kumimoji="0" lang="en-CA" altLang="ko-K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5564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3667</TotalTime>
  <Words>206</Words>
  <Application>Microsoft Office PowerPoint</Application>
  <PresentationFormat>A4 용지(210x297mm)</PresentationFormat>
  <Paragraphs>25</Paragraphs>
  <Slides>4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6" baseType="lpstr">
      <vt:lpstr>LG스마트체 Regular</vt:lpstr>
      <vt:lpstr>MS Mincho</vt:lpstr>
      <vt:lpstr>PMingLiU</vt:lpstr>
      <vt:lpstr>SimSun</vt:lpstr>
      <vt:lpstr>돋움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JVET-N0468 AhG2 : Editorial Suggestion  on the text specification for Inter and IBC mode</vt:lpstr>
      <vt:lpstr>Introduction</vt:lpstr>
      <vt:lpstr>Proposed editorial part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장형문/선임연구원/차세대표준(연)AMT팀(hm.jang@lge.com)</dc:creator>
  <cp:lastModifiedBy>장형문/선임연구원/차세대표준(연)AMT팀(hm.jang@lge.com)</cp:lastModifiedBy>
  <cp:revision>222</cp:revision>
  <dcterms:created xsi:type="dcterms:W3CDTF">2016-10-06T06:23:02Z</dcterms:created>
  <dcterms:modified xsi:type="dcterms:W3CDTF">2019-03-23T16:19:18Z</dcterms:modified>
</cp:coreProperties>
</file>