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64" r:id="rId4"/>
    <p:sldId id="258" r:id="rId5"/>
    <p:sldId id="259" r:id="rId6"/>
    <p:sldId id="263" r:id="rId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0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283988-F83F-46EA-B8F2-16012B22CA02}" type="datetimeFigureOut">
              <a:rPr lang="zh-TW" altLang="en-US" smtClean="0"/>
              <a:t>2019/3/21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EA30D-8BB9-4E67-9421-BE355622296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4857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9" name="Google Shape;169;p12:notes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12:notes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1524000" y="2472856"/>
            <a:ext cx="9144000" cy="182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ubTitle" idx="1"/>
          </p:nvPr>
        </p:nvSpPr>
        <p:spPr>
          <a:xfrm>
            <a:off x="1524000" y="4389187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zh-TW" altLang="en-US"/>
              <a:t>按一下以編輯母片子標題樣式</a:t>
            </a:r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2019/3/21</a:t>
            </a:fld>
            <a:endParaRPr lang="zh-TW" altLang="en-US"/>
          </a:p>
        </p:txBody>
      </p:sp>
      <p:sp>
        <p:nvSpPr>
          <p:cNvPr id="21" name="Google Shape;21;p2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2" name="Google Shape;22;p2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  <p:pic>
        <p:nvPicPr>
          <p:cNvPr id="23" name="Google Shape;23;p2"/>
          <p:cNvPicPr preferRelativeResize="0"/>
          <p:nvPr/>
        </p:nvPicPr>
        <p:blipFill rotWithShape="1">
          <a:blip r:embed="rId2">
            <a:alphaModFix/>
          </a:blip>
          <a:srcRect l="4945" t="37078" r="4431" b="28004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5479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2019/3/21</a:t>
            </a:fld>
            <a:endParaRPr lang="zh-TW" altLang="en-US"/>
          </a:p>
        </p:txBody>
      </p:sp>
      <p:sp>
        <p:nvSpPr>
          <p:cNvPr id="74" name="Google Shape;74;p1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5" name="Google Shape;75;p11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8354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 txBox="1">
            <a:spLocks noGrp="1"/>
          </p:cNvSpPr>
          <p:nvPr>
            <p:ph type="title"/>
          </p:nvPr>
        </p:nvSpPr>
        <p:spPr>
          <a:xfrm>
            <a:off x="839788" y="102364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1"/>
          </p:nvPr>
        </p:nvSpPr>
        <p:spPr>
          <a:xfrm>
            <a:off x="5183188" y="155386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2"/>
          </p:nvPr>
        </p:nvSpPr>
        <p:spPr>
          <a:xfrm>
            <a:off x="839788" y="262384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80" name="Google Shape;80;p12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2019/3/21</a:t>
            </a:fld>
            <a:endParaRPr lang="zh-TW" altLang="en-US"/>
          </a:p>
        </p:txBody>
      </p:sp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6503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zh-TW" altLang="en-US"/>
              <a:t>按一下圖示以新增圖片</a:t>
            </a:r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86" name="Google Shape;86;p1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2019/3/21</a:t>
            </a:fld>
            <a:endParaRPr lang="zh-TW" altLang="en-US"/>
          </a:p>
        </p:txBody>
      </p:sp>
      <p:sp>
        <p:nvSpPr>
          <p:cNvPr id="87" name="Google Shape;87;p13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8" name="Google Shape;88;p13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4491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2019/3/21</a:t>
            </a:fld>
            <a:endParaRPr lang="zh-TW" altLang="en-US"/>
          </a:p>
        </p:txBody>
      </p:sp>
      <p:sp>
        <p:nvSpPr>
          <p:cNvPr id="92" name="Google Shape;92;p1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3" name="Google Shape;93;p14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413" cy="551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4" name="Google Shape;94;p14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80056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2019/3/21</a:t>
            </a:fld>
            <a:endParaRPr lang="zh-TW" altLang="en-US"/>
          </a:p>
        </p:txBody>
      </p:sp>
      <p:sp>
        <p:nvSpPr>
          <p:cNvPr id="97" name="Google Shape;97;p1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8" name="Google Shape;98;p15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4939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icture with Caption">
  <p:cSld name="1_Picture with Caption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6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zh-TW" altLang="en-US"/>
              <a:t>按一下圖示以新增圖片</a:t>
            </a:r>
            <a:endParaRPr/>
          </a:p>
        </p:txBody>
      </p:sp>
      <p:sp>
        <p:nvSpPr>
          <p:cNvPr id="101" name="Google Shape;101;p16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02" name="Google Shape;102;p16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2019/3/21</a:t>
            </a:fld>
            <a:endParaRPr lang="zh-TW" altLang="en-US"/>
          </a:p>
        </p:txBody>
      </p:sp>
      <p:sp>
        <p:nvSpPr>
          <p:cNvPr id="103" name="Google Shape;103;p16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4" name="Google Shape;104;p16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7459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標題及內容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7" name="Google Shape;27;p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2019/3/21</a:t>
            </a:fld>
            <a:endParaRPr lang="zh-TW" altLang="en-US"/>
          </a:p>
        </p:txBody>
      </p:sp>
      <p:sp>
        <p:nvSpPr>
          <p:cNvPr id="28" name="Google Shape;28;p3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  <p:sp>
        <p:nvSpPr>
          <p:cNvPr id="29" name="Google Shape;29;p3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5336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標題投影片">
  <p:cSld name="1_標題投影片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zh-TW" altLang="en-US"/>
              <a:t>按一下以編輯母片子標題樣式</a:t>
            </a:r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body" idx="2"/>
          </p:nvPr>
        </p:nvSpPr>
        <p:spPr>
          <a:xfrm>
            <a:off x="4178301" y="5895975"/>
            <a:ext cx="3822700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399050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2019/3/21</a:t>
            </a:fld>
            <a:endParaRPr lang="zh-TW" altLang="en-US"/>
          </a:p>
        </p:txBody>
      </p:sp>
      <p:sp>
        <p:nvSpPr>
          <p:cNvPr id="37" name="Google Shape;37;p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413" cy="551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9" name="Google Shape;39;p5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267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3" name="Google Shape;43;p6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2019/3/21</a:t>
            </a:fld>
            <a:endParaRPr lang="zh-TW" altLang="en-US"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45" name="Google Shape;45;p6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3264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838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2"/>
          </p:nvPr>
        </p:nvSpPr>
        <p:spPr>
          <a:xfrm>
            <a:off x="6172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2019/3/21</a:t>
            </a:fld>
            <a:endParaRPr lang="zh-TW" altLang="en-US"/>
          </a:p>
        </p:txBody>
      </p:sp>
      <p:sp>
        <p:nvSpPr>
          <p:cNvPr id="51" name="Google Shape;51;p7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70110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839788" y="0"/>
            <a:ext cx="10515600" cy="76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body" idx="1"/>
          </p:nvPr>
        </p:nvSpPr>
        <p:spPr>
          <a:xfrm>
            <a:off x="839788" y="1211827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2"/>
          </p:nvPr>
        </p:nvSpPr>
        <p:spPr>
          <a:xfrm>
            <a:off x="839788" y="2035739"/>
            <a:ext cx="5157787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3"/>
          </p:nvPr>
        </p:nvSpPr>
        <p:spPr>
          <a:xfrm>
            <a:off x="6172200" y="1211827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8" name="Google Shape;58;p8"/>
          <p:cNvSpPr txBox="1">
            <a:spLocks noGrp="1"/>
          </p:cNvSpPr>
          <p:nvPr>
            <p:ph type="body" idx="4"/>
          </p:nvPr>
        </p:nvSpPr>
        <p:spPr>
          <a:xfrm>
            <a:off x="6172200" y="2035739"/>
            <a:ext cx="5183188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9" name="Google Shape;59;p8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2019/3/21</a:t>
            </a:fld>
            <a:endParaRPr lang="zh-TW" altLang="en-US"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61" name="Google Shape;61;p8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20445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2019/3/21</a:t>
            </a:fld>
            <a:endParaRPr lang="zh-TW" altLang="en-US"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66" name="Google Shape;66;p9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946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>
  <p:cSld name="1_Title Only">
    <p:bg>
      <p:bgPr>
        <a:blipFill>
          <a:blip r:embed="rId2">
            <a:alphaModFix amt="62000"/>
          </a:blip>
          <a:stretch>
            <a:fillRect/>
          </a:stretch>
        </a:blip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/>
              <a:t>按一下以編輯母片標題樣式</a:t>
            </a:r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2019/3/21</a:t>
            </a:fld>
            <a:endParaRPr lang="zh-TW" altLang="en-US"/>
          </a:p>
        </p:txBody>
      </p:sp>
      <p:sp>
        <p:nvSpPr>
          <p:cNvPr id="70" name="Google Shape;70;p10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1" name="Google Shape;71;p10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8555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674" y="0"/>
            <a:ext cx="12192000" cy="764704"/>
          </a:xfrm>
          <a:prstGeom prst="rect">
            <a:avLst/>
          </a:prstGeom>
          <a:gradFill>
            <a:gsLst>
              <a:gs pos="0">
                <a:srgbClr val="284971"/>
              </a:gs>
              <a:gs pos="50000">
                <a:srgbClr val="3B6AA4"/>
              </a:gs>
              <a:gs pos="100000">
                <a:srgbClr val="4680C5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t>2019/3/21</a:t>
            </a:fld>
            <a:endParaRPr lang="zh-TW" altLang="en-US"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ADE71E5-08C5-466B-8C6D-6094EFCC9D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5" name="Google Shape;15;p1"/>
          <p:cNvSpPr txBox="1">
            <a:spLocks noGrp="1"/>
          </p:cNvSpPr>
          <p:nvPr>
            <p:ph type="ftr" idx="11"/>
          </p:nvPr>
        </p:nvSpPr>
        <p:spPr>
          <a:xfrm>
            <a:off x="-1" y="6388136"/>
            <a:ext cx="10483361" cy="420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/>
          </a:p>
        </p:txBody>
      </p:sp>
      <p:pic>
        <p:nvPicPr>
          <p:cNvPr id="16" name="Google Shape;16;p1"/>
          <p:cNvPicPr preferRelativeResize="0"/>
          <p:nvPr/>
        </p:nvPicPr>
        <p:blipFill rotWithShape="1">
          <a:blip r:embed="rId17">
            <a:alphaModFix/>
          </a:blip>
          <a:srcRect l="4945" t="37078" r="4431" b="28004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0436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F6407A-27C6-462D-8C34-8C70623C7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73398"/>
            <a:ext cx="9144000" cy="1824256"/>
          </a:xfrm>
        </p:spPr>
        <p:txBody>
          <a:bodyPr/>
          <a:lstStyle/>
          <a:p>
            <a:r>
              <a:rPr lang="en-US" altLang="zh-TW" sz="4000" dirty="0">
                <a:solidFill>
                  <a:schemeClr val="bg2">
                    <a:lumMod val="75000"/>
                  </a:schemeClr>
                </a:solidFill>
              </a:rPr>
              <a:t>JVET-N0434</a:t>
            </a:r>
            <a:br>
              <a:rPr lang="en-US" altLang="zh-TW" sz="40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altLang="zh-TW" sz="4000" dirty="0">
                <a:solidFill>
                  <a:schemeClr val="bg2">
                    <a:lumMod val="75000"/>
                  </a:schemeClr>
                </a:solidFill>
              </a:rPr>
              <a:t>Non-CE4: Unified context model of AMVR and Affine AMVR</a:t>
            </a:r>
            <a:endParaRPr lang="zh-TW" altLang="en-US" sz="4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9521D859-99F2-4847-9827-D6BBA14399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309257"/>
            <a:ext cx="9144000" cy="2735692"/>
          </a:xfrm>
        </p:spPr>
        <p:txBody>
          <a:bodyPr/>
          <a:lstStyle/>
          <a:p>
            <a:r>
              <a:rPr lang="en-US" altLang="zh-TW" sz="36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Yu-Ciao Yang, Po-Han Lin</a:t>
            </a:r>
          </a:p>
          <a:p>
            <a:endParaRPr lang="en-US" altLang="zh-TW" dirty="0"/>
          </a:p>
          <a:p>
            <a:r>
              <a:rPr lang="en-US" altLang="zh-TW" dirty="0"/>
              <a:t>Geneva, CH</a:t>
            </a:r>
          </a:p>
          <a:p>
            <a:r>
              <a:rPr lang="en-US" altLang="zh-TW" dirty="0"/>
              <a:t>March 2019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97824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EB535F4-7934-4050-A29F-FEFCBFB3B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0EA309B-57F0-41CB-A0C1-719549B28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764704"/>
            <a:ext cx="10515600" cy="5412259"/>
          </a:xfrm>
        </p:spPr>
        <p:txBody>
          <a:bodyPr/>
          <a:lstStyle/>
          <a:p>
            <a:r>
              <a:rPr lang="en-US" altLang="zh-TW" dirty="0"/>
              <a:t>Context model sets of </a:t>
            </a:r>
            <a:r>
              <a:rPr lang="en-US" altLang="zh-TW" dirty="0" err="1"/>
              <a:t>amvr_flag</a:t>
            </a:r>
            <a:r>
              <a:rPr lang="en-US" altLang="zh-TW" dirty="0"/>
              <a:t> of AMVR and Affine AMVR in current VTM-4.0 .</a:t>
            </a:r>
          </a:p>
          <a:p>
            <a:pPr lvl="1"/>
            <a:r>
              <a:rPr lang="en-US" altLang="zh-TW" dirty="0"/>
              <a:t>4 context models for </a:t>
            </a:r>
            <a:r>
              <a:rPr lang="en-US" altLang="zh-TW" dirty="0" err="1"/>
              <a:t>amvr_flag</a:t>
            </a:r>
            <a:r>
              <a:rPr lang="en-US" altLang="zh-TW" dirty="0"/>
              <a:t>.</a:t>
            </a:r>
          </a:p>
          <a:p>
            <a:pPr lvl="1"/>
            <a:r>
              <a:rPr lang="en-US" altLang="zh-TW" dirty="0"/>
              <a:t>Context index (0, 1, 2) derivation of </a:t>
            </a:r>
            <a:r>
              <a:rPr lang="en-US" altLang="zh-TW" dirty="0" err="1"/>
              <a:t>amvr_flag</a:t>
            </a:r>
            <a:r>
              <a:rPr lang="en-US" altLang="zh-TW" dirty="0"/>
              <a:t> for AMVR</a:t>
            </a:r>
          </a:p>
          <a:p>
            <a:pPr lvl="2"/>
            <a:r>
              <a:rPr lang="en-CA" altLang="zh-TW" dirty="0" err="1"/>
              <a:t>ctxInc</a:t>
            </a:r>
            <a:r>
              <a:rPr lang="en-CA" altLang="zh-TW" dirty="0"/>
              <a:t> = ( </a:t>
            </a:r>
            <a:r>
              <a:rPr lang="en-CA" altLang="zh-TW" dirty="0" err="1"/>
              <a:t>amvr_flag_L</a:t>
            </a:r>
            <a:r>
              <a:rPr lang="en-CA" altLang="zh-TW" dirty="0"/>
              <a:t>  &amp;&amp;  </a:t>
            </a:r>
            <a:r>
              <a:rPr lang="en-CA" altLang="zh-TW" dirty="0" err="1"/>
              <a:t>availableL</a:t>
            </a:r>
            <a:r>
              <a:rPr lang="en-CA" altLang="zh-TW" dirty="0"/>
              <a:t> ) + ( </a:t>
            </a:r>
            <a:r>
              <a:rPr lang="en-CA" altLang="zh-TW" dirty="0" err="1"/>
              <a:t>amvr_flag_A</a:t>
            </a:r>
            <a:r>
              <a:rPr lang="en-CA" altLang="zh-TW" dirty="0"/>
              <a:t>  &amp;&amp;  </a:t>
            </a:r>
            <a:r>
              <a:rPr lang="en-CA" altLang="zh-TW" dirty="0" err="1"/>
              <a:t>availableA</a:t>
            </a:r>
            <a:r>
              <a:rPr lang="en-CA" altLang="zh-TW" dirty="0"/>
              <a:t> )</a:t>
            </a:r>
          </a:p>
          <a:p>
            <a:pPr marL="1016000" lvl="2" indent="0">
              <a:buNone/>
            </a:pPr>
            <a:endParaRPr lang="en-CA" altLang="zh-TW" dirty="0"/>
          </a:p>
          <a:p>
            <a:pPr marL="50800" indent="0">
              <a:buNone/>
            </a:pPr>
            <a:endParaRPr lang="en-US" altLang="zh-TW" dirty="0"/>
          </a:p>
          <a:p>
            <a:r>
              <a:rPr lang="en-US" altLang="zh-TW" dirty="0"/>
              <a:t>In current VTM-4.0,</a:t>
            </a:r>
            <a:r>
              <a:rPr lang="en-CA" altLang="zh-TW" dirty="0"/>
              <a:t> two different context sets are used of AMVR and Affine AMVR, and the number of context model in different context sets is not equal.</a:t>
            </a:r>
            <a:endParaRPr lang="en-US" altLang="zh-TW" dirty="0"/>
          </a:p>
          <a:p>
            <a:endParaRPr lang="en-US" altLang="zh-TW" dirty="0"/>
          </a:p>
          <a:p>
            <a:endParaRPr lang="zh-TW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3F667B2-2C5C-4E74-BFD8-6083F9A138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679563"/>
              </p:ext>
            </p:extLst>
          </p:nvPr>
        </p:nvGraphicFramePr>
        <p:xfrm>
          <a:off x="2514599" y="3015350"/>
          <a:ext cx="5878286" cy="7728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79172">
                  <a:extLst>
                    <a:ext uri="{9D8B030D-6E8A-4147-A177-3AD203B41FA5}">
                      <a16:colId xmlns:a16="http://schemas.microsoft.com/office/drawing/2014/main" val="367717203"/>
                    </a:ext>
                  </a:extLst>
                </a:gridCol>
                <a:gridCol w="3799114">
                  <a:extLst>
                    <a:ext uri="{9D8B030D-6E8A-4147-A177-3AD203B41FA5}">
                      <a16:colId xmlns:a16="http://schemas.microsoft.com/office/drawing/2014/main" val="2635707148"/>
                    </a:ext>
                  </a:extLst>
                </a:gridCol>
              </a:tblGrid>
              <a:tr h="386442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</a:pPr>
                      <a:r>
                        <a:rPr lang="en-CA" sz="1800" dirty="0">
                          <a:effectLst/>
                        </a:rPr>
                        <a:t>Syntax element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</a:pPr>
                      <a:r>
                        <a:rPr lang="en-CA" sz="1800">
                          <a:effectLst/>
                        </a:rPr>
                        <a:t>amvr_flag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4401388"/>
                  </a:ext>
                </a:extLst>
              </a:tr>
              <a:tr h="386442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</a:pPr>
                      <a:r>
                        <a:rPr lang="en-CA" sz="1800" dirty="0">
                          <a:effectLst/>
                        </a:rPr>
                        <a:t>Context index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</a:pPr>
                      <a:r>
                        <a:rPr lang="en-CA" sz="1800" dirty="0" err="1">
                          <a:effectLst/>
                        </a:rPr>
                        <a:t>inter_affine_flag</a:t>
                      </a:r>
                      <a:r>
                        <a:rPr lang="en-CA" sz="1800" dirty="0">
                          <a:effectLst/>
                        </a:rPr>
                        <a:t> ? 3 : (0, 1, 2)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84544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4600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EB535F4-7934-4050-A29F-FEFCBFB3B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Proposed Unified Context Model Method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0EA309B-57F0-41CB-A0C1-719549B28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764704"/>
            <a:ext cx="10515600" cy="5412259"/>
          </a:xfrm>
        </p:spPr>
        <p:txBody>
          <a:bodyPr/>
          <a:lstStyle/>
          <a:p>
            <a:r>
              <a:rPr lang="en-US" altLang="zh-TW" dirty="0"/>
              <a:t>Proposed context model set for both AMVR and Affine AMVR.</a:t>
            </a:r>
          </a:p>
          <a:p>
            <a:endParaRPr lang="en-US" altLang="zh-TW" dirty="0"/>
          </a:p>
          <a:p>
            <a:endParaRPr lang="en-US" altLang="zh-TW" dirty="0"/>
          </a:p>
          <a:p>
            <a:r>
              <a:rPr lang="en-US" altLang="zh-TW" dirty="0"/>
              <a:t>In proposed method,</a:t>
            </a:r>
            <a:r>
              <a:rPr lang="en-CA" altLang="zh-TW" dirty="0"/>
              <a:t> the number of context model of </a:t>
            </a:r>
            <a:r>
              <a:rPr lang="en-CA" altLang="zh-TW" dirty="0" err="1"/>
              <a:t>amvr_flag</a:t>
            </a:r>
            <a:r>
              <a:rPr lang="en-CA" altLang="zh-TW" dirty="0"/>
              <a:t> can reduce from 4 to 1 and share the same context model without significant coding loss.</a:t>
            </a:r>
            <a:endParaRPr lang="en-US" altLang="zh-TW" dirty="0"/>
          </a:p>
          <a:p>
            <a:endParaRPr lang="zh-TW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A433AD2-34E6-4D64-BEB9-E30F20C3D9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214745"/>
              </p:ext>
            </p:extLst>
          </p:nvPr>
        </p:nvGraphicFramePr>
        <p:xfrm>
          <a:off x="2514597" y="1485008"/>
          <a:ext cx="5878286" cy="7728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79172">
                  <a:extLst>
                    <a:ext uri="{9D8B030D-6E8A-4147-A177-3AD203B41FA5}">
                      <a16:colId xmlns:a16="http://schemas.microsoft.com/office/drawing/2014/main" val="367717203"/>
                    </a:ext>
                  </a:extLst>
                </a:gridCol>
                <a:gridCol w="3799114">
                  <a:extLst>
                    <a:ext uri="{9D8B030D-6E8A-4147-A177-3AD203B41FA5}">
                      <a16:colId xmlns:a16="http://schemas.microsoft.com/office/drawing/2014/main" val="2635707148"/>
                    </a:ext>
                  </a:extLst>
                </a:gridCol>
              </a:tblGrid>
              <a:tr h="386442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</a:pPr>
                      <a:r>
                        <a:rPr lang="en-CA" sz="1800" dirty="0">
                          <a:effectLst/>
                        </a:rPr>
                        <a:t>Syntax element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</a:pPr>
                      <a:r>
                        <a:rPr lang="en-CA" sz="1800" dirty="0" err="1">
                          <a:effectLst/>
                        </a:rPr>
                        <a:t>amvr_flag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4401388"/>
                  </a:ext>
                </a:extLst>
              </a:tr>
              <a:tr h="386442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</a:pPr>
                      <a:r>
                        <a:rPr lang="en-CA" sz="1800" dirty="0">
                          <a:effectLst/>
                        </a:rPr>
                        <a:t>Context index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</a:pPr>
                      <a:r>
                        <a:rPr lang="en-CA" altLang="zh-TW" sz="18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0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84544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2305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E5D8FFB-EAEE-4B5A-941A-2504200F2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FFFFFF"/>
                </a:solidFill>
              </a:rPr>
              <a:t>Simulation results </a:t>
            </a:r>
            <a:endParaRPr lang="zh-TW" altLang="en-US" dirty="0"/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D0F41FD2-821C-42A5-AB65-614AB993F9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121543"/>
              </p:ext>
            </p:extLst>
          </p:nvPr>
        </p:nvGraphicFramePr>
        <p:xfrm>
          <a:off x="2877456" y="797468"/>
          <a:ext cx="6059715" cy="5902874"/>
        </p:xfrm>
        <a:graphic>
          <a:graphicData uri="http://schemas.openxmlformats.org/drawingml/2006/table">
            <a:tbl>
              <a:tblPr/>
              <a:tblGrid>
                <a:gridCol w="1420245">
                  <a:extLst>
                    <a:ext uri="{9D8B030D-6E8A-4147-A177-3AD203B41FA5}">
                      <a16:colId xmlns:a16="http://schemas.microsoft.com/office/drawing/2014/main" val="118648984"/>
                    </a:ext>
                  </a:extLst>
                </a:gridCol>
                <a:gridCol w="927894">
                  <a:extLst>
                    <a:ext uri="{9D8B030D-6E8A-4147-A177-3AD203B41FA5}">
                      <a16:colId xmlns:a16="http://schemas.microsoft.com/office/drawing/2014/main" val="2884203117"/>
                    </a:ext>
                  </a:extLst>
                </a:gridCol>
                <a:gridCol w="927894">
                  <a:extLst>
                    <a:ext uri="{9D8B030D-6E8A-4147-A177-3AD203B41FA5}">
                      <a16:colId xmlns:a16="http://schemas.microsoft.com/office/drawing/2014/main" val="1315840159"/>
                    </a:ext>
                  </a:extLst>
                </a:gridCol>
                <a:gridCol w="927894">
                  <a:extLst>
                    <a:ext uri="{9D8B030D-6E8A-4147-A177-3AD203B41FA5}">
                      <a16:colId xmlns:a16="http://schemas.microsoft.com/office/drawing/2014/main" val="2928780885"/>
                    </a:ext>
                  </a:extLst>
                </a:gridCol>
                <a:gridCol w="927894">
                  <a:extLst>
                    <a:ext uri="{9D8B030D-6E8A-4147-A177-3AD203B41FA5}">
                      <a16:colId xmlns:a16="http://schemas.microsoft.com/office/drawing/2014/main" val="2993151337"/>
                    </a:ext>
                  </a:extLst>
                </a:gridCol>
                <a:gridCol w="927894">
                  <a:extLst>
                    <a:ext uri="{9D8B030D-6E8A-4147-A177-3AD203B41FA5}">
                      <a16:colId xmlns:a16="http://schemas.microsoft.com/office/drawing/2014/main" val="1914005275"/>
                    </a:ext>
                  </a:extLst>
                </a:gridCol>
              </a:tblGrid>
              <a:tr h="515779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Random access Main10</a:t>
                      </a: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044612"/>
                  </a:ext>
                </a:extLst>
              </a:tr>
              <a:tr h="34646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VTM-4.0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8916700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5151824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635923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978927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240051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8556281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544346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3484745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835493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0044278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3207577"/>
                  </a:ext>
                </a:extLst>
              </a:tr>
              <a:tr h="34646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1481583"/>
                  </a:ext>
                </a:extLst>
              </a:tr>
              <a:tr h="34646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VTM-4.0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1241196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51351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364904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6421861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875522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37359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4276587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4447619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0683739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0.63%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3828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064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5F70D42-A133-4675-A294-4DB02B080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EFBE48F-F6EE-4B70-AC82-4DD61DC5E3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altLang="zh-TW" dirty="0"/>
              <a:t>This contribution proposes a unified context model method for </a:t>
            </a:r>
            <a:r>
              <a:rPr lang="en-CA" altLang="zh-TW" dirty="0" err="1"/>
              <a:t>amvr_flag</a:t>
            </a:r>
            <a:r>
              <a:rPr lang="en-CA" altLang="zh-TW" dirty="0"/>
              <a:t> of AMVR and Affine AMVR.</a:t>
            </a:r>
          </a:p>
          <a:p>
            <a:r>
              <a:rPr lang="en-CA" altLang="zh-TW" dirty="0"/>
              <a:t>It is suggested to adopt this proposal into the next version of VVC Working Draft.</a:t>
            </a:r>
            <a:endParaRPr lang="zh-TW" altLang="zh-TW" dirty="0"/>
          </a:p>
          <a:p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F35E602-3D1A-4D1D-8755-EE3F7340D556}"/>
              </a:ext>
            </a:extLst>
          </p:cNvPr>
          <p:cNvSpPr/>
          <p:nvPr/>
        </p:nvSpPr>
        <p:spPr>
          <a:xfrm>
            <a:off x="4316147" y="5946130"/>
            <a:ext cx="5823935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lvl="0" indent="-228600">
              <a:buSzPts val="1400"/>
            </a:pPr>
            <a:r>
              <a:rPr lang="en-US" altLang="zh-TW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Thanks MediaTek for crosscheck</a:t>
            </a:r>
          </a:p>
        </p:txBody>
      </p:sp>
    </p:spTree>
    <p:extLst>
      <p:ext uri="{BB962C8B-B14F-4D97-AF65-F5344CB8AC3E}">
        <p14:creationId xmlns:p14="http://schemas.microsoft.com/office/powerpoint/2010/main" val="1695126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4"/>
          <p:cNvSpPr txBox="1">
            <a:spLocks noGrp="1"/>
          </p:cNvSpPr>
          <p:nvPr>
            <p:ph type="ctrTitle"/>
          </p:nvPr>
        </p:nvSpPr>
        <p:spPr>
          <a:xfrm>
            <a:off x="1524000" y="2054226"/>
            <a:ext cx="9144000" cy="2257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7200" b="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Thank you!</a:t>
            </a:r>
            <a:endParaRPr sz="7200" b="0" i="0" u="none" strike="noStrike" cap="none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oxcon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oxconn" id="{ACB73F9F-FA90-469D-94F2-C2BB5FAE742C}" vid="{98A836E8-EC33-4A9E-9633-6D03B4DF0667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Foxconn</Template>
  <TotalTime>961</TotalTime>
  <Words>381</Words>
  <Application>Microsoft Office PowerPoint</Application>
  <PresentationFormat>寬螢幕</PresentationFormat>
  <Paragraphs>149</Paragraphs>
  <Slides>6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1" baseType="lpstr">
      <vt:lpstr>新細明體</vt:lpstr>
      <vt:lpstr>Arial</vt:lpstr>
      <vt:lpstr>Calibri</vt:lpstr>
      <vt:lpstr>Times New Roman</vt:lpstr>
      <vt:lpstr>Foxconn</vt:lpstr>
      <vt:lpstr>JVET-N0434 Non-CE4: Unified context model of AMVR and Affine AMVR</vt:lpstr>
      <vt:lpstr>Introduction</vt:lpstr>
      <vt:lpstr>Proposed Unified Context Model Method</vt:lpstr>
      <vt:lpstr>Simulation results </vt:lpstr>
      <vt:lpstr>Conclusion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JVET-N0434 Non-CE4: Unified context model of AMVR and Affine AMVR</dc:title>
  <dc:creator>Yu-Ciao Yang</dc:creator>
  <cp:lastModifiedBy>Yu-Ciao Yang</cp:lastModifiedBy>
  <cp:revision>16</cp:revision>
  <dcterms:created xsi:type="dcterms:W3CDTF">2019-03-19T09:50:39Z</dcterms:created>
  <dcterms:modified xsi:type="dcterms:W3CDTF">2019-03-21T16:09:00Z</dcterms:modified>
</cp:coreProperties>
</file>