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6"/>
  </p:notesMasterIdLst>
  <p:handoutMasterIdLst>
    <p:handoutMasterId r:id="rId7"/>
  </p:handoutMasterIdLst>
  <p:sldIdLst>
    <p:sldId id="573" r:id="rId2"/>
    <p:sldId id="944" r:id="rId3"/>
    <p:sldId id="945" r:id="rId4"/>
    <p:sldId id="943" r:id="rId5"/>
  </p:sldIdLst>
  <p:sldSz cx="12192000" cy="6858000"/>
  <p:notesSz cx="6858000" cy="9144000"/>
  <p:custDataLst>
    <p:tags r:id="rId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840" autoAdjust="0"/>
  </p:normalViewPr>
  <p:slideViewPr>
    <p:cSldViewPr snapToGrid="0">
      <p:cViewPr varScale="1">
        <p:scale>
          <a:sx n="86" d="100"/>
          <a:sy n="86" d="100"/>
        </p:scale>
        <p:origin x="562" y="5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93000"/>
                </a:lnSpc>
                <a:spcBef>
                  <a:spcPts val="0"/>
                </a:spcBef>
                <a:spcAft>
                  <a:spcPts val="0"/>
                </a:spcAft>
                <a:buClrTx/>
                <a:buSzTx/>
                <a:buFontTx/>
                <a:buNone/>
                <a:tabLst/>
                <a:defRPr/>
              </a:pPr>
              <a:t>2</a:t>
            </a:fld>
            <a:endParaRPr kumimoji="0" lang="en-US" sz="800" b="0" i="0" u="none" strike="noStrike" kern="1200" cap="none" spc="0" normalizeH="0" baseline="0" noProof="0" dirty="0">
              <a:ln>
                <a:noFill/>
              </a:ln>
              <a:solidFill>
                <a:prstClr val="black">
                  <a:lumMod val="50000"/>
                  <a:lumOff val="50000"/>
                </a:prst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27330801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p:txBody>
          <a:bodyPr/>
          <a:lstStyle/>
          <a:p>
            <a:r>
              <a:rPr lang="en-US" dirty="0"/>
              <a:t>JVET-N0417: Simplified </a:t>
            </a:r>
            <a:r>
              <a:rPr lang="en-US" dirty="0" err="1"/>
              <a:t>luma</a:t>
            </a:r>
            <a:r>
              <a:rPr lang="en-US" dirty="0"/>
              <a:t> dependent chroma residual scaling of in-loop </a:t>
            </a:r>
            <a:r>
              <a:rPr lang="en-US" dirty="0" err="1"/>
              <a:t>reshaper</a:t>
            </a:r>
            <a:endParaRPr lang="en-US"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dirty="0"/>
              <a:t>Nan Hu, Vadim Seregin, Marta Karczewicz</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E11701C-FFAA-445F-A8CB-278A836255CC}"/>
              </a:ext>
            </a:extLst>
          </p:cNvPr>
          <p:cNvSpPr/>
          <p:nvPr/>
        </p:nvSpPr>
        <p:spPr>
          <a:xfrm>
            <a:off x="2807563" y="1932435"/>
            <a:ext cx="1177771" cy="429025"/>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err="1"/>
              <a:t>avg</a:t>
            </a:r>
            <a:r>
              <a:rPr lang="en-US" baseline="-25000" dirty="0" err="1"/>
              <a:t>luma</a:t>
            </a:r>
            <a:endParaRPr lang="en-US" dirty="0"/>
          </a:p>
          <a:p>
            <a:pPr algn="ctr"/>
            <a:endParaRPr lang="en-US" dirty="0" err="1"/>
          </a:p>
        </p:txBody>
      </p:sp>
      <p:sp>
        <p:nvSpPr>
          <p:cNvPr id="4" name="Title 3"/>
          <p:cNvSpPr>
            <a:spLocks noGrp="1"/>
          </p:cNvSpPr>
          <p:nvPr>
            <p:ph type="title"/>
          </p:nvPr>
        </p:nvSpPr>
        <p:spPr/>
        <p:txBody>
          <a:bodyPr/>
          <a:lstStyle/>
          <a:p>
            <a:r>
              <a:rPr lang="en-US" dirty="0" err="1"/>
              <a:t>luma</a:t>
            </a:r>
            <a:r>
              <a:rPr lang="en-US" dirty="0"/>
              <a:t> dependent chroma residual scaling of in-loop </a:t>
            </a:r>
            <a:r>
              <a:rPr lang="en-US" dirty="0" err="1"/>
              <a:t>reshaper</a:t>
            </a:r>
            <a:r>
              <a:rPr lang="en-US" dirty="0"/>
              <a:t> (decoder)</a:t>
            </a:r>
          </a:p>
        </p:txBody>
      </p:sp>
      <p:sp>
        <p:nvSpPr>
          <p:cNvPr id="2" name="Rectangle 1">
            <a:extLst>
              <a:ext uri="{FF2B5EF4-FFF2-40B4-BE49-F238E27FC236}">
                <a16:creationId xmlns:a16="http://schemas.microsoft.com/office/drawing/2014/main" id="{EF7DF64C-9D89-4872-AAA2-893E5FACF9D2}"/>
              </a:ext>
            </a:extLst>
          </p:cNvPr>
          <p:cNvSpPr/>
          <p:nvPr/>
        </p:nvSpPr>
        <p:spPr>
          <a:xfrm>
            <a:off x="825623" y="1793289"/>
            <a:ext cx="1757779" cy="113634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t>Average value of </a:t>
            </a:r>
            <a:r>
              <a:rPr lang="en-US" dirty="0" err="1"/>
              <a:t>luma</a:t>
            </a:r>
            <a:r>
              <a:rPr lang="en-US" dirty="0"/>
              <a:t> block</a:t>
            </a:r>
          </a:p>
          <a:p>
            <a:pPr algn="ctr"/>
            <a:endParaRPr lang="en-US" dirty="0" err="1"/>
          </a:p>
        </p:txBody>
      </p:sp>
      <p:sp>
        <p:nvSpPr>
          <p:cNvPr id="6" name="Rectangle 5">
            <a:extLst>
              <a:ext uri="{FF2B5EF4-FFF2-40B4-BE49-F238E27FC236}">
                <a16:creationId xmlns:a16="http://schemas.microsoft.com/office/drawing/2014/main" id="{72CCD287-07E9-40A6-B1DE-93082CEC9A31}"/>
              </a:ext>
            </a:extLst>
          </p:cNvPr>
          <p:cNvSpPr/>
          <p:nvPr/>
        </p:nvSpPr>
        <p:spPr>
          <a:xfrm>
            <a:off x="4085208" y="1793289"/>
            <a:ext cx="1757779" cy="113634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t>LUT</a:t>
            </a:r>
          </a:p>
          <a:p>
            <a:pPr algn="ctr"/>
            <a:r>
              <a:rPr lang="en-US" dirty="0"/>
              <a:t>c(</a:t>
            </a:r>
            <a:r>
              <a:rPr lang="en-US" dirty="0" err="1"/>
              <a:t>avg</a:t>
            </a:r>
            <a:r>
              <a:rPr lang="en-US" baseline="-25000" dirty="0" err="1"/>
              <a:t>luma</a:t>
            </a:r>
            <a:r>
              <a:rPr lang="en-US" dirty="0"/>
              <a:t>)</a:t>
            </a:r>
          </a:p>
          <a:p>
            <a:pPr algn="ctr"/>
            <a:endParaRPr lang="en-US" dirty="0" err="1"/>
          </a:p>
        </p:txBody>
      </p:sp>
      <p:cxnSp>
        <p:nvCxnSpPr>
          <p:cNvPr id="7" name="Straight Arrow Connector 6">
            <a:extLst>
              <a:ext uri="{FF2B5EF4-FFF2-40B4-BE49-F238E27FC236}">
                <a16:creationId xmlns:a16="http://schemas.microsoft.com/office/drawing/2014/main" id="{85642E87-5493-4AE5-B96E-A89A168C9592}"/>
              </a:ext>
            </a:extLst>
          </p:cNvPr>
          <p:cNvCxnSpPr>
            <a:cxnSpLocks/>
            <a:stCxn id="2" idx="3"/>
            <a:endCxn id="6" idx="1"/>
          </p:cNvCxnSpPr>
          <p:nvPr/>
        </p:nvCxnSpPr>
        <p:spPr>
          <a:xfrm>
            <a:off x="2583402" y="2361460"/>
            <a:ext cx="1501806" cy="0"/>
          </a:xfrm>
          <a:prstGeom prst="straightConnector1">
            <a:avLst/>
          </a:prstGeom>
          <a:ln>
            <a:headEnd w="lg" len="lg"/>
            <a:tailEnd type="triangle"/>
          </a:ln>
        </p:spPr>
        <p:style>
          <a:lnRef idx="3">
            <a:schemeClr val="accent1"/>
          </a:lnRef>
          <a:fillRef idx="0">
            <a:schemeClr val="accent1"/>
          </a:fillRef>
          <a:effectRef idx="2">
            <a:schemeClr val="accent1"/>
          </a:effectRef>
          <a:fontRef idx="minor">
            <a:schemeClr val="tx1"/>
          </a:fontRef>
        </p:style>
      </p:cxnSp>
      <p:cxnSp>
        <p:nvCxnSpPr>
          <p:cNvPr id="13" name="Straight Arrow Connector 12">
            <a:extLst>
              <a:ext uri="{FF2B5EF4-FFF2-40B4-BE49-F238E27FC236}">
                <a16:creationId xmlns:a16="http://schemas.microsoft.com/office/drawing/2014/main" id="{D5EB6238-D619-4DBB-B2CA-98748070CEF7}"/>
              </a:ext>
            </a:extLst>
          </p:cNvPr>
          <p:cNvCxnSpPr>
            <a:cxnSpLocks/>
          </p:cNvCxnSpPr>
          <p:nvPr/>
        </p:nvCxnSpPr>
        <p:spPr>
          <a:xfrm>
            <a:off x="5842987" y="2361460"/>
            <a:ext cx="1501806" cy="0"/>
          </a:xfrm>
          <a:prstGeom prst="straightConnector1">
            <a:avLst/>
          </a:prstGeom>
          <a:ln>
            <a:headEnd w="lg" len="lg"/>
            <a:tailEnd type="triangle"/>
          </a:ln>
        </p:spPr>
        <p:style>
          <a:lnRef idx="3">
            <a:schemeClr val="accent1"/>
          </a:lnRef>
          <a:fillRef idx="0">
            <a:schemeClr val="accent1"/>
          </a:fillRef>
          <a:effectRef idx="2">
            <a:schemeClr val="accent1"/>
          </a:effectRef>
          <a:fontRef idx="minor">
            <a:schemeClr val="tx1"/>
          </a:fontRef>
        </p:style>
      </p:cxnSp>
      <p:sp>
        <p:nvSpPr>
          <p:cNvPr id="14" name="Rectangle 13">
            <a:extLst>
              <a:ext uri="{FF2B5EF4-FFF2-40B4-BE49-F238E27FC236}">
                <a16:creationId xmlns:a16="http://schemas.microsoft.com/office/drawing/2014/main" id="{DCA355F6-7D92-4B70-9FF4-DCA90FAF30E4}"/>
              </a:ext>
            </a:extLst>
          </p:cNvPr>
          <p:cNvSpPr/>
          <p:nvPr/>
        </p:nvSpPr>
        <p:spPr>
          <a:xfrm>
            <a:off x="7344793" y="1793289"/>
            <a:ext cx="2837894" cy="113634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err="1"/>
              <a:t>resi</a:t>
            </a:r>
            <a:r>
              <a:rPr lang="en-US" baseline="-25000" dirty="0" err="1"/>
              <a:t>c</a:t>
            </a:r>
            <a:r>
              <a:rPr lang="en-US" dirty="0"/>
              <a:t>’ = </a:t>
            </a:r>
            <a:r>
              <a:rPr lang="en-US" dirty="0" err="1"/>
              <a:t>resi</a:t>
            </a:r>
            <a:r>
              <a:rPr lang="en-US" baseline="-25000" dirty="0" err="1"/>
              <a:t>c</a:t>
            </a:r>
            <a:r>
              <a:rPr lang="en-US" baseline="-25000" dirty="0"/>
              <a:t> </a:t>
            </a:r>
            <a:r>
              <a:rPr lang="en-US" dirty="0"/>
              <a:t>* c(</a:t>
            </a:r>
            <a:r>
              <a:rPr lang="en-US" dirty="0" err="1"/>
              <a:t>avg</a:t>
            </a:r>
            <a:r>
              <a:rPr lang="en-US" baseline="-25000" dirty="0" err="1"/>
              <a:t>luma</a:t>
            </a:r>
            <a:r>
              <a:rPr lang="en-US" dirty="0"/>
              <a:t>)</a:t>
            </a:r>
          </a:p>
          <a:p>
            <a:pPr algn="ctr"/>
            <a:endParaRPr lang="en-US" dirty="0" err="1"/>
          </a:p>
        </p:txBody>
      </p:sp>
      <p:sp>
        <p:nvSpPr>
          <p:cNvPr id="16" name="Content Placeholder 15">
            <a:extLst>
              <a:ext uri="{FF2B5EF4-FFF2-40B4-BE49-F238E27FC236}">
                <a16:creationId xmlns:a16="http://schemas.microsoft.com/office/drawing/2014/main" id="{2758B439-0F38-49C0-8293-208A43F7D9E8}"/>
              </a:ext>
            </a:extLst>
          </p:cNvPr>
          <p:cNvSpPr>
            <a:spLocks noGrp="1"/>
          </p:cNvSpPr>
          <p:nvPr>
            <p:ph sz="quarter" idx="12"/>
          </p:nvPr>
        </p:nvSpPr>
        <p:spPr>
          <a:xfrm>
            <a:off x="490728" y="1257167"/>
            <a:ext cx="11210544" cy="4636008"/>
          </a:xfrm>
        </p:spPr>
        <p:txBody>
          <a:bodyPr/>
          <a:lstStyle/>
          <a:p>
            <a:r>
              <a:rPr lang="en-US" dirty="0"/>
              <a:t>VTM4</a:t>
            </a:r>
          </a:p>
          <a:p>
            <a:endParaRPr lang="en-US" dirty="0"/>
          </a:p>
          <a:p>
            <a:endParaRPr lang="en-US" dirty="0"/>
          </a:p>
          <a:p>
            <a:endParaRPr lang="en-US" dirty="0"/>
          </a:p>
          <a:p>
            <a:r>
              <a:rPr lang="en-US" dirty="0"/>
              <a:t>Proposed</a:t>
            </a:r>
          </a:p>
        </p:txBody>
      </p:sp>
      <p:sp>
        <p:nvSpPr>
          <p:cNvPr id="17" name="Rectangle 16">
            <a:extLst>
              <a:ext uri="{FF2B5EF4-FFF2-40B4-BE49-F238E27FC236}">
                <a16:creationId xmlns:a16="http://schemas.microsoft.com/office/drawing/2014/main" id="{09A0F257-B360-4B99-AADD-D5FCC660608B}"/>
              </a:ext>
            </a:extLst>
          </p:cNvPr>
          <p:cNvSpPr/>
          <p:nvPr/>
        </p:nvSpPr>
        <p:spPr>
          <a:xfrm>
            <a:off x="2807563" y="4173070"/>
            <a:ext cx="1177771" cy="429025"/>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err="1"/>
              <a:t>avg</a:t>
            </a:r>
            <a:r>
              <a:rPr lang="en-US" baseline="-25000" dirty="0" err="1"/>
              <a:t>luma</a:t>
            </a:r>
            <a:endParaRPr lang="en-US" dirty="0"/>
          </a:p>
          <a:p>
            <a:pPr algn="ctr"/>
            <a:endParaRPr lang="en-US" dirty="0" err="1"/>
          </a:p>
        </p:txBody>
      </p:sp>
      <p:sp>
        <p:nvSpPr>
          <p:cNvPr id="18" name="Rectangle 17">
            <a:extLst>
              <a:ext uri="{FF2B5EF4-FFF2-40B4-BE49-F238E27FC236}">
                <a16:creationId xmlns:a16="http://schemas.microsoft.com/office/drawing/2014/main" id="{F8C5B7D5-A5D2-4F18-87A9-AA43298332BA}"/>
              </a:ext>
            </a:extLst>
          </p:cNvPr>
          <p:cNvSpPr/>
          <p:nvPr/>
        </p:nvSpPr>
        <p:spPr>
          <a:xfrm>
            <a:off x="825623" y="4033924"/>
            <a:ext cx="1757779" cy="113634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t>Average value of </a:t>
            </a:r>
            <a:r>
              <a:rPr lang="en-US" dirty="0">
                <a:solidFill>
                  <a:srgbClr val="FF0000"/>
                </a:solidFill>
              </a:rPr>
              <a:t>sub-sampled</a:t>
            </a:r>
            <a:r>
              <a:rPr lang="en-US" dirty="0"/>
              <a:t> </a:t>
            </a:r>
            <a:r>
              <a:rPr lang="en-US" dirty="0" err="1"/>
              <a:t>luma</a:t>
            </a:r>
            <a:r>
              <a:rPr lang="en-US" dirty="0"/>
              <a:t> block</a:t>
            </a:r>
          </a:p>
          <a:p>
            <a:pPr algn="ctr"/>
            <a:endParaRPr lang="en-US" dirty="0" err="1"/>
          </a:p>
        </p:txBody>
      </p:sp>
      <p:sp>
        <p:nvSpPr>
          <p:cNvPr id="19" name="Rectangle 18">
            <a:extLst>
              <a:ext uri="{FF2B5EF4-FFF2-40B4-BE49-F238E27FC236}">
                <a16:creationId xmlns:a16="http://schemas.microsoft.com/office/drawing/2014/main" id="{49027795-0257-44F0-982E-6D4DDA270876}"/>
              </a:ext>
            </a:extLst>
          </p:cNvPr>
          <p:cNvSpPr/>
          <p:nvPr/>
        </p:nvSpPr>
        <p:spPr>
          <a:xfrm>
            <a:off x="4085208" y="4033924"/>
            <a:ext cx="1757779" cy="113634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t>LUT</a:t>
            </a:r>
          </a:p>
          <a:p>
            <a:pPr algn="ctr"/>
            <a:r>
              <a:rPr lang="en-US" dirty="0"/>
              <a:t>c(</a:t>
            </a:r>
            <a:r>
              <a:rPr lang="en-US" dirty="0" err="1"/>
              <a:t>avg</a:t>
            </a:r>
            <a:r>
              <a:rPr lang="en-US" baseline="-25000" dirty="0" err="1"/>
              <a:t>luma</a:t>
            </a:r>
            <a:r>
              <a:rPr lang="en-US" dirty="0"/>
              <a:t>)</a:t>
            </a:r>
          </a:p>
          <a:p>
            <a:pPr algn="ctr"/>
            <a:endParaRPr lang="en-US" dirty="0" err="1"/>
          </a:p>
        </p:txBody>
      </p:sp>
      <p:cxnSp>
        <p:nvCxnSpPr>
          <p:cNvPr id="20" name="Straight Arrow Connector 19">
            <a:extLst>
              <a:ext uri="{FF2B5EF4-FFF2-40B4-BE49-F238E27FC236}">
                <a16:creationId xmlns:a16="http://schemas.microsoft.com/office/drawing/2014/main" id="{CB0E96E5-C22A-49EF-8380-8B28BBD96951}"/>
              </a:ext>
            </a:extLst>
          </p:cNvPr>
          <p:cNvCxnSpPr>
            <a:cxnSpLocks/>
            <a:stCxn id="18" idx="3"/>
            <a:endCxn id="19" idx="1"/>
          </p:cNvCxnSpPr>
          <p:nvPr/>
        </p:nvCxnSpPr>
        <p:spPr>
          <a:xfrm>
            <a:off x="2583402" y="4602095"/>
            <a:ext cx="1501806" cy="0"/>
          </a:xfrm>
          <a:prstGeom prst="straightConnector1">
            <a:avLst/>
          </a:prstGeom>
          <a:ln>
            <a:headEnd w="lg" len="lg"/>
            <a:tailEnd type="triangle"/>
          </a:ln>
        </p:spPr>
        <p:style>
          <a:lnRef idx="3">
            <a:schemeClr val="accent1"/>
          </a:lnRef>
          <a:fillRef idx="0">
            <a:schemeClr val="accent1"/>
          </a:fillRef>
          <a:effectRef idx="2">
            <a:schemeClr val="accent1"/>
          </a:effectRef>
          <a:fontRef idx="minor">
            <a:schemeClr val="tx1"/>
          </a:fontRef>
        </p:style>
      </p:cxnSp>
      <p:cxnSp>
        <p:nvCxnSpPr>
          <p:cNvPr id="21" name="Straight Arrow Connector 20">
            <a:extLst>
              <a:ext uri="{FF2B5EF4-FFF2-40B4-BE49-F238E27FC236}">
                <a16:creationId xmlns:a16="http://schemas.microsoft.com/office/drawing/2014/main" id="{8F7A65AF-C66C-4E0A-969F-86171E36147D}"/>
              </a:ext>
            </a:extLst>
          </p:cNvPr>
          <p:cNvCxnSpPr>
            <a:cxnSpLocks/>
          </p:cNvCxnSpPr>
          <p:nvPr/>
        </p:nvCxnSpPr>
        <p:spPr>
          <a:xfrm>
            <a:off x="5842987" y="4602095"/>
            <a:ext cx="1501806" cy="0"/>
          </a:xfrm>
          <a:prstGeom prst="straightConnector1">
            <a:avLst/>
          </a:prstGeom>
          <a:ln>
            <a:headEnd w="lg" len="lg"/>
            <a:tailEnd type="triangle"/>
          </a:ln>
        </p:spPr>
        <p:style>
          <a:lnRef idx="3">
            <a:schemeClr val="accent1"/>
          </a:lnRef>
          <a:fillRef idx="0">
            <a:schemeClr val="accent1"/>
          </a:fillRef>
          <a:effectRef idx="2">
            <a:schemeClr val="accent1"/>
          </a:effectRef>
          <a:fontRef idx="minor">
            <a:schemeClr val="tx1"/>
          </a:fontRef>
        </p:style>
      </p:cxnSp>
      <p:sp>
        <p:nvSpPr>
          <p:cNvPr id="22" name="Rectangle 21">
            <a:extLst>
              <a:ext uri="{FF2B5EF4-FFF2-40B4-BE49-F238E27FC236}">
                <a16:creationId xmlns:a16="http://schemas.microsoft.com/office/drawing/2014/main" id="{E327FF27-1040-45E5-B826-97AEF52814CB}"/>
              </a:ext>
            </a:extLst>
          </p:cNvPr>
          <p:cNvSpPr/>
          <p:nvPr/>
        </p:nvSpPr>
        <p:spPr>
          <a:xfrm>
            <a:off x="7344793" y="4033924"/>
            <a:ext cx="2837894" cy="1136342"/>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err="1"/>
              <a:t>resi</a:t>
            </a:r>
            <a:r>
              <a:rPr lang="en-US" baseline="-25000" dirty="0" err="1"/>
              <a:t>c</a:t>
            </a:r>
            <a:r>
              <a:rPr lang="en-US" dirty="0"/>
              <a:t>’ = </a:t>
            </a:r>
            <a:r>
              <a:rPr lang="en-US" dirty="0" err="1"/>
              <a:t>resi</a:t>
            </a:r>
            <a:r>
              <a:rPr lang="en-US" baseline="-25000" dirty="0" err="1"/>
              <a:t>c</a:t>
            </a:r>
            <a:r>
              <a:rPr lang="en-US" baseline="-25000" dirty="0"/>
              <a:t> </a:t>
            </a:r>
            <a:r>
              <a:rPr lang="en-US" dirty="0"/>
              <a:t>* c(</a:t>
            </a:r>
            <a:r>
              <a:rPr lang="en-US" dirty="0" err="1"/>
              <a:t>avg</a:t>
            </a:r>
            <a:r>
              <a:rPr lang="en-US" baseline="-25000" dirty="0" err="1"/>
              <a:t>luma</a:t>
            </a:r>
            <a:r>
              <a:rPr lang="en-US" dirty="0"/>
              <a:t>)</a:t>
            </a:r>
          </a:p>
          <a:p>
            <a:pPr algn="ctr"/>
            <a:endParaRPr lang="en-US" dirty="0" err="1"/>
          </a:p>
        </p:txBody>
      </p:sp>
    </p:spTree>
    <p:extLst>
      <p:ext uri="{BB962C8B-B14F-4D97-AF65-F5344CB8AC3E}">
        <p14:creationId xmlns:p14="http://schemas.microsoft.com/office/powerpoint/2010/main" val="1319807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A7563-F028-4FF2-ABB8-E5FB71435F34}"/>
              </a:ext>
            </a:extLst>
          </p:cNvPr>
          <p:cNvSpPr>
            <a:spLocks noGrp="1"/>
          </p:cNvSpPr>
          <p:nvPr>
            <p:ph type="title"/>
          </p:nvPr>
        </p:nvSpPr>
        <p:spPr/>
        <p:txBody>
          <a:bodyPr/>
          <a:lstStyle/>
          <a:p>
            <a:r>
              <a:rPr lang="en-US" dirty="0"/>
              <a:t>Results</a:t>
            </a:r>
          </a:p>
        </p:txBody>
      </p:sp>
      <p:sp>
        <p:nvSpPr>
          <p:cNvPr id="4" name="Subtitle 3">
            <a:extLst>
              <a:ext uri="{FF2B5EF4-FFF2-40B4-BE49-F238E27FC236}">
                <a16:creationId xmlns:a16="http://schemas.microsoft.com/office/drawing/2014/main" id="{827BEF6E-6596-4F5A-9787-51D519B711EC}"/>
              </a:ext>
            </a:extLst>
          </p:cNvPr>
          <p:cNvSpPr>
            <a:spLocks noGrp="1"/>
          </p:cNvSpPr>
          <p:nvPr>
            <p:ph type="subTitle" idx="1"/>
          </p:nvPr>
        </p:nvSpPr>
        <p:spPr/>
        <p:txBody>
          <a:bodyPr/>
          <a:lstStyle/>
          <a:p>
            <a:r>
              <a:rPr lang="en-US" dirty="0"/>
              <a:t>Subsample step size = 2                               Subsample step size = 4                    </a:t>
            </a:r>
          </a:p>
          <a:p>
            <a:r>
              <a:rPr lang="en-US" dirty="0"/>
              <a:t> </a:t>
            </a:r>
          </a:p>
        </p:txBody>
      </p:sp>
      <p:sp>
        <p:nvSpPr>
          <p:cNvPr id="5" name="Footer Placeholder 4">
            <a:extLst>
              <a:ext uri="{FF2B5EF4-FFF2-40B4-BE49-F238E27FC236}">
                <a16:creationId xmlns:a16="http://schemas.microsoft.com/office/drawing/2014/main" id="{782623A1-4709-4710-B084-FB4B1B8B208E}"/>
              </a:ext>
            </a:extLst>
          </p:cNvPr>
          <p:cNvSpPr>
            <a:spLocks noGrp="1"/>
          </p:cNvSpPr>
          <p:nvPr>
            <p:ph type="ftr" sz="quarter" idx="3"/>
          </p:nvPr>
        </p:nvSpPr>
        <p:spPr/>
        <p:txBody>
          <a:bodyPr/>
          <a:lstStyle/>
          <a:p>
            <a:r>
              <a:rPr lang="en-US" sz="1800" b="1" dirty="0">
                <a:solidFill>
                  <a:schemeClr val="tx1"/>
                </a:solidFill>
              </a:rPr>
              <a:t>Thanks for ETRI for crosschecking</a:t>
            </a:r>
          </a:p>
        </p:txBody>
      </p:sp>
      <p:graphicFrame>
        <p:nvGraphicFramePr>
          <p:cNvPr id="6" name="Table 5">
            <a:extLst>
              <a:ext uri="{FF2B5EF4-FFF2-40B4-BE49-F238E27FC236}">
                <a16:creationId xmlns:a16="http://schemas.microsoft.com/office/drawing/2014/main" id="{1D1A2D55-551F-4949-A0C6-23485C8A68F2}"/>
              </a:ext>
            </a:extLst>
          </p:cNvPr>
          <p:cNvGraphicFramePr>
            <a:graphicFrameLocks noGrp="1"/>
          </p:cNvGraphicFramePr>
          <p:nvPr>
            <p:extLst>
              <p:ext uri="{D42A27DB-BD31-4B8C-83A1-F6EECF244321}">
                <p14:modId xmlns:p14="http://schemas.microsoft.com/office/powerpoint/2010/main" val="2359247220"/>
              </p:ext>
            </p:extLst>
          </p:nvPr>
        </p:nvGraphicFramePr>
        <p:xfrm>
          <a:off x="388545" y="1602794"/>
          <a:ext cx="4406899" cy="4030980"/>
        </p:xfrm>
        <a:graphic>
          <a:graphicData uri="http://schemas.openxmlformats.org/drawingml/2006/table">
            <a:tbl>
              <a:tblPr/>
              <a:tblGrid>
                <a:gridCol w="1224969">
                  <a:extLst>
                    <a:ext uri="{9D8B030D-6E8A-4147-A177-3AD203B41FA5}">
                      <a16:colId xmlns:a16="http://schemas.microsoft.com/office/drawing/2014/main" val="1986340565"/>
                    </a:ext>
                  </a:extLst>
                </a:gridCol>
                <a:gridCol w="636386">
                  <a:extLst>
                    <a:ext uri="{9D8B030D-6E8A-4147-A177-3AD203B41FA5}">
                      <a16:colId xmlns:a16="http://schemas.microsoft.com/office/drawing/2014/main" val="3038077574"/>
                    </a:ext>
                  </a:extLst>
                </a:gridCol>
                <a:gridCol w="636386">
                  <a:extLst>
                    <a:ext uri="{9D8B030D-6E8A-4147-A177-3AD203B41FA5}">
                      <a16:colId xmlns:a16="http://schemas.microsoft.com/office/drawing/2014/main" val="1099813767"/>
                    </a:ext>
                  </a:extLst>
                </a:gridCol>
                <a:gridCol w="636386">
                  <a:extLst>
                    <a:ext uri="{9D8B030D-6E8A-4147-A177-3AD203B41FA5}">
                      <a16:colId xmlns:a16="http://schemas.microsoft.com/office/drawing/2014/main" val="2374316439"/>
                    </a:ext>
                  </a:extLst>
                </a:gridCol>
                <a:gridCol w="636386">
                  <a:extLst>
                    <a:ext uri="{9D8B030D-6E8A-4147-A177-3AD203B41FA5}">
                      <a16:colId xmlns:a16="http://schemas.microsoft.com/office/drawing/2014/main" val="2903463297"/>
                    </a:ext>
                  </a:extLst>
                </a:gridCol>
                <a:gridCol w="636386">
                  <a:extLst>
                    <a:ext uri="{9D8B030D-6E8A-4147-A177-3AD203B41FA5}">
                      <a16:colId xmlns:a16="http://schemas.microsoft.com/office/drawing/2014/main" val="3825689996"/>
                    </a:ext>
                  </a:extLst>
                </a:gridCol>
              </a:tblGrid>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5407799"/>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Over VTM-4.0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88840804"/>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3160687"/>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77137347"/>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14483250"/>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23070333"/>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-0.06%</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11445816"/>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8139312"/>
                  </a:ext>
                </a:extLst>
              </a:tr>
              <a:tr h="161925">
                <a:tc>
                  <a:txBody>
                    <a:bodyPr/>
                    <a:lstStyle/>
                    <a:p>
                      <a:pPr algn="ctr" fontAlgn="ctr"/>
                      <a:r>
                        <a:rPr lang="en-US" sz="11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5314522"/>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87266367"/>
                  </a:ext>
                </a:extLst>
              </a:tr>
              <a:tr h="161925">
                <a:tc>
                  <a:txBody>
                    <a:bodyPr/>
                    <a:lstStyle/>
                    <a:p>
                      <a:pPr algn="ctr" fontAlgn="ctr"/>
                      <a:r>
                        <a:rPr lang="en-US" sz="11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7537939"/>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5846762"/>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43623056"/>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Over VTM-4.0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72288041"/>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0348597"/>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098008691"/>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15739296"/>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87812787"/>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0.13%</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42768359"/>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-0.10%</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5686067"/>
                  </a:ext>
                </a:extLst>
              </a:tr>
              <a:tr h="161925">
                <a:tc>
                  <a:txBody>
                    <a:bodyPr/>
                    <a:lstStyle/>
                    <a:p>
                      <a:pPr algn="ctr" fontAlgn="ctr"/>
                      <a:r>
                        <a:rPr lang="en-US" sz="11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0.05%</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2240998"/>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-0.40%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-0.82%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45369838"/>
                  </a:ext>
                </a:extLst>
              </a:tr>
              <a:tr h="161925">
                <a:tc>
                  <a:txBody>
                    <a:bodyPr/>
                    <a:lstStyle/>
                    <a:p>
                      <a:pPr algn="ctr" fontAlgn="ctr"/>
                      <a:r>
                        <a:rPr lang="en-US" sz="11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0.19%</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2107840"/>
                  </a:ext>
                </a:extLst>
              </a:tr>
            </a:tbl>
          </a:graphicData>
        </a:graphic>
      </p:graphicFrame>
      <p:graphicFrame>
        <p:nvGraphicFramePr>
          <p:cNvPr id="3" name="Table 2">
            <a:extLst>
              <a:ext uri="{FF2B5EF4-FFF2-40B4-BE49-F238E27FC236}">
                <a16:creationId xmlns:a16="http://schemas.microsoft.com/office/drawing/2014/main" id="{F532E632-2DB6-40AC-AEA1-8711BC846648}"/>
              </a:ext>
            </a:extLst>
          </p:cNvPr>
          <p:cNvGraphicFramePr>
            <a:graphicFrameLocks noGrp="1"/>
          </p:cNvGraphicFramePr>
          <p:nvPr>
            <p:extLst>
              <p:ext uri="{D42A27DB-BD31-4B8C-83A1-F6EECF244321}">
                <p14:modId xmlns:p14="http://schemas.microsoft.com/office/powerpoint/2010/main" val="2366866350"/>
              </p:ext>
            </p:extLst>
          </p:nvPr>
        </p:nvGraphicFramePr>
        <p:xfrm>
          <a:off x="5795046" y="1602794"/>
          <a:ext cx="4406899" cy="4030980"/>
        </p:xfrm>
        <a:graphic>
          <a:graphicData uri="http://schemas.openxmlformats.org/drawingml/2006/table">
            <a:tbl>
              <a:tblPr/>
              <a:tblGrid>
                <a:gridCol w="1224969">
                  <a:extLst>
                    <a:ext uri="{9D8B030D-6E8A-4147-A177-3AD203B41FA5}">
                      <a16:colId xmlns:a16="http://schemas.microsoft.com/office/drawing/2014/main" val="710303753"/>
                    </a:ext>
                  </a:extLst>
                </a:gridCol>
                <a:gridCol w="636386">
                  <a:extLst>
                    <a:ext uri="{9D8B030D-6E8A-4147-A177-3AD203B41FA5}">
                      <a16:colId xmlns:a16="http://schemas.microsoft.com/office/drawing/2014/main" val="1457573316"/>
                    </a:ext>
                  </a:extLst>
                </a:gridCol>
                <a:gridCol w="636386">
                  <a:extLst>
                    <a:ext uri="{9D8B030D-6E8A-4147-A177-3AD203B41FA5}">
                      <a16:colId xmlns:a16="http://schemas.microsoft.com/office/drawing/2014/main" val="3392103388"/>
                    </a:ext>
                  </a:extLst>
                </a:gridCol>
                <a:gridCol w="636386">
                  <a:extLst>
                    <a:ext uri="{9D8B030D-6E8A-4147-A177-3AD203B41FA5}">
                      <a16:colId xmlns:a16="http://schemas.microsoft.com/office/drawing/2014/main" val="1315101166"/>
                    </a:ext>
                  </a:extLst>
                </a:gridCol>
                <a:gridCol w="636386">
                  <a:extLst>
                    <a:ext uri="{9D8B030D-6E8A-4147-A177-3AD203B41FA5}">
                      <a16:colId xmlns:a16="http://schemas.microsoft.com/office/drawing/2014/main" val="2762986398"/>
                    </a:ext>
                  </a:extLst>
                </a:gridCol>
                <a:gridCol w="636386">
                  <a:extLst>
                    <a:ext uri="{9D8B030D-6E8A-4147-A177-3AD203B41FA5}">
                      <a16:colId xmlns:a16="http://schemas.microsoft.com/office/drawing/2014/main" val="1401954141"/>
                    </a:ext>
                  </a:extLst>
                </a:gridCol>
              </a:tblGrid>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53341161"/>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Over VTM-4.0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75458257"/>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4819899"/>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56086098"/>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32196642"/>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64717540"/>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67029483"/>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1337702"/>
                  </a:ext>
                </a:extLst>
              </a:tr>
              <a:tr h="161925">
                <a:tc>
                  <a:txBody>
                    <a:bodyPr/>
                    <a:lstStyle/>
                    <a:p>
                      <a:pPr algn="ctr" fontAlgn="ctr"/>
                      <a:r>
                        <a:rPr lang="en-US" sz="11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9887069"/>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-0.13%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25626771"/>
                  </a:ext>
                </a:extLst>
              </a:tr>
              <a:tr h="161925">
                <a:tc>
                  <a:txBody>
                    <a:bodyPr/>
                    <a:lstStyle/>
                    <a:p>
                      <a:pPr algn="ctr" fontAlgn="ctr"/>
                      <a:r>
                        <a:rPr lang="en-US" sz="11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808168"/>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2124217"/>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8873137"/>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Over VTM-4.0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59054089"/>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0396648"/>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15593576"/>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16820395"/>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40826203"/>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0.33%</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56305730"/>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0.58%</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9767390"/>
                  </a:ext>
                </a:extLst>
              </a:tr>
              <a:tr h="161925">
                <a:tc>
                  <a:txBody>
                    <a:bodyPr/>
                    <a:lstStyle/>
                    <a:p>
                      <a:pPr algn="ctr" fontAlgn="ctr"/>
                      <a:r>
                        <a:rPr lang="en-US" sz="11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0.27%</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154075"/>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0.18%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-0.63%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84444249"/>
                  </a:ext>
                </a:extLst>
              </a:tr>
              <a:tr h="161925">
                <a:tc>
                  <a:txBody>
                    <a:bodyPr/>
                    <a:lstStyle/>
                    <a:p>
                      <a:pPr algn="ctr" fontAlgn="ctr"/>
                      <a:r>
                        <a:rPr lang="en-US" sz="11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-0.10%</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-0.16%</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5943704"/>
                  </a:ext>
                </a:extLst>
              </a:tr>
            </a:tbl>
          </a:graphicData>
        </a:graphic>
      </p:graphicFrame>
    </p:spTree>
    <p:extLst>
      <p:ext uri="{BB962C8B-B14F-4D97-AF65-F5344CB8AC3E}">
        <p14:creationId xmlns:p14="http://schemas.microsoft.com/office/powerpoint/2010/main" val="3254761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16</TotalTime>
  <Words>496</Words>
  <Application>Microsoft Office PowerPoint</Application>
  <PresentationFormat>Widescreen</PresentationFormat>
  <Paragraphs>240</Paragraphs>
  <Slides>4</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Century Gothic</vt:lpstr>
      <vt:lpstr>Microsoft Sans Serif</vt:lpstr>
      <vt:lpstr>Qualcomm</vt:lpstr>
      <vt:lpstr>JVET-N0417: Simplified luma dependent chroma residual scaling of in-loop reshaper</vt:lpstr>
      <vt:lpstr>luma dependent chroma residual scaling of in-loop reshaper (decoder)</vt:lpstr>
      <vt:lpstr>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JVET-N0417: Simplified luma dependent chroma residual scaling of in-loop reshaper</dc:title>
  <dc:creator>Nan Hu</dc:creator>
  <cp:lastModifiedBy>Nan Hu</cp:lastModifiedBy>
  <cp:revision>4</cp:revision>
  <dcterms:created xsi:type="dcterms:W3CDTF">2019-03-19T15:00:26Z</dcterms:created>
  <dcterms:modified xsi:type="dcterms:W3CDTF">2019-03-21T08:05:41Z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