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1"/>
  </p:notesMasterIdLst>
  <p:sldIdLst>
    <p:sldId id="256" r:id="rId2"/>
    <p:sldId id="262" r:id="rId3"/>
    <p:sldId id="257" r:id="rId4"/>
    <p:sldId id="259" r:id="rId5"/>
    <p:sldId id="258" r:id="rId6"/>
    <p:sldId id="263" r:id="rId7"/>
    <p:sldId id="266" r:id="rId8"/>
    <p:sldId id="260" r:id="rId9"/>
    <p:sldId id="265" r:id="rId10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08">
          <p15:clr>
            <a:srgbClr val="A4A3A4"/>
          </p15:clr>
        </p15:guide>
        <p15:guide id="4" pos="212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成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22EA"/>
    <a:srgbClr val="57D3FF"/>
    <a:srgbClr val="CCFFFF"/>
    <a:srgbClr val="ACF6B8"/>
    <a:srgbClr val="FFFFFF"/>
    <a:srgbClr val="0066FF"/>
    <a:srgbClr val="FF0000"/>
    <a:srgbClr val="FF7C80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18" autoAdjust="0"/>
    <p:restoredTop sz="94824" autoAdjust="0"/>
  </p:normalViewPr>
  <p:slideViewPr>
    <p:cSldViewPr>
      <p:cViewPr varScale="1">
        <p:scale>
          <a:sx n="104" d="100"/>
          <a:sy n="104" d="100"/>
        </p:scale>
        <p:origin x="2094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645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7758"/>
    </p:cViewPr>
  </p:sorterViewPr>
  <p:notesViewPr>
    <p:cSldViewPr>
      <p:cViewPr varScale="1">
        <p:scale>
          <a:sx n="78" d="100"/>
          <a:sy n="78" d="100"/>
        </p:scale>
        <p:origin x="3996" y="108"/>
      </p:cViewPr>
      <p:guideLst>
        <p:guide orient="horz" pos="2880"/>
        <p:guide pos="2160"/>
        <p:guide orient="horz" pos="3108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DEE52-27C7-449C-9E3A-721E9CFC4E49}" type="datetimeFigureOut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F293E-105C-4576-AD09-C652B9C0BC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250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2800" dirty="0"/>
              <a:t>Hello</a:t>
            </a:r>
            <a:r>
              <a:rPr kumimoji="1" lang="ja-JP" altLang="en-US" sz="2800" dirty="0"/>
              <a:t> </a:t>
            </a:r>
            <a:r>
              <a:rPr kumimoji="1" lang="en-US" altLang="ja-JP" sz="2800" dirty="0"/>
              <a:t>everyone.</a:t>
            </a:r>
          </a:p>
          <a:p>
            <a:r>
              <a:rPr kumimoji="1" lang="en-US" altLang="ja-JP" sz="2800" dirty="0"/>
              <a:t>We are KDDI proposing reduction of the worst-case memory bandwidth and operation number of OBMC</a:t>
            </a:r>
          </a:p>
          <a:p>
            <a:r>
              <a:rPr kumimoji="1" lang="en-US" altLang="ja-JP" sz="2800" dirty="0"/>
              <a:t>The document number is M0357</a:t>
            </a:r>
          </a:p>
          <a:p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293E-105C-4576-AD09-C652B9C0BC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965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This</a:t>
            </a:r>
            <a:r>
              <a:rPr kumimoji="1" lang="ja-JP" altLang="en-US" dirty="0"/>
              <a:t> </a:t>
            </a:r>
            <a:r>
              <a:rPr kumimoji="1" lang="en-US" altLang="ja-JP" dirty="0"/>
              <a:t>is</a:t>
            </a:r>
            <a:r>
              <a:rPr kumimoji="1" lang="ja-JP" altLang="en-US" dirty="0"/>
              <a:t> </a:t>
            </a:r>
            <a:r>
              <a:rPr kumimoji="1" lang="en-US" altLang="ja-JP" dirty="0"/>
              <a:t>overview.</a:t>
            </a:r>
          </a:p>
          <a:p>
            <a:r>
              <a:rPr kumimoji="1" lang="en-US" altLang="ja-JP" dirty="0"/>
              <a:t>Firstly, I’d like to start to introduce the problem statement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As you know, OBMC improves coding gain but worst-case (WC) memory bandwidth (MB) and operation (OP) was taken up issue in CE10.2.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In Macao meeting, it was recommended that OBMC is enabled only when the WC-MB/OP is not greater than that of non-OBMC 8x4 bi-prediction block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Following the issue, </a:t>
            </a:r>
            <a:r>
              <a:rPr lang="en-US" altLang="ja-JP" dirty="0" err="1"/>
              <a:t>uni</a:t>
            </a:r>
            <a:r>
              <a:rPr lang="en-US" altLang="ja-JP" dirty="0"/>
              <a:t>-prediction-based OBMC is proposed in CE10.2.1 (JVET-M0178) as the one of the method to reduce WC-MB/OP.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However, we found that the current OBMC applicable condition is not optimal since the WC-MB/OP is still over than the above thresholds from our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/>
              <a:t>So, we propose the two modification of OBMC applicable condition without exceedance of WC-MB/OP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First is modification of the OBMC filter tap according to CU size.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Second is removal of the </a:t>
            </a:r>
            <a:r>
              <a:rPr lang="en-US" altLang="ja-JP" dirty="0" err="1"/>
              <a:t>uni</a:t>
            </a:r>
            <a:r>
              <a:rPr lang="en-US" altLang="ja-JP" dirty="0"/>
              <a:t>-pred. constraint on neighbor block according to CU size.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/>
              <a:t>Simulation results show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Coding gain comparing VTM3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Improvement comparing CE10.2.1.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293E-105C-4576-AD09-C652B9C0BC6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558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This</a:t>
            </a:r>
            <a:r>
              <a:rPr kumimoji="1" lang="ja-JP" altLang="en-US" dirty="0"/>
              <a:t> </a:t>
            </a:r>
            <a:r>
              <a:rPr kumimoji="1" lang="en-US" altLang="ja-JP" dirty="0"/>
              <a:t>is</a:t>
            </a:r>
            <a:r>
              <a:rPr kumimoji="1" lang="ja-JP" altLang="en-US" dirty="0"/>
              <a:t> </a:t>
            </a:r>
            <a:r>
              <a:rPr kumimoji="1" lang="en-US" altLang="ja-JP" dirty="0"/>
              <a:t>overview.</a:t>
            </a:r>
          </a:p>
          <a:p>
            <a:r>
              <a:rPr kumimoji="1" lang="en-US" altLang="ja-JP" dirty="0"/>
              <a:t>Firstly, I’d like to start to introduce the problem statement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As you know, OBMC improves coding gain but worst-case (WC) memory bandwidth (MB) and operation (OP) was taken up issue in CE10.2.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In Macao meeting, it was recommended that OBMC is enabled only when the WC-MB/OP is not greater than that of non-OBMC 8x4 bi-prediction block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Following the issue, </a:t>
            </a:r>
            <a:r>
              <a:rPr lang="en-US" altLang="ja-JP" dirty="0" err="1"/>
              <a:t>uni</a:t>
            </a:r>
            <a:r>
              <a:rPr lang="en-US" altLang="ja-JP" dirty="0"/>
              <a:t>-prediction-based OBMC is proposed in CE10.2.1 (JVET-M0178) as the one of the method to reduce WC-MB/OP.</a:t>
            </a:r>
          </a:p>
          <a:p>
            <a:pPr marL="171450" indent="-171450">
              <a:buFontTx/>
              <a:buChar char="-"/>
            </a:pPr>
            <a:r>
              <a:rPr lang="en-US" altLang="ja-JP" dirty="0"/>
              <a:t>However, we found that the current OBMC applicable condition is not optimal since the WC-MB/OP is still over than the above thresholds from our analysis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/>
              <a:t>So, we propose the two modification of OBMC applicable condition without exceedance of WC-MB/OP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First is modification of the OBMC filter tap according to CU size.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Second is removal of the </a:t>
            </a:r>
            <a:r>
              <a:rPr lang="en-US" altLang="ja-JP" dirty="0" err="1"/>
              <a:t>uni</a:t>
            </a:r>
            <a:r>
              <a:rPr lang="en-US" altLang="ja-JP" dirty="0"/>
              <a:t>-pred. constraint on neighbor block according to CU size.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/>
              <a:t>Simulation results show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Coding gain comparing VTM3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ja-JP" dirty="0"/>
              <a:t>Improvement comparing CE10.2.1.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EF293E-105C-4576-AD09-C652B9C0BC6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47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764" y="2343926"/>
            <a:ext cx="8420100" cy="1470025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13949"/>
            <a:ext cx="8412018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 dirty="0"/>
          </a:p>
        </p:txBody>
      </p:sp>
      <p:cxnSp>
        <p:nvCxnSpPr>
          <p:cNvPr id="7" name="直線コネクタ 12"/>
          <p:cNvCxnSpPr/>
          <p:nvPr/>
        </p:nvCxnSpPr>
        <p:spPr bwMode="gray">
          <a:xfrm>
            <a:off x="0" y="3813949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13"/>
          <p:cNvSpPr/>
          <p:nvPr/>
        </p:nvSpPr>
        <p:spPr>
          <a:xfrm>
            <a:off x="0" y="-1"/>
            <a:ext cx="123825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/>
          </a:p>
        </p:txBody>
      </p:sp>
      <p:pic>
        <p:nvPicPr>
          <p:cNvPr id="9" name="図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37463" y="5867400"/>
            <a:ext cx="2324087" cy="693756"/>
          </a:xfrm>
          <a:prstGeom prst="rect">
            <a:avLst/>
          </a:prstGeom>
        </p:spPr>
      </p:pic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  <a:endParaRPr kumimoji="1" lang="ja-JP" alt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4AC0AAE9-90EA-4FE9-BB99-8C9E1EC43516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58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05C2C-95B0-4861-BED0-20A2C4855945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861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2D3A-28D1-4E49-BA05-1DA652F9504E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5478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66" b="-1"/>
          <a:stretch/>
        </p:blipFill>
        <p:spPr>
          <a:xfrm>
            <a:off x="2919922" y="2421656"/>
            <a:ext cx="4066158" cy="164079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839200" y="0"/>
            <a:ext cx="10668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962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7" y="609600"/>
            <a:ext cx="9629775" cy="5867399"/>
          </a:xfrm>
        </p:spPr>
        <p:txBody>
          <a:bodyPr>
            <a:normAutofit/>
          </a:bodyPr>
          <a:lstStyle>
            <a:lvl1pPr marL="342900" indent="-342900">
              <a:spcBef>
                <a:spcPts val="1800"/>
              </a:spcBef>
              <a:buFont typeface="Wingdings" panose="05000000000000000000" pitchFamily="2" charset="2"/>
              <a:buChar char="n"/>
              <a:defRPr sz="2000" b="1"/>
            </a:lvl1pPr>
            <a:lvl2pPr marL="742950" indent="-285750">
              <a:spcBef>
                <a:spcPts val="1200"/>
              </a:spcBef>
              <a:buFont typeface="Wingdings" panose="05000000000000000000" pitchFamily="2" charset="2"/>
              <a:buChar char="l"/>
              <a:defRPr sz="1800" b="0"/>
            </a:lvl2pPr>
            <a:lvl3pPr>
              <a:spcBef>
                <a:spcPts val="6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263" y="261667"/>
            <a:ext cx="904610" cy="259631"/>
          </a:xfrm>
        </p:spPr>
        <p:txBody>
          <a:bodyPr/>
          <a:lstStyle>
            <a:lvl1pPr algn="r">
              <a:defRPr/>
            </a:lvl1pPr>
          </a:lstStyle>
          <a:p>
            <a:fld id="{87AA9AF3-4545-4646-B9D9-E956BAE70BF0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208098" y="6566006"/>
            <a:ext cx="741931" cy="234767"/>
          </a:xfrm>
          <a:prstGeom prst="rect">
            <a:avLst/>
          </a:prstGeom>
        </p:spPr>
      </p:pic>
      <p:cxnSp>
        <p:nvCxnSpPr>
          <p:cNvPr id="9" name="直線コネクタ 12"/>
          <p:cNvCxnSpPr/>
          <p:nvPr/>
        </p:nvCxnSpPr>
        <p:spPr bwMode="gray">
          <a:xfrm>
            <a:off x="0" y="521296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13"/>
          <p:cNvSpPr/>
          <p:nvPr/>
        </p:nvSpPr>
        <p:spPr bwMode="gray">
          <a:xfrm>
            <a:off x="0" y="0"/>
            <a:ext cx="123825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572269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263" y="261667"/>
            <a:ext cx="904610" cy="259631"/>
          </a:xfrm>
        </p:spPr>
        <p:txBody>
          <a:bodyPr/>
          <a:lstStyle>
            <a:lvl1pPr algn="r">
              <a:defRPr/>
            </a:lvl1pPr>
          </a:lstStyle>
          <a:p>
            <a:fld id="{6E69584F-8737-4B27-B9EF-A09648B24F6D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208098" y="6566006"/>
            <a:ext cx="741931" cy="234767"/>
          </a:xfrm>
          <a:prstGeom prst="rect">
            <a:avLst/>
          </a:prstGeom>
        </p:spPr>
      </p:pic>
      <p:cxnSp>
        <p:nvCxnSpPr>
          <p:cNvPr id="9" name="直線コネクタ 12"/>
          <p:cNvCxnSpPr/>
          <p:nvPr/>
        </p:nvCxnSpPr>
        <p:spPr bwMode="gray">
          <a:xfrm>
            <a:off x="0" y="521296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13"/>
          <p:cNvSpPr/>
          <p:nvPr/>
        </p:nvSpPr>
        <p:spPr bwMode="gray">
          <a:xfrm>
            <a:off x="0" y="0"/>
            <a:ext cx="123825" cy="521297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593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381395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313762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8"/>
          <p:cNvCxnSpPr/>
          <p:nvPr/>
        </p:nvCxnSpPr>
        <p:spPr bwMode="gray">
          <a:xfrm>
            <a:off x="0" y="3813949"/>
            <a:ext cx="9906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9"/>
          <p:cNvSpPr/>
          <p:nvPr/>
        </p:nvSpPr>
        <p:spPr bwMode="gray">
          <a:xfrm>
            <a:off x="0" y="-1"/>
            <a:ext cx="123825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68B5BDF-9995-401A-A30C-023F64312326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225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BE6DD-C571-4F35-B624-3058B83E115E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71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B0B9-F5B9-4574-931A-3A4D814CC8F1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523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632F8-24E6-4E2B-8889-8580BBBCEA16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126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1B68-F0A5-4F98-A8FE-D0456562DF5F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047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en-US" altLang="ja-JP"/>
              <a:t>Click icon to add picture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2A47-0D56-47F7-9C26-6D4B3502822F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199" y="6553200"/>
            <a:ext cx="7620000" cy="254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/>
              <a:t>メディア</a:t>
            </a:r>
            <a:r>
              <a:rPr kumimoji="1" lang="en-US" altLang="ja-JP"/>
              <a:t>CATV</a:t>
            </a:r>
            <a:r>
              <a:rPr kumimoji="1" lang="ja-JP" altLang="en-US"/>
              <a:t>推進本部　ソリューション企画部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68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53203"/>
            <a:ext cx="990600" cy="253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D6463-CE88-4584-B3BD-A28701DF75F8}" type="datetime1">
              <a:rPr kumimoji="1" lang="ja-JP" altLang="en-US" smtClean="0"/>
              <a:t>2019/3/21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7800" y="6553200"/>
            <a:ext cx="711200" cy="244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C6C4-689A-4967-A124-C1A599A5AD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4949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ja-JP" altLang="en-US" dirty="0"/>
              <a:t>メディア</a:t>
            </a:r>
            <a:r>
              <a:rPr lang="en-US" altLang="ja-JP" dirty="0"/>
              <a:t>CATV</a:t>
            </a:r>
            <a:r>
              <a:rPr lang="ja-JP" altLang="en-US" dirty="0"/>
              <a:t>推進本部　ソリューション企画部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959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49774B-0D1E-4269-A28F-9632E8312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64" y="2355019"/>
            <a:ext cx="9534236" cy="1470025"/>
          </a:xfrm>
        </p:spPr>
        <p:txBody>
          <a:bodyPr>
            <a:noAutofit/>
          </a:bodyPr>
          <a:lstStyle/>
          <a:p>
            <a: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JVET-N0412</a:t>
            </a:r>
            <a:br>
              <a:rPr lang="en-US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CE3-related: Modification on Intra </a:t>
            </a:r>
            <a:r>
              <a:rPr lang="en-US" altLang="ja-JP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luma</a:t>
            </a:r>
            <a:r>
              <a:rPr lang="en-US" altLang="ja-JP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mode coding process</a:t>
            </a:r>
            <a:endParaRPr kumimoji="1" lang="ja-JP" altLang="en-US" sz="20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0AB3C99-79D2-4B92-A35F-3536A3362B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Y. Kidani, K. Kawamura, K. Unno and S. Naito</a:t>
            </a:r>
          </a:p>
          <a:p>
            <a:r>
              <a:rPr kumimoji="1" lang="en-US" altLang="ja-JP" sz="2000" dirty="0"/>
              <a:t>KDDI Corp. (KDDI Research)</a:t>
            </a:r>
            <a:endParaRPr kumimoji="1" lang="ja-JP" altLang="en-US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3303F8-71C4-4526-923D-09635D64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25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6"/>
    </mc:Choice>
    <mc:Fallback xmlns="">
      <p:transition spd="slow" advTm="123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60111B-F536-4A0B-8C9F-9A6201CB2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Overview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359C58-6A83-4FEA-A042-FF21C7E2C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Explicitly signal angular and planar modes the same as CE3-3.4</a:t>
            </a:r>
          </a:p>
          <a:p>
            <a:pPr lvl="1"/>
            <a:r>
              <a:rPr lang="en-US" altLang="ja-JP" dirty="0" err="1"/>
              <a:t>intra_luma_angular_mode_flag</a:t>
            </a:r>
            <a:r>
              <a:rPr lang="en-US" altLang="ja-JP" dirty="0"/>
              <a:t>	0: non-angular	1: angular</a:t>
            </a:r>
          </a:p>
          <a:p>
            <a:pPr lvl="1"/>
            <a:r>
              <a:rPr lang="en-US" altLang="ja-JP" dirty="0" err="1"/>
              <a:t>Intra_luma_planar_flag</a:t>
            </a:r>
            <a:r>
              <a:rPr lang="en-US" altLang="ja-JP" dirty="0"/>
              <a:t>		0:</a:t>
            </a:r>
            <a:r>
              <a:rPr lang="ja-JP" altLang="en-US" dirty="0"/>
              <a:t> </a:t>
            </a:r>
            <a:r>
              <a:rPr lang="en-US" altLang="ja-JP" dirty="0"/>
              <a:t>DC		1: Planar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MPM list only for angular mode</a:t>
            </a:r>
          </a:p>
          <a:p>
            <a:pPr lvl="1"/>
            <a:r>
              <a:rPr kumimoji="1" lang="en-US" altLang="ja-JP" dirty="0"/>
              <a:t>DC and Planar can be removed from MPM list by the angular and planar flags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Proposal </a:t>
            </a:r>
            <a:r>
              <a:rPr kumimoji="1" lang="en-US" altLang="ja-JP"/>
              <a:t>is unification </a:t>
            </a:r>
            <a:r>
              <a:rPr kumimoji="1" lang="en-US" altLang="ja-JP" dirty="0"/>
              <a:t>of MPM list construction based on CE3-3.4.1</a:t>
            </a:r>
          </a:p>
          <a:p>
            <a:endParaRPr lang="en-US" altLang="ja-JP" dirty="0"/>
          </a:p>
          <a:p>
            <a:r>
              <a:rPr lang="en-US" altLang="ja-JP" dirty="0"/>
              <a:t>Simulation results show no coding loss comparing CE3-3.4.1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BD9E417-7688-45AB-AAAA-E097AB86E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040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96D8DA-0D0E-4957-91E2-0916C9A3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Intro</a:t>
            </a:r>
            <a:endParaRPr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F07C5D-657B-4A02-A795-4BDBD7957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7" y="609600"/>
            <a:ext cx="9655173" cy="5867399"/>
          </a:xfrm>
        </p:spPr>
        <p:txBody>
          <a:bodyPr>
            <a:normAutofit/>
          </a:bodyPr>
          <a:lstStyle/>
          <a:p>
            <a:r>
              <a:rPr lang="en-US" altLang="ja-JP" dirty="0"/>
              <a:t>Syntax table is changed in CE3-3.4 due to the angular and planar flags</a:t>
            </a:r>
          </a:p>
          <a:p>
            <a:pPr lvl="1"/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4B07A7-4F40-4CEE-A0C9-ACAA816DB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lang="ja-JP" altLang="en-US" smtClean="0"/>
              <a:pPr/>
              <a:t>3</a:t>
            </a:fld>
            <a:endParaRPr lang="ja-JP" altLang="en-US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29D2231-C202-49D6-86BC-62B3A82DEB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810595"/>
              </p:ext>
            </p:extLst>
          </p:nvPr>
        </p:nvGraphicFramePr>
        <p:xfrm>
          <a:off x="670620" y="1790850"/>
          <a:ext cx="8551371" cy="45184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38073">
                  <a:extLst>
                    <a:ext uri="{9D8B030D-6E8A-4147-A177-3AD203B41FA5}">
                      <a16:colId xmlns:a16="http://schemas.microsoft.com/office/drawing/2014/main" val="1907872806"/>
                    </a:ext>
                  </a:extLst>
                </a:gridCol>
                <a:gridCol w="1113298">
                  <a:extLst>
                    <a:ext uri="{9D8B030D-6E8A-4147-A177-3AD203B41FA5}">
                      <a16:colId xmlns:a16="http://schemas.microsoft.com/office/drawing/2014/main" val="3069419507"/>
                    </a:ext>
                  </a:extLst>
                </a:gridCol>
              </a:tblGrid>
              <a:tr h="113113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" panose="02020603050405020304" pitchFamily="18" charset="0"/>
                        </a:rPr>
                        <a:t>…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6800645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intra_luma_ref_idx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3313352"/>
                  </a:ext>
                </a:extLst>
              </a:tr>
              <a:tr h="355178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if (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intra_luma_ref_idx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 = = 0  &amp;&amp;  </a:t>
                      </a:r>
                      <a:b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(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&lt;=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MaxTbSizeY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 | |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&lt;=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MaxTbSizeY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)  &amp;&amp;  </a:t>
                      </a:r>
                      <a:b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(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* 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&gt;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MinTbSizeY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* 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MinTbSizeY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))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7512739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intra_subpartitions_mode_flag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2538684"/>
                  </a:ext>
                </a:extLst>
              </a:tr>
              <a:tr h="23387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if(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intra_subpartitions_mode_flag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 = = 1  &amp;&amp;  </a:t>
                      </a:r>
                      <a:b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&lt;=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MaxTbSizeY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 &amp;&amp; 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&lt;=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MaxTbSizeY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 )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1914156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intra_subpartitions_split_flag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0180748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if( intra_luma_ref_idx[ x0 ][ y0 ] = = 0  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5443998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intra_luma_angular_mode_flag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2499064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if (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intra_luma_angular_mode_flag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 != 0) {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8367791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if( </a:t>
                      </a:r>
                      <a:r>
                        <a:rPr lang="en-GB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intra_luma_ref_idx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 x0 ][ y0 ] == 0 &amp;&amp; </a:t>
                      </a:r>
                      <a:r>
                        <a:rPr lang="en-GB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intra_subpartitions_mode_flag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 x0 ][ y0 ] == 0  )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2801522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intra_luma_mpm_flag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1640351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if( 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intra_luma_mpm_flag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 )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9497284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intra_luma_mpm_idx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1046075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else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1850996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		</a:t>
                      </a:r>
                      <a:r>
                        <a:rPr lang="en-CA" sz="1400" b="1" dirty="0" err="1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intra_luma_mpm_remainder</a:t>
                      </a:r>
                      <a:r>
                        <a:rPr lang="en-CA" sz="1400" b="1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4969758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} else if( </a:t>
                      </a:r>
                      <a:r>
                        <a:rPr lang="en-GB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intra_subpartitions_mode_flag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 x0 ][ y0 ] == 0 )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7796214"/>
                  </a:ext>
                </a:extLst>
              </a:tr>
              <a:tr h="11257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</a:t>
                      </a:r>
                      <a:r>
                        <a:rPr lang="en-GB" sz="14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				</a:t>
                      </a:r>
                      <a:r>
                        <a:rPr lang="en-GB" sz="1400" b="1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intra_luma_planar_flag</a:t>
                      </a:r>
                      <a:r>
                        <a:rPr lang="en-GB" sz="14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[ x0 ][ y0 ]</a:t>
                      </a:r>
                      <a:endParaRPr lang="ja-JP" sz="1400" b="1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ae(v)</a:t>
                      </a:r>
                      <a:endParaRPr lang="ja-JP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889201"/>
                  </a:ext>
                </a:extLst>
              </a:tr>
              <a:tr h="113113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ja-JP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" panose="02020603050405020304" pitchFamily="18" charset="0"/>
                        </a:rPr>
                        <a:t>…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 </a:t>
                      </a:r>
                      <a:endParaRPr lang="ja-JP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840761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3193501-4015-45D3-92A5-273AA880B7B9}"/>
              </a:ext>
            </a:extLst>
          </p:cNvPr>
          <p:cNvSpPr txBox="1"/>
          <p:nvPr/>
        </p:nvSpPr>
        <p:spPr>
          <a:xfrm>
            <a:off x="2684748" y="1327793"/>
            <a:ext cx="450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Part of coding unit syntax table of CE3-3.4</a:t>
            </a:r>
          </a:p>
        </p:txBody>
      </p:sp>
    </p:spTree>
    <p:extLst>
      <p:ext uri="{BB962C8B-B14F-4D97-AF65-F5344CB8AC3E}">
        <p14:creationId xmlns:p14="http://schemas.microsoft.com/office/powerpoint/2010/main" val="311170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"/>
    </mc:Choice>
    <mc:Fallback xmlns="">
      <p:transition spd="slow" advTm="74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68699849-852B-48BF-9479-8C0D6F8A8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3" y="906208"/>
            <a:ext cx="9005455" cy="565514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96D8DA-0D0E-4957-91E2-0916C9A3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8787864" cy="487362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Intro (cont.)</a:t>
            </a:r>
            <a:endParaRPr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F07C5D-657B-4A02-A795-4BDBD7957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7" y="609600"/>
            <a:ext cx="9655173" cy="5867399"/>
          </a:xfrm>
        </p:spPr>
        <p:txBody>
          <a:bodyPr>
            <a:normAutofit/>
          </a:bodyPr>
          <a:lstStyle/>
          <a:p>
            <a:r>
              <a:rPr lang="en-US" altLang="ja-JP" dirty="0"/>
              <a:t>MPM lists of CE3-3.4.1 consist only angular modes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4B07A7-4F40-4CEE-A0C9-ACAA816DB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9400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"/>
    </mc:Choice>
    <mc:Fallback xmlns="">
      <p:transition spd="slow" advTm="74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EF47A949-2DF8-45AE-9D13-8E2BFC1DB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854157"/>
            <a:ext cx="8532948" cy="5646804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5D74DB-4C0F-44C7-9CD4-D4CCF074A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List 1: Remove one MPM list from CE3-3.4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77A681D-8F32-40AC-B452-53C56DFD0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Proposal: </a:t>
            </a:r>
            <a:r>
              <a:rPr lang="en-US" altLang="ja-JP" dirty="0"/>
              <a:t>Unifi</a:t>
            </a:r>
            <a:r>
              <a:rPr kumimoji="1" lang="en-US" altLang="ja-JP" dirty="0"/>
              <a:t>cation of MPM list based on CE3-3.4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F985551-575D-45F7-9898-C87F721AE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9337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5D74DB-4C0F-44C7-9CD4-D4CCF074A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List 2: Remove three MPM lists from CE3-3.4 and not use of ispD1~D3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26A70F6-CD23-43E9-97F7-BC66B121B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2" y="1232756"/>
            <a:ext cx="9005455" cy="539827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77A681D-8F32-40AC-B452-53C56DFD0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9753600" cy="487362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Proposal: Unification of MPM list based on CE3-3.4 (cont.)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F985551-575D-45F7-9898-C87F721AE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2924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323D6D-8DFB-4C52-919A-DDE2A551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Results (Anchor is </a:t>
            </a:r>
            <a:r>
              <a:rPr lang="en-US" altLang="ja-JP" dirty="0"/>
              <a:t>VTM 4.0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3C7D8B-11C8-4480-BC8B-A211098CE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D1EC53B-1F81-4359-9743-2189160508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168372"/>
              </p:ext>
            </p:extLst>
          </p:nvPr>
        </p:nvGraphicFramePr>
        <p:xfrm>
          <a:off x="1837576" y="620688"/>
          <a:ext cx="7435906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529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52948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-0.33%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-0.28%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-0.25%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102%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0.12%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-0.11%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-0.06%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-0.04%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-0.04%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-0.05%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0.11%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-0.13%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-0.11%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-0.07%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-0.10%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98%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-0.02%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0.01%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-0.07%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-0.23%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115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0.06%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0.05%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CAC2E73-6A90-435E-ACD3-0B69CCE16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639668"/>
              </p:ext>
            </p:extLst>
          </p:nvPr>
        </p:nvGraphicFramePr>
        <p:xfrm>
          <a:off x="1853701" y="2636912"/>
          <a:ext cx="7419779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9200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7507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7507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7507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8294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-0.34%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-0.25%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102%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0.16%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0.02%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0.03%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-0.45%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0.07%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-0.15%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0.05%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-0.16%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-0.12%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3F11E56-0E5C-44C1-8DDE-0AA07E968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200802"/>
              </p:ext>
            </p:extLst>
          </p:nvPr>
        </p:nvGraphicFramePr>
        <p:xfrm>
          <a:off x="1837576" y="4725144"/>
          <a:ext cx="743590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5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5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5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-0.33%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-0.25%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96%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102%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0.03%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0.01%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-0.02%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0.10%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-0.02%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-0.02%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-0.13%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-0.16%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0.03%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-0.35%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0.08%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99%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-0.12%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-0.22%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100%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101%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91DF088-82A1-463A-B34B-0E5B90F18E64}"/>
              </a:ext>
            </a:extLst>
          </p:cNvPr>
          <p:cNvSpPr txBox="1"/>
          <p:nvPr/>
        </p:nvSpPr>
        <p:spPr>
          <a:xfrm>
            <a:off x="344488" y="1306488"/>
            <a:ext cx="1124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Proposed</a:t>
            </a:r>
          </a:p>
          <a:p>
            <a:r>
              <a:rPr lang="en-US" altLang="ja-JP" dirty="0"/>
              <a:t>List 1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73D0A5-B34D-4EA8-9557-D952ACBACAB0}"/>
              </a:ext>
            </a:extLst>
          </p:cNvPr>
          <p:cNvSpPr txBox="1"/>
          <p:nvPr/>
        </p:nvSpPr>
        <p:spPr>
          <a:xfrm>
            <a:off x="344488" y="3212976"/>
            <a:ext cx="1124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Proposed</a:t>
            </a:r>
          </a:p>
          <a:p>
            <a:r>
              <a:rPr lang="en-US" altLang="ja-JP" dirty="0"/>
              <a:t>List 2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4455B7A-1818-4B12-AB31-45804CD37912}"/>
              </a:ext>
            </a:extLst>
          </p:cNvPr>
          <p:cNvSpPr txBox="1"/>
          <p:nvPr/>
        </p:nvSpPr>
        <p:spPr>
          <a:xfrm>
            <a:off x="344488" y="5409220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CE3-3.4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1714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67AC8C-4756-4E48-9865-85C759416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05BA11-D21A-4A2C-ABE3-C9AFFB25F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Unification of MPM list based on CE3-3.4 is proposed.</a:t>
            </a:r>
          </a:p>
          <a:p>
            <a:pPr lvl="1"/>
            <a:r>
              <a:rPr lang="en-US" altLang="ja-JP" dirty="0"/>
              <a:t>List 1: One MPM list is removed from CE3-3.4</a:t>
            </a:r>
          </a:p>
          <a:p>
            <a:pPr lvl="1"/>
            <a:r>
              <a:rPr kumimoji="1" lang="en-US" altLang="ja-JP" dirty="0"/>
              <a:t>List 2: </a:t>
            </a:r>
            <a:r>
              <a:rPr lang="en-US" altLang="ja-JP" dirty="0"/>
              <a:t>Three MPM lists are removed from CE3-3.4</a:t>
            </a:r>
            <a:endParaRPr kumimoji="1" lang="en-US" altLang="ja-JP" dirty="0"/>
          </a:p>
          <a:p>
            <a:r>
              <a:rPr lang="en-US" altLang="ja-JP" dirty="0"/>
              <a:t>Simulation results shows no coding loss comparing CE3-3.4.</a:t>
            </a:r>
          </a:p>
          <a:p>
            <a:pPr lvl="1"/>
            <a:r>
              <a:rPr lang="en-US" altLang="ja-JP" dirty="0"/>
              <a:t>List 1: </a:t>
            </a:r>
          </a:p>
          <a:p>
            <a:pPr lvl="2"/>
            <a:r>
              <a:rPr lang="en-US" altLang="ja-JP" dirty="0"/>
              <a:t>-0.11% </a:t>
            </a:r>
            <a:r>
              <a:rPr lang="en-US" altLang="ja-JP" dirty="0" err="1"/>
              <a:t>luma</a:t>
            </a:r>
            <a:r>
              <a:rPr lang="en-US" altLang="ja-JP" dirty="0"/>
              <a:t> gain with 98%/101% coding runtime for AI</a:t>
            </a:r>
          </a:p>
          <a:p>
            <a:pPr lvl="2"/>
            <a:r>
              <a:rPr lang="en-US" altLang="ja-JP" dirty="0"/>
              <a:t>-0.02% </a:t>
            </a:r>
            <a:r>
              <a:rPr lang="en-US" altLang="ja-JP" dirty="0" err="1"/>
              <a:t>luma</a:t>
            </a:r>
            <a:r>
              <a:rPr lang="en-US" altLang="ja-JP" dirty="0"/>
              <a:t> gain with 99%/100% coding runtime for RA</a:t>
            </a:r>
          </a:p>
          <a:p>
            <a:pPr lvl="1"/>
            <a:r>
              <a:rPr lang="en-US" altLang="ja-JP" dirty="0"/>
              <a:t>List 2: </a:t>
            </a:r>
          </a:p>
          <a:p>
            <a:pPr lvl="2"/>
            <a:r>
              <a:rPr lang="en-US" altLang="ja-JP" dirty="0"/>
              <a:t>-0.11% </a:t>
            </a:r>
            <a:r>
              <a:rPr lang="en-US" altLang="ja-JP" dirty="0" err="1"/>
              <a:t>luma</a:t>
            </a:r>
            <a:r>
              <a:rPr lang="en-US" altLang="ja-JP" dirty="0"/>
              <a:t> gain with 98%/101% coding runtime for AI</a:t>
            </a:r>
          </a:p>
          <a:p>
            <a:pPr lvl="2"/>
            <a:r>
              <a:rPr lang="en-US" altLang="ja-JP" dirty="0"/>
              <a:t>-0.03% </a:t>
            </a:r>
            <a:r>
              <a:rPr lang="en-US" altLang="ja-JP" dirty="0" err="1"/>
              <a:t>luma</a:t>
            </a:r>
            <a:r>
              <a:rPr lang="en-US" altLang="ja-JP" dirty="0"/>
              <a:t> gain with 99%/100% coding runtime for RA</a:t>
            </a:r>
          </a:p>
          <a:p>
            <a:pPr lvl="1"/>
            <a:r>
              <a:rPr kumimoji="1" lang="en-US" altLang="ja-JP" dirty="0"/>
              <a:t>Cf. CE3-3.4</a:t>
            </a:r>
          </a:p>
          <a:p>
            <a:pPr lvl="2"/>
            <a:r>
              <a:rPr lang="en-US" altLang="ja-JP" dirty="0"/>
              <a:t>-0.11% </a:t>
            </a:r>
            <a:r>
              <a:rPr lang="en-US" altLang="ja-JP" dirty="0" err="1"/>
              <a:t>luma</a:t>
            </a:r>
            <a:r>
              <a:rPr lang="en-US" altLang="ja-JP" dirty="0"/>
              <a:t> gain with 98%/101% coding runtime for AI</a:t>
            </a:r>
          </a:p>
          <a:p>
            <a:pPr lvl="2"/>
            <a:r>
              <a:rPr lang="en-US" altLang="ja-JP" dirty="0"/>
              <a:t>-0.02% </a:t>
            </a:r>
            <a:r>
              <a:rPr lang="en-US" altLang="ja-JP" dirty="0" err="1"/>
              <a:t>luma</a:t>
            </a:r>
            <a:r>
              <a:rPr lang="en-US" altLang="ja-JP" dirty="0"/>
              <a:t> gain with 100%/100% coding runtime for RA</a:t>
            </a:r>
            <a:endParaRPr kumimoji="1" lang="en-US" altLang="ja-JP" dirty="0"/>
          </a:p>
          <a:p>
            <a:r>
              <a:rPr kumimoji="1" lang="en-US" altLang="ja-JP" dirty="0"/>
              <a:t>Suggest to adopt CE3-</a:t>
            </a:r>
            <a:r>
              <a:rPr lang="en-US" altLang="ja-JP" dirty="0"/>
              <a:t>3.4 unified by the List 2 to next WD/VTM.</a:t>
            </a:r>
          </a:p>
          <a:p>
            <a:r>
              <a:rPr kumimoji="1" lang="en-US" altLang="ja-JP" dirty="0"/>
              <a:t>Thanks for NHK and SHARP cross checking.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AF14E0-C8C7-423C-A81A-7C37CFD6E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8116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323D6D-8DFB-4C52-919A-DDE2A551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Appendix: Results (Anchor is Codebase)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3C7D8B-11C8-4480-BC8B-A211098CE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7C6C4-689A-4967-A124-C1A599A5AD4A}" type="slidenum">
              <a:rPr kumimoji="1" lang="ja-JP" altLang="en-US" smtClean="0"/>
              <a:t>9</a:t>
            </a:fld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D1EC53B-1F81-4359-9743-2189160508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999310"/>
              </p:ext>
            </p:extLst>
          </p:nvPr>
        </p:nvGraphicFramePr>
        <p:xfrm>
          <a:off x="1837576" y="620688"/>
          <a:ext cx="7435906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02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5893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5972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64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6497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694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CAC2E73-6A90-435E-ACD3-0B69CCE16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414875"/>
              </p:ext>
            </p:extLst>
          </p:nvPr>
        </p:nvGraphicFramePr>
        <p:xfrm>
          <a:off x="1822004" y="2657656"/>
          <a:ext cx="7451479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785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60315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60315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60315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461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46171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3F11E56-0E5C-44C1-8DDE-0AA07E968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226773"/>
              </p:ext>
            </p:extLst>
          </p:nvPr>
        </p:nvGraphicFramePr>
        <p:xfrm>
          <a:off x="1837576" y="4761148"/>
          <a:ext cx="7451481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784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660316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660316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660316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661107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461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All Intra Main 10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游明朝" panose="02020400000000000000" pitchFamily="18" charset="-128"/>
                          <a:cs typeface="Times" panose="02020603050405020304" pitchFamily="18" charset="0"/>
                        </a:rPr>
                        <a:t>Random Access Main 10</a:t>
                      </a:r>
                      <a:endParaRPr lang="ja-JP" alt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46171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+mj-lt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Y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U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V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EncT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+mj-lt"/>
                          <a:cs typeface="Times" panose="02020603050405020304" pitchFamily="18" charset="0"/>
                        </a:rPr>
                        <a:t>DecT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1324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A1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effectLst/>
                          <a:latin typeface="+mj-lt"/>
                          <a:cs typeface="Times" panose="02020603050405020304" pitchFamily="18" charset="0"/>
                        </a:rPr>
                        <a:t>Class A2</a:t>
                      </a:r>
                      <a:endParaRPr lang="ja-JP" sz="1200" dirty="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C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E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Overall 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D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49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+mj-lt"/>
                          <a:cs typeface="Times" panose="02020603050405020304" pitchFamily="18" charset="0"/>
                        </a:rPr>
                        <a:t>Class F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  <a:cs typeface="Times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91DF088-82A1-463A-B34B-0E5B90F18E64}"/>
              </a:ext>
            </a:extLst>
          </p:cNvPr>
          <p:cNvSpPr txBox="1"/>
          <p:nvPr/>
        </p:nvSpPr>
        <p:spPr>
          <a:xfrm>
            <a:off x="344488" y="1306488"/>
            <a:ext cx="1124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Proposed</a:t>
            </a:r>
          </a:p>
          <a:p>
            <a:r>
              <a:rPr lang="en-US" altLang="ja-JP" dirty="0"/>
              <a:t>List 1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73D0A5-B34D-4EA8-9557-D952ACBACAB0}"/>
              </a:ext>
            </a:extLst>
          </p:cNvPr>
          <p:cNvSpPr txBox="1"/>
          <p:nvPr/>
        </p:nvSpPr>
        <p:spPr>
          <a:xfrm>
            <a:off x="344488" y="3288196"/>
            <a:ext cx="1124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Proposed</a:t>
            </a:r>
          </a:p>
          <a:p>
            <a:r>
              <a:rPr lang="en-US" altLang="ja-JP" dirty="0"/>
              <a:t>List 2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4455B7A-1818-4B12-AB31-45804CD37912}"/>
              </a:ext>
            </a:extLst>
          </p:cNvPr>
          <p:cNvSpPr txBox="1"/>
          <p:nvPr/>
        </p:nvSpPr>
        <p:spPr>
          <a:xfrm>
            <a:off x="344488" y="5373216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CE3-3.4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6435229"/>
      </p:ext>
    </p:extLst>
  </p:cSld>
  <p:clrMapOvr>
    <a:masterClrMapping/>
  </p:clrMapOvr>
</p:sld>
</file>

<file path=ppt/theme/theme1.xml><?xml version="1.0" encoding="utf-8"?>
<a:theme xmlns:a="http://schemas.openxmlformats.org/drawingml/2006/main" name="kddi_gener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ahoma"/>
        <a:ea typeface="メイリオ"/>
        <a:cs typeface=""/>
      </a:majorFont>
      <a:minorFont>
        <a:latin typeface="Tahoma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kddi_generic</Template>
  <TotalTime>0</TotalTime>
  <Words>2030</Words>
  <Application>Microsoft Office PowerPoint</Application>
  <PresentationFormat>A4 210 x 297 mm</PresentationFormat>
  <Paragraphs>730</Paragraphs>
  <Slides>9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Arial</vt:lpstr>
      <vt:lpstr>Calibri</vt:lpstr>
      <vt:lpstr>Tahoma</vt:lpstr>
      <vt:lpstr>Times</vt:lpstr>
      <vt:lpstr>Wingdings</vt:lpstr>
      <vt:lpstr>kddi_generic</vt:lpstr>
      <vt:lpstr>JVET-N0412 CE3-related: Modification on Intra luma mode coding process</vt:lpstr>
      <vt:lpstr>Overview</vt:lpstr>
      <vt:lpstr>Intro</vt:lpstr>
      <vt:lpstr>Intro (cont.)</vt:lpstr>
      <vt:lpstr>Proposal: Unification of MPM list based on CE3-3.4</vt:lpstr>
      <vt:lpstr>Proposal: Unification of MPM list based on CE3-3.4 (cont.)</vt:lpstr>
      <vt:lpstr>Results (Anchor is VTM 4.0)</vt:lpstr>
      <vt:lpstr>Conclusion</vt:lpstr>
      <vt:lpstr>Appendix: Results (Anchor is Codebase)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2015-08-17T12:16:36Z</dcterms:created>
  <dcterms:modified xsi:type="dcterms:W3CDTF">2019-03-21T07:41:54Z</dcterms:modified>
</cp:coreProperties>
</file>