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72" r:id="rId3"/>
    <p:sldId id="278" r:id="rId4"/>
    <p:sldId id="281" r:id="rId5"/>
    <p:sldId id="279" r:id="rId6"/>
    <p:sldId id="282" r:id="rId7"/>
    <p:sldId id="280" r:id="rId8"/>
    <p:sldId id="277" r:id="rId9"/>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3" d="100"/>
          <a:sy n="73" d="100"/>
        </p:scale>
        <p:origin x="1550"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5D7B04B3-60C7-4F70-BE2B-077A44657EB3}"/>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FF871699-9BEB-41DA-B599-A7763EEF547D}"/>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6B3A857D-56A0-41A8-90CA-943D6E8BA845}" type="datetimeFigureOut">
              <a:rPr lang="zh-CN" altLang="en-US"/>
              <a:pPr>
                <a:defRPr/>
              </a:pPr>
              <a:t>2019/3/18</a:t>
            </a:fld>
            <a:endParaRPr lang="zh-CN" altLang="en-US"/>
          </a:p>
        </p:txBody>
      </p:sp>
      <p:sp>
        <p:nvSpPr>
          <p:cNvPr id="4" name="幻灯片图像占位符 3">
            <a:extLst>
              <a:ext uri="{FF2B5EF4-FFF2-40B4-BE49-F238E27FC236}">
                <a16:creationId xmlns:a16="http://schemas.microsoft.com/office/drawing/2014/main" id="{CDD240DC-B65A-4560-92D6-C01D6DE930E1}"/>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a16="http://schemas.microsoft.com/office/drawing/2014/main" id="{469F6BC7-66B8-4A88-AA99-1C5EEB47AFAF}"/>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id="{93A00666-26AA-49EA-9704-53DC37C2479D}"/>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a:extLst>
              <a:ext uri="{FF2B5EF4-FFF2-40B4-BE49-F238E27FC236}">
                <a16:creationId xmlns:a16="http://schemas.microsoft.com/office/drawing/2014/main" id="{DC7C3876-FA21-4188-9D08-F403EDA8066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1DA09A5A-7B93-4AEE-B13B-7D9998496CB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81D91D15-A2BE-444A-AC87-643C624BF78E}"/>
              </a:ext>
            </a:extLst>
          </p:cNvPr>
          <p:cNvSpPr>
            <a:spLocks noGrp="1"/>
          </p:cNvSpPr>
          <p:nvPr>
            <p:ph type="dt" sz="half" idx="10"/>
          </p:nvPr>
        </p:nvSpPr>
        <p:spPr/>
        <p:txBody>
          <a:bodyPr/>
          <a:lstStyle>
            <a:lvl1pPr>
              <a:defRPr/>
            </a:lvl1pPr>
          </a:lstStyle>
          <a:p>
            <a:pPr>
              <a:defRPr/>
            </a:pPr>
            <a:fld id="{AD3C71FF-E264-4FC9-9D27-F39A5FB44F0F}" type="datetimeFigureOut">
              <a:rPr lang="zh-CN" altLang="en-US"/>
              <a:pPr>
                <a:defRPr/>
              </a:pPr>
              <a:t>2019/3/18</a:t>
            </a:fld>
            <a:endParaRPr lang="zh-CN" altLang="en-US"/>
          </a:p>
        </p:txBody>
      </p:sp>
      <p:sp>
        <p:nvSpPr>
          <p:cNvPr id="5" name="页脚占位符 4">
            <a:extLst>
              <a:ext uri="{FF2B5EF4-FFF2-40B4-BE49-F238E27FC236}">
                <a16:creationId xmlns:a16="http://schemas.microsoft.com/office/drawing/2014/main" id="{609134B7-2D51-4B62-A7B8-6E9D2407768A}"/>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D79BAEC-FA6C-49FE-B138-6652AA3BB491}"/>
              </a:ext>
            </a:extLst>
          </p:cNvPr>
          <p:cNvSpPr>
            <a:spLocks noGrp="1"/>
          </p:cNvSpPr>
          <p:nvPr>
            <p:ph type="sldNum" sz="quarter" idx="12"/>
          </p:nvPr>
        </p:nvSpPr>
        <p:spPr/>
        <p:txBody>
          <a:bodyPr/>
          <a:lstStyle>
            <a:lvl1pPr>
              <a:defRPr/>
            </a:lvl1pPr>
          </a:lstStyle>
          <a:p>
            <a:pPr>
              <a:defRPr/>
            </a:pPr>
            <a:fld id="{BAF87C78-CC56-4F99-AF52-B9AD211ACFB6}" type="slidenum">
              <a:rPr lang="zh-CN" altLang="en-US"/>
              <a:pPr>
                <a:defRPr/>
              </a:pPr>
              <a:t>‹#›</a:t>
            </a:fld>
            <a:endParaRPr lang="zh-CN" altLang="en-US"/>
          </a:p>
        </p:txBody>
      </p:sp>
    </p:spTree>
    <p:extLst>
      <p:ext uri="{BB962C8B-B14F-4D97-AF65-F5344CB8AC3E}">
        <p14:creationId xmlns:p14="http://schemas.microsoft.com/office/powerpoint/2010/main" val="18619567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86E4B87-D345-4145-B2F7-4FB7BB16C179}"/>
              </a:ext>
            </a:extLst>
          </p:cNvPr>
          <p:cNvSpPr>
            <a:spLocks noGrp="1"/>
          </p:cNvSpPr>
          <p:nvPr>
            <p:ph type="dt" sz="half" idx="10"/>
          </p:nvPr>
        </p:nvSpPr>
        <p:spPr/>
        <p:txBody>
          <a:bodyPr/>
          <a:lstStyle>
            <a:lvl1pPr>
              <a:defRPr/>
            </a:lvl1pPr>
          </a:lstStyle>
          <a:p>
            <a:pPr>
              <a:defRPr/>
            </a:pPr>
            <a:fld id="{4F1939F5-31CE-4C59-B6A2-04CDC13417DC}" type="datetimeFigureOut">
              <a:rPr lang="zh-CN" altLang="en-US"/>
              <a:pPr>
                <a:defRPr/>
              </a:pPr>
              <a:t>2019/3/18</a:t>
            </a:fld>
            <a:endParaRPr lang="zh-CN" altLang="en-US"/>
          </a:p>
        </p:txBody>
      </p:sp>
      <p:sp>
        <p:nvSpPr>
          <p:cNvPr id="5" name="页脚占位符 4">
            <a:extLst>
              <a:ext uri="{FF2B5EF4-FFF2-40B4-BE49-F238E27FC236}">
                <a16:creationId xmlns:a16="http://schemas.microsoft.com/office/drawing/2014/main" id="{A2F56EB1-6E35-4031-89C6-30A08E9CE1F0}"/>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738230B3-F5BA-4F48-8196-8F2A7185BC66}"/>
              </a:ext>
            </a:extLst>
          </p:cNvPr>
          <p:cNvSpPr>
            <a:spLocks noGrp="1"/>
          </p:cNvSpPr>
          <p:nvPr>
            <p:ph type="sldNum" sz="quarter" idx="12"/>
          </p:nvPr>
        </p:nvSpPr>
        <p:spPr/>
        <p:txBody>
          <a:bodyPr/>
          <a:lstStyle>
            <a:lvl1pPr>
              <a:defRPr/>
            </a:lvl1pPr>
          </a:lstStyle>
          <a:p>
            <a:pPr>
              <a:defRPr/>
            </a:pPr>
            <a:fld id="{8CFC3AD9-799F-4B33-8CE8-A569DB114C6E}" type="slidenum">
              <a:rPr lang="zh-CN" altLang="en-US"/>
              <a:pPr>
                <a:defRPr/>
              </a:pPr>
              <a:t>‹#›</a:t>
            </a:fld>
            <a:endParaRPr lang="zh-CN" altLang="en-US"/>
          </a:p>
        </p:txBody>
      </p:sp>
    </p:spTree>
    <p:extLst>
      <p:ext uri="{BB962C8B-B14F-4D97-AF65-F5344CB8AC3E}">
        <p14:creationId xmlns:p14="http://schemas.microsoft.com/office/powerpoint/2010/main" val="3544710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564255E-7B9D-4097-879D-5EF27E6667B9}"/>
              </a:ext>
            </a:extLst>
          </p:cNvPr>
          <p:cNvSpPr>
            <a:spLocks noGrp="1"/>
          </p:cNvSpPr>
          <p:nvPr>
            <p:ph type="dt" sz="half" idx="10"/>
          </p:nvPr>
        </p:nvSpPr>
        <p:spPr/>
        <p:txBody>
          <a:bodyPr/>
          <a:lstStyle>
            <a:lvl1pPr>
              <a:defRPr/>
            </a:lvl1pPr>
          </a:lstStyle>
          <a:p>
            <a:pPr>
              <a:defRPr/>
            </a:pPr>
            <a:fld id="{768D93E7-3A5B-4C70-B8C7-35E5854B6BB2}" type="datetimeFigureOut">
              <a:rPr lang="zh-CN" altLang="en-US"/>
              <a:pPr>
                <a:defRPr/>
              </a:pPr>
              <a:t>2019/3/18</a:t>
            </a:fld>
            <a:endParaRPr lang="zh-CN" altLang="en-US"/>
          </a:p>
        </p:txBody>
      </p:sp>
      <p:sp>
        <p:nvSpPr>
          <p:cNvPr id="5" name="页脚占位符 4">
            <a:extLst>
              <a:ext uri="{FF2B5EF4-FFF2-40B4-BE49-F238E27FC236}">
                <a16:creationId xmlns:a16="http://schemas.microsoft.com/office/drawing/2014/main" id="{A2EBAA65-AAC0-4A5D-AB25-B8D54364580C}"/>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AA17F129-3A9F-4DBB-A7D7-B50582336CD1}"/>
              </a:ext>
            </a:extLst>
          </p:cNvPr>
          <p:cNvSpPr>
            <a:spLocks noGrp="1"/>
          </p:cNvSpPr>
          <p:nvPr>
            <p:ph type="sldNum" sz="quarter" idx="12"/>
          </p:nvPr>
        </p:nvSpPr>
        <p:spPr/>
        <p:txBody>
          <a:bodyPr/>
          <a:lstStyle>
            <a:lvl1pPr>
              <a:defRPr/>
            </a:lvl1pPr>
          </a:lstStyle>
          <a:p>
            <a:pPr>
              <a:defRPr/>
            </a:pPr>
            <a:fld id="{50B3799E-46BC-48AD-A3D4-60CB676DEFED}" type="slidenum">
              <a:rPr lang="zh-CN" altLang="en-US"/>
              <a:pPr>
                <a:defRPr/>
              </a:pPr>
              <a:t>‹#›</a:t>
            </a:fld>
            <a:endParaRPr lang="zh-CN" altLang="en-US"/>
          </a:p>
        </p:txBody>
      </p:sp>
    </p:spTree>
    <p:extLst>
      <p:ext uri="{BB962C8B-B14F-4D97-AF65-F5344CB8AC3E}">
        <p14:creationId xmlns:p14="http://schemas.microsoft.com/office/powerpoint/2010/main" val="2110646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D08353B-D59F-440D-9856-674E9447E6A8}"/>
              </a:ext>
            </a:extLst>
          </p:cNvPr>
          <p:cNvSpPr>
            <a:spLocks noGrp="1"/>
          </p:cNvSpPr>
          <p:nvPr>
            <p:ph type="dt" sz="half" idx="10"/>
          </p:nvPr>
        </p:nvSpPr>
        <p:spPr/>
        <p:txBody>
          <a:bodyPr/>
          <a:lstStyle>
            <a:lvl1pPr>
              <a:defRPr/>
            </a:lvl1pPr>
          </a:lstStyle>
          <a:p>
            <a:pPr>
              <a:defRPr/>
            </a:pPr>
            <a:fld id="{71989BCA-D387-45EE-BE87-8C11B09E2037}" type="datetimeFigureOut">
              <a:rPr lang="zh-CN" altLang="en-US"/>
              <a:pPr>
                <a:defRPr/>
              </a:pPr>
              <a:t>2019/3/18</a:t>
            </a:fld>
            <a:endParaRPr lang="zh-CN" altLang="en-US" dirty="0"/>
          </a:p>
        </p:txBody>
      </p:sp>
      <p:sp>
        <p:nvSpPr>
          <p:cNvPr id="5" name="页脚占位符 4">
            <a:extLst>
              <a:ext uri="{FF2B5EF4-FFF2-40B4-BE49-F238E27FC236}">
                <a16:creationId xmlns:a16="http://schemas.microsoft.com/office/drawing/2014/main" id="{0BB7F0AD-4AD0-4690-841D-FA91D0682F51}"/>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2E6A4BCE-A392-4089-B886-745E0EBE6986}"/>
              </a:ext>
            </a:extLst>
          </p:cNvPr>
          <p:cNvSpPr>
            <a:spLocks noGrp="1"/>
          </p:cNvSpPr>
          <p:nvPr>
            <p:ph type="sldNum" sz="quarter" idx="12"/>
          </p:nvPr>
        </p:nvSpPr>
        <p:spPr/>
        <p:txBody>
          <a:bodyPr/>
          <a:lstStyle>
            <a:lvl1pPr>
              <a:defRPr/>
            </a:lvl1pPr>
          </a:lstStyle>
          <a:p>
            <a:pPr>
              <a:defRPr/>
            </a:pPr>
            <a:fld id="{CB0631E1-041C-48FE-93C0-EECC6916C419}" type="slidenum">
              <a:rPr lang="zh-CN" altLang="en-US"/>
              <a:pPr>
                <a:defRPr/>
              </a:pPr>
              <a:t>‹#›</a:t>
            </a:fld>
            <a:endParaRPr lang="zh-CN" altLang="en-US"/>
          </a:p>
        </p:txBody>
      </p:sp>
    </p:spTree>
    <p:extLst>
      <p:ext uri="{BB962C8B-B14F-4D97-AF65-F5344CB8AC3E}">
        <p14:creationId xmlns:p14="http://schemas.microsoft.com/office/powerpoint/2010/main" val="3461570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C66ACB7-8485-4765-B8D2-C993ECC5403C}"/>
              </a:ext>
            </a:extLst>
          </p:cNvPr>
          <p:cNvSpPr>
            <a:spLocks noGrp="1"/>
          </p:cNvSpPr>
          <p:nvPr>
            <p:ph type="dt" sz="half" idx="10"/>
          </p:nvPr>
        </p:nvSpPr>
        <p:spPr/>
        <p:txBody>
          <a:bodyPr/>
          <a:lstStyle>
            <a:lvl1pPr>
              <a:defRPr/>
            </a:lvl1pPr>
          </a:lstStyle>
          <a:p>
            <a:pPr>
              <a:defRPr/>
            </a:pPr>
            <a:fld id="{EA9872FB-E249-4D28-81CD-31B952195CD1}" type="datetimeFigureOut">
              <a:rPr lang="zh-CN" altLang="en-US"/>
              <a:pPr>
                <a:defRPr/>
              </a:pPr>
              <a:t>2019/3/18</a:t>
            </a:fld>
            <a:endParaRPr lang="zh-CN" altLang="en-US"/>
          </a:p>
        </p:txBody>
      </p:sp>
      <p:sp>
        <p:nvSpPr>
          <p:cNvPr id="5" name="页脚占位符 4">
            <a:extLst>
              <a:ext uri="{FF2B5EF4-FFF2-40B4-BE49-F238E27FC236}">
                <a16:creationId xmlns:a16="http://schemas.microsoft.com/office/drawing/2014/main" id="{43276084-863F-48CD-B4AC-E605FEC57DC5}"/>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4BFA850-FF9F-4ABF-95B6-9A9D3D499F25}"/>
              </a:ext>
            </a:extLst>
          </p:cNvPr>
          <p:cNvSpPr>
            <a:spLocks noGrp="1"/>
          </p:cNvSpPr>
          <p:nvPr>
            <p:ph type="sldNum" sz="quarter" idx="12"/>
          </p:nvPr>
        </p:nvSpPr>
        <p:spPr/>
        <p:txBody>
          <a:bodyPr/>
          <a:lstStyle>
            <a:lvl1pPr>
              <a:defRPr/>
            </a:lvl1pPr>
          </a:lstStyle>
          <a:p>
            <a:pPr>
              <a:defRPr/>
            </a:pPr>
            <a:fld id="{8D21D8C8-BF8D-44A8-ACA6-724AC1D9642F}" type="slidenum">
              <a:rPr lang="zh-CN" altLang="en-US"/>
              <a:pPr>
                <a:defRPr/>
              </a:pPr>
              <a:t>‹#›</a:t>
            </a:fld>
            <a:endParaRPr lang="zh-CN" altLang="en-US"/>
          </a:p>
        </p:txBody>
      </p:sp>
    </p:spTree>
    <p:extLst>
      <p:ext uri="{BB962C8B-B14F-4D97-AF65-F5344CB8AC3E}">
        <p14:creationId xmlns:p14="http://schemas.microsoft.com/office/powerpoint/2010/main" val="62779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62D3138C-E661-4421-980F-CB99358992DD}"/>
              </a:ext>
            </a:extLst>
          </p:cNvPr>
          <p:cNvSpPr>
            <a:spLocks noGrp="1"/>
          </p:cNvSpPr>
          <p:nvPr>
            <p:ph type="dt" sz="half" idx="10"/>
          </p:nvPr>
        </p:nvSpPr>
        <p:spPr/>
        <p:txBody>
          <a:bodyPr/>
          <a:lstStyle>
            <a:lvl1pPr>
              <a:defRPr/>
            </a:lvl1pPr>
          </a:lstStyle>
          <a:p>
            <a:pPr>
              <a:defRPr/>
            </a:pPr>
            <a:fld id="{0247DD34-31CE-470B-B8FF-ED85CC2E78AA}" type="datetimeFigureOut">
              <a:rPr lang="zh-CN" altLang="en-US"/>
              <a:pPr>
                <a:defRPr/>
              </a:pPr>
              <a:t>2019/3/18</a:t>
            </a:fld>
            <a:endParaRPr lang="zh-CN" altLang="en-US"/>
          </a:p>
        </p:txBody>
      </p:sp>
      <p:sp>
        <p:nvSpPr>
          <p:cNvPr id="6" name="页脚占位符 4">
            <a:extLst>
              <a:ext uri="{FF2B5EF4-FFF2-40B4-BE49-F238E27FC236}">
                <a16:creationId xmlns:a16="http://schemas.microsoft.com/office/drawing/2014/main" id="{03AEB61E-AF85-41A0-8FDC-152DDC2D8318}"/>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EF725B60-7A19-4C13-ADBC-DE6703BB75B9}"/>
              </a:ext>
            </a:extLst>
          </p:cNvPr>
          <p:cNvSpPr>
            <a:spLocks noGrp="1"/>
          </p:cNvSpPr>
          <p:nvPr>
            <p:ph type="sldNum" sz="quarter" idx="12"/>
          </p:nvPr>
        </p:nvSpPr>
        <p:spPr/>
        <p:txBody>
          <a:bodyPr/>
          <a:lstStyle>
            <a:lvl1pPr>
              <a:defRPr/>
            </a:lvl1pPr>
          </a:lstStyle>
          <a:p>
            <a:pPr>
              <a:defRPr/>
            </a:pPr>
            <a:fld id="{38D58CC5-0700-478A-ABF3-F90E4FE9732B}" type="slidenum">
              <a:rPr lang="zh-CN" altLang="en-US"/>
              <a:pPr>
                <a:defRPr/>
              </a:pPr>
              <a:t>‹#›</a:t>
            </a:fld>
            <a:endParaRPr lang="zh-CN" altLang="en-US"/>
          </a:p>
        </p:txBody>
      </p:sp>
    </p:spTree>
    <p:extLst>
      <p:ext uri="{BB962C8B-B14F-4D97-AF65-F5344CB8AC3E}">
        <p14:creationId xmlns:p14="http://schemas.microsoft.com/office/powerpoint/2010/main" val="869570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DB25A3A7-D85E-4D09-8F67-A7C2376A03B2}"/>
              </a:ext>
            </a:extLst>
          </p:cNvPr>
          <p:cNvSpPr>
            <a:spLocks noGrp="1"/>
          </p:cNvSpPr>
          <p:nvPr>
            <p:ph type="dt" sz="half" idx="10"/>
          </p:nvPr>
        </p:nvSpPr>
        <p:spPr/>
        <p:txBody>
          <a:bodyPr/>
          <a:lstStyle>
            <a:lvl1pPr>
              <a:defRPr/>
            </a:lvl1pPr>
          </a:lstStyle>
          <a:p>
            <a:pPr>
              <a:defRPr/>
            </a:pPr>
            <a:fld id="{6971BD89-D1D3-4638-A605-B2EBBD6F28A6}" type="datetimeFigureOut">
              <a:rPr lang="zh-CN" altLang="en-US"/>
              <a:pPr>
                <a:defRPr/>
              </a:pPr>
              <a:t>2019/3/18</a:t>
            </a:fld>
            <a:endParaRPr lang="zh-CN" altLang="en-US"/>
          </a:p>
        </p:txBody>
      </p:sp>
      <p:sp>
        <p:nvSpPr>
          <p:cNvPr id="8" name="页脚占位符 4">
            <a:extLst>
              <a:ext uri="{FF2B5EF4-FFF2-40B4-BE49-F238E27FC236}">
                <a16:creationId xmlns:a16="http://schemas.microsoft.com/office/drawing/2014/main" id="{199B372D-C017-40CC-8568-6A5D77075BF4}"/>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1024EE35-BF9B-4348-8E31-3708F5435603}"/>
              </a:ext>
            </a:extLst>
          </p:cNvPr>
          <p:cNvSpPr>
            <a:spLocks noGrp="1"/>
          </p:cNvSpPr>
          <p:nvPr>
            <p:ph type="sldNum" sz="quarter" idx="12"/>
          </p:nvPr>
        </p:nvSpPr>
        <p:spPr/>
        <p:txBody>
          <a:bodyPr/>
          <a:lstStyle>
            <a:lvl1pPr>
              <a:defRPr/>
            </a:lvl1pPr>
          </a:lstStyle>
          <a:p>
            <a:pPr>
              <a:defRPr/>
            </a:pPr>
            <a:fld id="{B44AD1D8-7933-4F4D-AE1D-10EB48D95465}" type="slidenum">
              <a:rPr lang="zh-CN" altLang="en-US"/>
              <a:pPr>
                <a:defRPr/>
              </a:pPr>
              <a:t>‹#›</a:t>
            </a:fld>
            <a:endParaRPr lang="zh-CN" altLang="en-US"/>
          </a:p>
        </p:txBody>
      </p:sp>
    </p:spTree>
    <p:extLst>
      <p:ext uri="{BB962C8B-B14F-4D97-AF65-F5344CB8AC3E}">
        <p14:creationId xmlns:p14="http://schemas.microsoft.com/office/powerpoint/2010/main" val="3182857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C79AFA44-D836-4724-98B3-204C3EEA30F4}"/>
              </a:ext>
            </a:extLst>
          </p:cNvPr>
          <p:cNvSpPr>
            <a:spLocks noGrp="1"/>
          </p:cNvSpPr>
          <p:nvPr>
            <p:ph type="dt" sz="half" idx="10"/>
          </p:nvPr>
        </p:nvSpPr>
        <p:spPr/>
        <p:txBody>
          <a:bodyPr/>
          <a:lstStyle>
            <a:lvl1pPr>
              <a:defRPr/>
            </a:lvl1pPr>
          </a:lstStyle>
          <a:p>
            <a:pPr>
              <a:defRPr/>
            </a:pPr>
            <a:fld id="{7A35A237-FDA5-4E4F-8629-8FFA937B9E5D}" type="datetimeFigureOut">
              <a:rPr lang="zh-CN" altLang="en-US"/>
              <a:pPr>
                <a:defRPr/>
              </a:pPr>
              <a:t>2019/3/18</a:t>
            </a:fld>
            <a:endParaRPr lang="zh-CN" altLang="en-US"/>
          </a:p>
        </p:txBody>
      </p:sp>
      <p:sp>
        <p:nvSpPr>
          <p:cNvPr id="4" name="页脚占位符 4">
            <a:extLst>
              <a:ext uri="{FF2B5EF4-FFF2-40B4-BE49-F238E27FC236}">
                <a16:creationId xmlns:a16="http://schemas.microsoft.com/office/drawing/2014/main" id="{09BB5FEE-54A8-454F-B0D8-3C6F8CE694CE}"/>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EB845A68-D28A-4730-BE69-A24A26B4D3A6}"/>
              </a:ext>
            </a:extLst>
          </p:cNvPr>
          <p:cNvSpPr>
            <a:spLocks noGrp="1"/>
          </p:cNvSpPr>
          <p:nvPr>
            <p:ph type="sldNum" sz="quarter" idx="12"/>
          </p:nvPr>
        </p:nvSpPr>
        <p:spPr/>
        <p:txBody>
          <a:bodyPr/>
          <a:lstStyle>
            <a:lvl1pPr>
              <a:defRPr/>
            </a:lvl1pPr>
          </a:lstStyle>
          <a:p>
            <a:pPr>
              <a:defRPr/>
            </a:pPr>
            <a:fld id="{02720805-09B6-40A3-9188-81AD27AEAEBC}" type="slidenum">
              <a:rPr lang="zh-CN" altLang="en-US"/>
              <a:pPr>
                <a:defRPr/>
              </a:pPr>
              <a:t>‹#›</a:t>
            </a:fld>
            <a:endParaRPr lang="zh-CN" altLang="en-US"/>
          </a:p>
        </p:txBody>
      </p:sp>
    </p:spTree>
    <p:extLst>
      <p:ext uri="{BB962C8B-B14F-4D97-AF65-F5344CB8AC3E}">
        <p14:creationId xmlns:p14="http://schemas.microsoft.com/office/powerpoint/2010/main" val="2794745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6860BE21-398A-480F-9D40-F72ACBD5BDE2}"/>
              </a:ext>
            </a:extLst>
          </p:cNvPr>
          <p:cNvSpPr>
            <a:spLocks noGrp="1"/>
          </p:cNvSpPr>
          <p:nvPr>
            <p:ph type="dt" sz="half" idx="10"/>
          </p:nvPr>
        </p:nvSpPr>
        <p:spPr/>
        <p:txBody>
          <a:bodyPr/>
          <a:lstStyle>
            <a:lvl1pPr>
              <a:defRPr/>
            </a:lvl1pPr>
          </a:lstStyle>
          <a:p>
            <a:pPr>
              <a:defRPr/>
            </a:pPr>
            <a:fld id="{C2684C9D-6CE1-40AB-AA8B-32B97FA6EA58}" type="datetimeFigureOut">
              <a:rPr lang="zh-CN" altLang="en-US"/>
              <a:pPr>
                <a:defRPr/>
              </a:pPr>
              <a:t>2019/3/18</a:t>
            </a:fld>
            <a:endParaRPr lang="zh-CN" altLang="en-US"/>
          </a:p>
        </p:txBody>
      </p:sp>
      <p:sp>
        <p:nvSpPr>
          <p:cNvPr id="3" name="页脚占位符 4">
            <a:extLst>
              <a:ext uri="{FF2B5EF4-FFF2-40B4-BE49-F238E27FC236}">
                <a16:creationId xmlns:a16="http://schemas.microsoft.com/office/drawing/2014/main" id="{6E7293B0-476F-455D-89D7-34FDBD378DD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E6936ADD-8D1E-4EC6-A40A-80432B217DB9}"/>
              </a:ext>
            </a:extLst>
          </p:cNvPr>
          <p:cNvSpPr>
            <a:spLocks noGrp="1"/>
          </p:cNvSpPr>
          <p:nvPr>
            <p:ph type="sldNum" sz="quarter" idx="12"/>
          </p:nvPr>
        </p:nvSpPr>
        <p:spPr/>
        <p:txBody>
          <a:bodyPr/>
          <a:lstStyle>
            <a:lvl1pPr>
              <a:defRPr/>
            </a:lvl1pPr>
          </a:lstStyle>
          <a:p>
            <a:pPr>
              <a:defRPr/>
            </a:pPr>
            <a:fld id="{1D295D73-E473-4452-AD44-4722924B595A}" type="slidenum">
              <a:rPr lang="zh-CN" altLang="en-US"/>
              <a:pPr>
                <a:defRPr/>
              </a:pPr>
              <a:t>‹#›</a:t>
            </a:fld>
            <a:endParaRPr lang="zh-CN" altLang="en-US"/>
          </a:p>
        </p:txBody>
      </p:sp>
    </p:spTree>
    <p:extLst>
      <p:ext uri="{BB962C8B-B14F-4D97-AF65-F5344CB8AC3E}">
        <p14:creationId xmlns:p14="http://schemas.microsoft.com/office/powerpoint/2010/main" val="247599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E5D04B96-BC9B-4AEF-8632-52019AD781A0}"/>
              </a:ext>
            </a:extLst>
          </p:cNvPr>
          <p:cNvSpPr>
            <a:spLocks noGrp="1"/>
          </p:cNvSpPr>
          <p:nvPr>
            <p:ph type="dt" sz="half" idx="10"/>
          </p:nvPr>
        </p:nvSpPr>
        <p:spPr/>
        <p:txBody>
          <a:bodyPr/>
          <a:lstStyle>
            <a:lvl1pPr>
              <a:defRPr/>
            </a:lvl1pPr>
          </a:lstStyle>
          <a:p>
            <a:pPr>
              <a:defRPr/>
            </a:pPr>
            <a:fld id="{3A55492B-D16D-40A6-8A97-A9FD78033571}" type="datetimeFigureOut">
              <a:rPr lang="zh-CN" altLang="en-US"/>
              <a:pPr>
                <a:defRPr/>
              </a:pPr>
              <a:t>2019/3/18</a:t>
            </a:fld>
            <a:endParaRPr lang="zh-CN" altLang="en-US"/>
          </a:p>
        </p:txBody>
      </p:sp>
      <p:sp>
        <p:nvSpPr>
          <p:cNvPr id="6" name="页脚占位符 4">
            <a:extLst>
              <a:ext uri="{FF2B5EF4-FFF2-40B4-BE49-F238E27FC236}">
                <a16:creationId xmlns:a16="http://schemas.microsoft.com/office/drawing/2014/main" id="{C5C28F72-D5AA-45DF-935C-B2002D485FE3}"/>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495BFCC9-EC4F-4BF5-A045-EA38C79AA4B2}"/>
              </a:ext>
            </a:extLst>
          </p:cNvPr>
          <p:cNvSpPr>
            <a:spLocks noGrp="1"/>
          </p:cNvSpPr>
          <p:nvPr>
            <p:ph type="sldNum" sz="quarter" idx="12"/>
          </p:nvPr>
        </p:nvSpPr>
        <p:spPr/>
        <p:txBody>
          <a:bodyPr/>
          <a:lstStyle>
            <a:lvl1pPr>
              <a:defRPr/>
            </a:lvl1pPr>
          </a:lstStyle>
          <a:p>
            <a:pPr>
              <a:defRPr/>
            </a:pPr>
            <a:fld id="{33FF2378-B367-4A6E-BF13-60252799187F}" type="slidenum">
              <a:rPr lang="zh-CN" altLang="en-US"/>
              <a:pPr>
                <a:defRPr/>
              </a:pPr>
              <a:t>‹#›</a:t>
            </a:fld>
            <a:endParaRPr lang="zh-CN" altLang="en-US"/>
          </a:p>
        </p:txBody>
      </p:sp>
    </p:spTree>
    <p:extLst>
      <p:ext uri="{BB962C8B-B14F-4D97-AF65-F5344CB8AC3E}">
        <p14:creationId xmlns:p14="http://schemas.microsoft.com/office/powerpoint/2010/main" val="1050105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DA4DC5BA-3FE0-4CE1-B609-97B7CD40D86E}"/>
              </a:ext>
            </a:extLst>
          </p:cNvPr>
          <p:cNvSpPr>
            <a:spLocks noGrp="1"/>
          </p:cNvSpPr>
          <p:nvPr>
            <p:ph type="dt" sz="half" idx="10"/>
          </p:nvPr>
        </p:nvSpPr>
        <p:spPr/>
        <p:txBody>
          <a:bodyPr/>
          <a:lstStyle>
            <a:lvl1pPr>
              <a:defRPr/>
            </a:lvl1pPr>
          </a:lstStyle>
          <a:p>
            <a:pPr>
              <a:defRPr/>
            </a:pPr>
            <a:fld id="{5E421A40-57A2-4229-836F-E3DFD395AD7E}" type="datetimeFigureOut">
              <a:rPr lang="zh-CN" altLang="en-US"/>
              <a:pPr>
                <a:defRPr/>
              </a:pPr>
              <a:t>2019/3/18</a:t>
            </a:fld>
            <a:endParaRPr lang="zh-CN" altLang="en-US"/>
          </a:p>
        </p:txBody>
      </p:sp>
      <p:sp>
        <p:nvSpPr>
          <p:cNvPr id="6" name="页脚占位符 4">
            <a:extLst>
              <a:ext uri="{FF2B5EF4-FFF2-40B4-BE49-F238E27FC236}">
                <a16:creationId xmlns:a16="http://schemas.microsoft.com/office/drawing/2014/main" id="{F03F27F1-4A9F-42EC-B928-89D67AFDA08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820B3BBC-CDB3-43AF-897D-BC1B1E703BA8}"/>
              </a:ext>
            </a:extLst>
          </p:cNvPr>
          <p:cNvSpPr>
            <a:spLocks noGrp="1"/>
          </p:cNvSpPr>
          <p:nvPr>
            <p:ph type="sldNum" sz="quarter" idx="12"/>
          </p:nvPr>
        </p:nvSpPr>
        <p:spPr/>
        <p:txBody>
          <a:bodyPr/>
          <a:lstStyle>
            <a:lvl1pPr>
              <a:defRPr/>
            </a:lvl1pPr>
          </a:lstStyle>
          <a:p>
            <a:pPr>
              <a:defRPr/>
            </a:pPr>
            <a:fld id="{094D16BF-E4B0-405F-8113-1244D9383A7D}" type="slidenum">
              <a:rPr lang="zh-CN" altLang="en-US"/>
              <a:pPr>
                <a:defRPr/>
              </a:pPr>
              <a:t>‹#›</a:t>
            </a:fld>
            <a:endParaRPr lang="zh-CN" altLang="en-US"/>
          </a:p>
        </p:txBody>
      </p:sp>
    </p:spTree>
    <p:extLst>
      <p:ext uri="{BB962C8B-B14F-4D97-AF65-F5344CB8AC3E}">
        <p14:creationId xmlns:p14="http://schemas.microsoft.com/office/powerpoint/2010/main" val="3051077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E1ACF5FB-9083-47F3-AB7D-082964DE26E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BE2D7893-719E-4473-A620-9E3F6952C49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EFC38BB-CD7C-447F-A8F2-216A78E0150C}"/>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6B89263D-8764-4E4E-B6BF-4626E1BEC58E}" type="datetimeFigureOut">
              <a:rPr lang="zh-CN" altLang="en-US"/>
              <a:pPr>
                <a:defRPr/>
              </a:pPr>
              <a:t>2019/3/18</a:t>
            </a:fld>
            <a:endParaRPr lang="zh-CN" altLang="en-US"/>
          </a:p>
        </p:txBody>
      </p:sp>
      <p:sp>
        <p:nvSpPr>
          <p:cNvPr id="5" name="页脚占位符 4">
            <a:extLst>
              <a:ext uri="{FF2B5EF4-FFF2-40B4-BE49-F238E27FC236}">
                <a16:creationId xmlns:a16="http://schemas.microsoft.com/office/drawing/2014/main" id="{529E8F91-9E5E-47C7-B299-638E5EE412B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62F62D18-D823-476C-B22F-BA0B5E73470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B72BB795-E6F5-49C4-871D-5C1813B92AA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3DD42117-BD79-4970-90B0-F25CCC030EB6}"/>
              </a:ext>
            </a:extLst>
          </p:cNvPr>
          <p:cNvSpPr>
            <a:spLocks noGrp="1"/>
          </p:cNvSpPr>
          <p:nvPr>
            <p:ph type="ctrTitle"/>
          </p:nvPr>
        </p:nvSpPr>
        <p:spPr>
          <a:xfrm>
            <a:off x="685800" y="1484785"/>
            <a:ext cx="7772400" cy="2115666"/>
          </a:xfrm>
        </p:spPr>
        <p:txBody>
          <a:bodyPr/>
          <a:lstStyle/>
          <a:p>
            <a:pPr eaLnBrk="1" hangingPunct="1"/>
            <a:r>
              <a:rPr lang="en-CA" b="1" dirty="0"/>
              <a:t>Non-CE8: IBC search range increase for small CTU sizes</a:t>
            </a:r>
            <a:br>
              <a:rPr lang="en-CA" b="1" dirty="0"/>
            </a:br>
            <a:r>
              <a:rPr lang="en-US" b="1" dirty="0"/>
              <a:t>(JVET-N0384)</a:t>
            </a:r>
            <a:endParaRPr lang="en-US" altLang="en-US" dirty="0">
              <a:ea typeface="宋体" panose="02010600030101010101" pitchFamily="2" charset="-122"/>
            </a:endParaRPr>
          </a:p>
        </p:txBody>
      </p:sp>
      <p:sp>
        <p:nvSpPr>
          <p:cNvPr id="3" name="Subtitle 2">
            <a:extLst>
              <a:ext uri="{FF2B5EF4-FFF2-40B4-BE49-F238E27FC236}">
                <a16:creationId xmlns:a16="http://schemas.microsoft.com/office/drawing/2014/main" id="{48151283-A4C9-42E4-AF09-35698F458E94}"/>
              </a:ext>
            </a:extLst>
          </p:cNvPr>
          <p:cNvSpPr>
            <a:spLocks noGrp="1"/>
          </p:cNvSpPr>
          <p:nvPr>
            <p:ph type="subTitle" idx="1"/>
          </p:nvPr>
        </p:nvSpPr>
        <p:spPr>
          <a:xfrm>
            <a:off x="1115616" y="4149080"/>
            <a:ext cx="6912768" cy="1752600"/>
          </a:xfrm>
        </p:spPr>
        <p:txBody>
          <a:bodyPr rtlCol="0">
            <a:normAutofit/>
          </a:bodyPr>
          <a:lstStyle/>
          <a:p>
            <a:r>
              <a:rPr lang="en-US" u="sng" dirty="0"/>
              <a:t>X. Xu</a:t>
            </a:r>
            <a:r>
              <a:rPr lang="en-US" dirty="0"/>
              <a:t>, X. Li, S. Liu (Tencent)</a:t>
            </a:r>
          </a:p>
          <a:p>
            <a:pPr>
              <a:defRPr/>
            </a:pPr>
            <a:r>
              <a:rPr lang="en-US" dirty="0"/>
              <a:t>2019</a:t>
            </a:r>
            <a:r>
              <a:rPr lang="en-US" altLang="zh-CN" dirty="0"/>
              <a:t>/03</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41D1A84-2FE5-4CB2-BAC7-C5411BDB8EE2}"/>
              </a:ext>
            </a:extLst>
          </p:cNvPr>
          <p:cNvSpPr>
            <a:spLocks noGrp="1"/>
          </p:cNvSpPr>
          <p:nvPr>
            <p:ph type="title"/>
          </p:nvPr>
        </p:nvSpPr>
        <p:spPr>
          <a:xfrm>
            <a:off x="457200" y="274638"/>
            <a:ext cx="8229600" cy="778098"/>
          </a:xfrm>
        </p:spPr>
        <p:txBody>
          <a:bodyPr/>
          <a:lstStyle/>
          <a:p>
            <a:r>
              <a:rPr lang="en-US" altLang="en-US" dirty="0">
                <a:ea typeface="宋体" panose="02010600030101010101" pitchFamily="2" charset="-122"/>
              </a:rPr>
              <a:t>Summary</a:t>
            </a:r>
          </a:p>
        </p:txBody>
      </p:sp>
      <p:sp>
        <p:nvSpPr>
          <p:cNvPr id="7171" name="Content Placeholder 2">
            <a:extLst>
              <a:ext uri="{FF2B5EF4-FFF2-40B4-BE49-F238E27FC236}">
                <a16:creationId xmlns:a16="http://schemas.microsoft.com/office/drawing/2014/main" id="{C11C983A-B855-483F-85A9-05192B52B49A}"/>
              </a:ext>
            </a:extLst>
          </p:cNvPr>
          <p:cNvSpPr>
            <a:spLocks noGrp="1"/>
          </p:cNvSpPr>
          <p:nvPr>
            <p:ph idx="1"/>
          </p:nvPr>
        </p:nvSpPr>
        <p:spPr>
          <a:xfrm>
            <a:off x="487633" y="1268760"/>
            <a:ext cx="8229600" cy="5400600"/>
          </a:xfrm>
        </p:spPr>
        <p:txBody>
          <a:bodyPr/>
          <a:lstStyle/>
          <a:p>
            <a:r>
              <a:rPr lang="en-US" altLang="zh-CN" sz="2800" dirty="0">
                <a:ea typeface="宋体" panose="02010600030101010101" pitchFamily="2" charset="-122"/>
              </a:rPr>
              <a:t>Currently in VVC WD-4.0/VTM-4.0, </a:t>
            </a:r>
          </a:p>
          <a:p>
            <a:pPr lvl="1"/>
            <a:r>
              <a:rPr lang="en-US" altLang="zh-CN" sz="2400" dirty="0">
                <a:ea typeface="宋体" panose="02010600030101010101" pitchFamily="2" charset="-122"/>
              </a:rPr>
              <a:t>IBC search range is limited to reconstructed part of current CTU and p</a:t>
            </a:r>
            <a:r>
              <a:rPr lang="en-US" altLang="zh-CN" sz="2400" dirty="0"/>
              <a:t>art of left CTU based on 1 CTU size of memory</a:t>
            </a:r>
            <a:endParaRPr lang="en-US" altLang="zh-CN" sz="2400" dirty="0">
              <a:ea typeface="宋体" panose="02010600030101010101" pitchFamily="2" charset="-122"/>
            </a:endParaRPr>
          </a:p>
          <a:p>
            <a:r>
              <a:rPr lang="en-US" altLang="zh-CN" sz="2800" dirty="0">
                <a:ea typeface="宋体" panose="02010600030101010101" pitchFamily="2" charset="-122"/>
              </a:rPr>
              <a:t>The constrained range reflects only CTU size equal to 128x128. When CTU size is smaller than that, the search range could be increased with the same amount of memory used</a:t>
            </a:r>
          </a:p>
          <a:p>
            <a:r>
              <a:rPr lang="en-US" altLang="zh-CN" sz="2800" dirty="0">
                <a:ea typeface="宋体" panose="02010600030101010101" pitchFamily="2" charset="-122"/>
              </a:rPr>
              <a:t>In this contribution, search range of IBC is increased for smaller CTU sizes to fully utilize the memory</a:t>
            </a:r>
            <a:endParaRPr lang="en-US" altLang="en-US" sz="2000" dirty="0">
              <a:ea typeface="宋体" panose="02010600030101010101" pitchFamily="2" charset="-122"/>
            </a:endParaRPr>
          </a:p>
          <a:p>
            <a:r>
              <a:rPr lang="en-US" altLang="en-US" sz="2800" dirty="0">
                <a:ea typeface="宋体" panose="02010600030101010101" pitchFamily="2" charset="-122"/>
              </a:rPr>
              <a:t>It is reported that coding efficiency gain can be achieved by allowing larger search range for small CTU sizes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669F8-0362-413D-BE40-36805EABED65}"/>
              </a:ext>
            </a:extLst>
          </p:cNvPr>
          <p:cNvSpPr>
            <a:spLocks noGrp="1"/>
          </p:cNvSpPr>
          <p:nvPr>
            <p:ph type="title"/>
          </p:nvPr>
        </p:nvSpPr>
        <p:spPr/>
        <p:txBody>
          <a:bodyPr/>
          <a:lstStyle/>
          <a:p>
            <a:r>
              <a:rPr lang="en-US" dirty="0"/>
              <a:t>Current IBC search range in VVC</a:t>
            </a:r>
          </a:p>
        </p:txBody>
      </p:sp>
      <p:sp>
        <p:nvSpPr>
          <p:cNvPr id="3" name="Content Placeholder 2">
            <a:extLst>
              <a:ext uri="{FF2B5EF4-FFF2-40B4-BE49-F238E27FC236}">
                <a16:creationId xmlns:a16="http://schemas.microsoft.com/office/drawing/2014/main" id="{B0B85CE7-E0CB-40CD-94E3-39A66E9F147C}"/>
              </a:ext>
            </a:extLst>
          </p:cNvPr>
          <p:cNvSpPr>
            <a:spLocks noGrp="1"/>
          </p:cNvSpPr>
          <p:nvPr>
            <p:ph idx="1"/>
          </p:nvPr>
        </p:nvSpPr>
        <p:spPr/>
        <p:txBody>
          <a:bodyPr/>
          <a:lstStyle/>
          <a:p>
            <a:pPr lvl="0"/>
            <a:r>
              <a:rPr lang="en-CA" sz="2000" dirty="0"/>
              <a:t>The following conditions shall be true:</a:t>
            </a:r>
            <a:endParaRPr lang="en-US" sz="2000" dirty="0"/>
          </a:p>
          <a:p>
            <a:pPr lvl="1"/>
            <a:r>
              <a:rPr lang="en-CA" sz="1600" dirty="0"/>
              <a:t>( </a:t>
            </a:r>
            <a:r>
              <a:rPr lang="en-CA" sz="1600" dirty="0" err="1"/>
              <a:t>yCb</a:t>
            </a:r>
            <a:r>
              <a:rPr lang="en-CA" sz="1600" dirty="0"/>
              <a:t> + ( </a:t>
            </a:r>
            <a:r>
              <a:rPr lang="en-CA" sz="1600" dirty="0" err="1"/>
              <a:t>mvL</a:t>
            </a:r>
            <a:r>
              <a:rPr lang="en-CA" sz="1600" dirty="0"/>
              <a:t>[ 1 ] &gt;&gt; 4 ) ) &gt;&gt; CtbLog2SizeY = </a:t>
            </a:r>
            <a:r>
              <a:rPr lang="en-CA" sz="1600" dirty="0" err="1"/>
              <a:t>yCb</a:t>
            </a:r>
            <a:r>
              <a:rPr lang="en-CA" sz="1600" dirty="0"/>
              <a:t> &gt;&gt; CtbLog2SizeY	(8‑972)</a:t>
            </a:r>
            <a:endParaRPr lang="en-US" sz="1600" dirty="0"/>
          </a:p>
          <a:p>
            <a:pPr lvl="1"/>
            <a:r>
              <a:rPr lang="en-CA" sz="1600" dirty="0"/>
              <a:t>( </a:t>
            </a:r>
            <a:r>
              <a:rPr lang="en-CA" sz="1600" dirty="0" err="1"/>
              <a:t>yCb</a:t>
            </a:r>
            <a:r>
              <a:rPr lang="en-CA" sz="1600" dirty="0"/>
              <a:t> + ( </a:t>
            </a:r>
            <a:r>
              <a:rPr lang="en-CA" sz="1600" dirty="0" err="1"/>
              <a:t>mvL</a:t>
            </a:r>
            <a:r>
              <a:rPr lang="en-CA" sz="1600" dirty="0"/>
              <a:t>[ 1 ] &gt;&gt; 4 ) + </a:t>
            </a:r>
            <a:r>
              <a:rPr lang="en-CA" sz="1600" dirty="0" err="1"/>
              <a:t>cbHeight</a:t>
            </a:r>
            <a:r>
              <a:rPr lang="en-CA" sz="1600" dirty="0"/>
              <a:t> − 1) &gt;&gt; CtbLog2SizeY = </a:t>
            </a:r>
            <a:r>
              <a:rPr lang="en-CA" sz="1600" dirty="0" err="1"/>
              <a:t>yCb</a:t>
            </a:r>
            <a:r>
              <a:rPr lang="en-CA" sz="1600" dirty="0"/>
              <a:t> &gt;&gt; CtbLog2SizeY	(8‑973)</a:t>
            </a:r>
            <a:endParaRPr lang="en-US" sz="1600" dirty="0"/>
          </a:p>
          <a:p>
            <a:pPr lvl="1"/>
            <a:r>
              <a:rPr lang="en-CA" sz="1600" dirty="0"/>
              <a:t>( </a:t>
            </a:r>
            <a:r>
              <a:rPr lang="en-CA" sz="1600" dirty="0" err="1"/>
              <a:t>xCb</a:t>
            </a:r>
            <a:r>
              <a:rPr lang="en-CA" sz="1600" dirty="0"/>
              <a:t> + ( </a:t>
            </a:r>
            <a:r>
              <a:rPr lang="en-CA" sz="1600" dirty="0" err="1"/>
              <a:t>mvL</a:t>
            </a:r>
            <a:r>
              <a:rPr lang="en-CA" sz="1600" dirty="0"/>
              <a:t>[ 0 ] &gt;&gt; 4 ) ) &gt;&gt; CtbLog2SizeY &gt;= ( </a:t>
            </a:r>
            <a:r>
              <a:rPr lang="en-CA" sz="1600" dirty="0" err="1"/>
              <a:t>xCb</a:t>
            </a:r>
            <a:r>
              <a:rPr lang="en-CA" sz="1600" dirty="0"/>
              <a:t> &gt;&gt; CtbLog2SizeY ) − 1	(8‑974)</a:t>
            </a:r>
            <a:endParaRPr lang="en-US" sz="1600" dirty="0"/>
          </a:p>
          <a:p>
            <a:pPr lvl="1"/>
            <a:r>
              <a:rPr lang="en-CA" sz="1600" dirty="0"/>
              <a:t>( </a:t>
            </a:r>
            <a:r>
              <a:rPr lang="en-CA" sz="1600" dirty="0" err="1"/>
              <a:t>xCb</a:t>
            </a:r>
            <a:r>
              <a:rPr lang="en-CA" sz="1600" dirty="0"/>
              <a:t> + ( </a:t>
            </a:r>
            <a:r>
              <a:rPr lang="en-CA" sz="1600" dirty="0" err="1"/>
              <a:t>mvL</a:t>
            </a:r>
            <a:r>
              <a:rPr lang="en-CA" sz="1600" dirty="0"/>
              <a:t>[ 0 ] &gt;&gt; 4 ) + </a:t>
            </a:r>
            <a:r>
              <a:rPr lang="en-CA" sz="1600" dirty="0" err="1"/>
              <a:t>cbWidth</a:t>
            </a:r>
            <a:r>
              <a:rPr lang="en-CA" sz="1600" dirty="0"/>
              <a:t> − 1) &gt;&gt; CtbLog2SizeY &lt;= ( </a:t>
            </a:r>
            <a:r>
              <a:rPr lang="en-CA" sz="1600" dirty="0" err="1"/>
              <a:t>xCb</a:t>
            </a:r>
            <a:r>
              <a:rPr lang="en-CA" sz="1600" dirty="0"/>
              <a:t> &gt;&gt; CtbLog2SizeY )	 (8‑975)</a:t>
            </a:r>
            <a:endParaRPr lang="en-US" sz="1600" dirty="0"/>
          </a:p>
          <a:p>
            <a:pPr lvl="0"/>
            <a:r>
              <a:rPr lang="en-CA" sz="2000" dirty="0"/>
              <a:t>When ( </a:t>
            </a:r>
            <a:r>
              <a:rPr lang="en-CA" sz="2000" dirty="0" err="1"/>
              <a:t>xCb</a:t>
            </a:r>
            <a:r>
              <a:rPr lang="en-CA" sz="2000" dirty="0"/>
              <a:t> + ( </a:t>
            </a:r>
            <a:r>
              <a:rPr lang="en-CA" sz="2000" dirty="0" err="1"/>
              <a:t>mvL</a:t>
            </a:r>
            <a:r>
              <a:rPr lang="en-CA" sz="2000" dirty="0"/>
              <a:t>[ 0 ] &gt;&gt; 4 ) ) &gt;&gt; CtbLog2SizeY is equal to ( </a:t>
            </a:r>
            <a:r>
              <a:rPr lang="en-CA" sz="2000" dirty="0" err="1"/>
              <a:t>xCb</a:t>
            </a:r>
            <a:r>
              <a:rPr lang="en-CA" sz="2000" dirty="0"/>
              <a:t> &gt;&gt; CtbLog2SizeY ) − 1, the derivation process for block availability as specified in clause 6.4.X is invoked with the current </a:t>
            </a:r>
            <a:r>
              <a:rPr lang="en-CA" sz="2000" dirty="0" err="1"/>
              <a:t>luma</a:t>
            </a:r>
            <a:r>
              <a:rPr lang="en-CA" sz="2000" dirty="0"/>
              <a:t> location( </a:t>
            </a:r>
            <a:r>
              <a:rPr lang="en-CA" sz="2000" dirty="0" err="1"/>
              <a:t>xCurr</a:t>
            </a:r>
            <a:r>
              <a:rPr lang="en-CA" sz="2000" dirty="0"/>
              <a:t>, </a:t>
            </a:r>
            <a:r>
              <a:rPr lang="en-CA" sz="2000" dirty="0" err="1"/>
              <a:t>yCurr</a:t>
            </a:r>
            <a:r>
              <a:rPr lang="en-CA" sz="2000" dirty="0"/>
              <a:t> ) set equal to ( </a:t>
            </a:r>
            <a:r>
              <a:rPr lang="en-CA" sz="2000" dirty="0" err="1"/>
              <a:t>xCb</a:t>
            </a:r>
            <a:r>
              <a:rPr lang="en-CA" sz="2000" dirty="0"/>
              <a:t>, </a:t>
            </a:r>
            <a:r>
              <a:rPr lang="en-CA" sz="2000" dirty="0" err="1"/>
              <a:t>yCb</a:t>
            </a:r>
            <a:r>
              <a:rPr lang="en-CA" sz="2000" dirty="0"/>
              <a:t> ) and the neighbouring </a:t>
            </a:r>
            <a:r>
              <a:rPr lang="en-CA" sz="2000" dirty="0" err="1"/>
              <a:t>luma</a:t>
            </a:r>
            <a:r>
              <a:rPr lang="en-CA" sz="2000" dirty="0"/>
              <a:t> location ( ( ( </a:t>
            </a:r>
            <a:r>
              <a:rPr lang="en-CA" sz="2000" dirty="0" err="1"/>
              <a:t>xCb</a:t>
            </a:r>
            <a:r>
              <a:rPr lang="en-CA" sz="2000" dirty="0"/>
              <a:t> + ( </a:t>
            </a:r>
            <a:r>
              <a:rPr lang="en-CA" sz="2000" dirty="0" err="1"/>
              <a:t>mvL</a:t>
            </a:r>
            <a:r>
              <a:rPr lang="en-CA" sz="2000" dirty="0"/>
              <a:t>[ 0 ] &gt;&gt; 4 ) + </a:t>
            </a:r>
            <a:r>
              <a:rPr lang="en-CA" sz="2000" dirty="0" err="1"/>
              <a:t>CtbSizeY</a:t>
            </a:r>
            <a:r>
              <a:rPr lang="en-CA" sz="2000" dirty="0"/>
              <a:t> ) &gt;&gt; ( CtbLog2SizeY − 1 ) ) &lt;&lt; ( CtbLog2SizeY − 1 ), ( ( </a:t>
            </a:r>
            <a:r>
              <a:rPr lang="en-CA" sz="2000" dirty="0" err="1"/>
              <a:t>yCb</a:t>
            </a:r>
            <a:r>
              <a:rPr lang="en-CA" sz="2000" dirty="0"/>
              <a:t> + ( </a:t>
            </a:r>
            <a:r>
              <a:rPr lang="en-CA" sz="2000" dirty="0" err="1"/>
              <a:t>mvL</a:t>
            </a:r>
            <a:r>
              <a:rPr lang="en-CA" sz="2000" dirty="0"/>
              <a:t>[ 1 ] &gt;&gt; 4 ) ) &gt;&gt; ( CtbLog2SizeY − 1 ) ) &lt;&lt; ( CtbLog2SizeY − 1 ) ) as inputs, and the output shall be equal to FALSE.</a:t>
            </a:r>
            <a:endParaRPr lang="en-US" sz="2000" dirty="0"/>
          </a:p>
          <a:p>
            <a:endParaRPr lang="en-US" sz="1600" dirty="0"/>
          </a:p>
          <a:p>
            <a:endParaRPr lang="en-US" sz="1600" dirty="0"/>
          </a:p>
        </p:txBody>
      </p:sp>
    </p:spTree>
    <p:extLst>
      <p:ext uri="{BB962C8B-B14F-4D97-AF65-F5344CB8AC3E}">
        <p14:creationId xmlns:p14="http://schemas.microsoft.com/office/powerpoint/2010/main" val="1286043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1398F-5F06-422F-BF97-C2BEE02B3938}"/>
              </a:ext>
            </a:extLst>
          </p:cNvPr>
          <p:cNvSpPr>
            <a:spLocks noGrp="1"/>
          </p:cNvSpPr>
          <p:nvPr>
            <p:ph type="title"/>
          </p:nvPr>
        </p:nvSpPr>
        <p:spPr/>
        <p:txBody>
          <a:bodyPr/>
          <a:lstStyle/>
          <a:p>
            <a:r>
              <a:rPr lang="en-US" dirty="0"/>
              <a:t>The case with 64x64 CTU</a:t>
            </a:r>
          </a:p>
        </p:txBody>
      </p:sp>
      <p:sp>
        <p:nvSpPr>
          <p:cNvPr id="3" name="Content Placeholder 2">
            <a:extLst>
              <a:ext uri="{FF2B5EF4-FFF2-40B4-BE49-F238E27FC236}">
                <a16:creationId xmlns:a16="http://schemas.microsoft.com/office/drawing/2014/main" id="{12F4BFB6-1C58-4306-AD0C-E36EA02C75D8}"/>
              </a:ext>
            </a:extLst>
          </p:cNvPr>
          <p:cNvSpPr>
            <a:spLocks noGrp="1"/>
          </p:cNvSpPr>
          <p:nvPr>
            <p:ph idx="1"/>
          </p:nvPr>
        </p:nvSpPr>
        <p:spPr/>
        <p:txBody>
          <a:bodyPr/>
          <a:lstStyle/>
          <a:p>
            <a:r>
              <a:rPr lang="en-US" dirty="0"/>
              <a:t>For all N-1 left CTU, they are fully available to reference</a:t>
            </a:r>
          </a:p>
          <a:p>
            <a:r>
              <a:rPr lang="en-US" dirty="0"/>
              <a:t>For the left most CTU, </a:t>
            </a:r>
          </a:p>
          <a:p>
            <a:pPr lvl="1"/>
            <a:r>
              <a:rPr lang="en-US" dirty="0"/>
              <a:t>Proposed method A: apply the same logic as in VTM-4</a:t>
            </a:r>
          </a:p>
          <a:p>
            <a:pPr lvl="1"/>
            <a:r>
              <a:rPr lang="en-US" altLang="zh-CN" dirty="0"/>
              <a:t>Proposed method B: d</a:t>
            </a:r>
            <a:r>
              <a:rPr lang="en-US" dirty="0"/>
              <a:t>isallow reference to it</a:t>
            </a:r>
          </a:p>
        </p:txBody>
      </p:sp>
      <p:pic>
        <p:nvPicPr>
          <p:cNvPr id="5" name="Picture 4">
            <a:extLst>
              <a:ext uri="{FF2B5EF4-FFF2-40B4-BE49-F238E27FC236}">
                <a16:creationId xmlns:a16="http://schemas.microsoft.com/office/drawing/2014/main" id="{35F50CB0-1C98-472B-98C4-6053BD2220B2}"/>
              </a:ext>
            </a:extLst>
          </p:cNvPr>
          <p:cNvPicPr/>
          <p:nvPr/>
        </p:nvPicPr>
        <p:blipFill>
          <a:blip r:embed="rId2">
            <a:extLst>
              <a:ext uri="{28A0092B-C50C-407E-A947-70E740481C1C}">
                <a14:useLocalDpi xmlns:a14="http://schemas.microsoft.com/office/drawing/2010/main" val="0"/>
              </a:ext>
            </a:extLst>
          </a:blip>
          <a:stretch>
            <a:fillRect/>
          </a:stretch>
        </p:blipFill>
        <p:spPr>
          <a:xfrm>
            <a:off x="1763688" y="4725144"/>
            <a:ext cx="5943600" cy="2018665"/>
          </a:xfrm>
          <a:prstGeom prst="rect">
            <a:avLst/>
          </a:prstGeom>
        </p:spPr>
      </p:pic>
    </p:spTree>
    <p:extLst>
      <p:ext uri="{BB962C8B-B14F-4D97-AF65-F5344CB8AC3E}">
        <p14:creationId xmlns:p14="http://schemas.microsoft.com/office/powerpoint/2010/main" val="4131889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669F8-0362-413D-BE40-36805EABED65}"/>
              </a:ext>
            </a:extLst>
          </p:cNvPr>
          <p:cNvSpPr>
            <a:spLocks noGrp="1"/>
          </p:cNvSpPr>
          <p:nvPr>
            <p:ph type="title"/>
          </p:nvPr>
        </p:nvSpPr>
        <p:spPr/>
        <p:txBody>
          <a:bodyPr/>
          <a:lstStyle/>
          <a:p>
            <a:r>
              <a:rPr lang="en-US" dirty="0"/>
              <a:t>Proposed text changes (A) </a:t>
            </a:r>
          </a:p>
        </p:txBody>
      </p:sp>
      <p:sp>
        <p:nvSpPr>
          <p:cNvPr id="3" name="Content Placeholder 2">
            <a:extLst>
              <a:ext uri="{FF2B5EF4-FFF2-40B4-BE49-F238E27FC236}">
                <a16:creationId xmlns:a16="http://schemas.microsoft.com/office/drawing/2014/main" id="{B0B85CE7-E0CB-40CD-94E3-39A66E9F147C}"/>
              </a:ext>
            </a:extLst>
          </p:cNvPr>
          <p:cNvSpPr>
            <a:spLocks noGrp="1"/>
          </p:cNvSpPr>
          <p:nvPr>
            <p:ph idx="1"/>
          </p:nvPr>
        </p:nvSpPr>
        <p:spPr>
          <a:xfrm>
            <a:off x="457200" y="1600200"/>
            <a:ext cx="8229600" cy="4525963"/>
          </a:xfrm>
        </p:spPr>
        <p:txBody>
          <a:bodyPr/>
          <a:lstStyle/>
          <a:p>
            <a:pPr lvl="0"/>
            <a:r>
              <a:rPr lang="en-CA" sz="2000" dirty="0"/>
              <a:t>The following conditions shall be true:</a:t>
            </a:r>
            <a:endParaRPr lang="en-US" sz="2000" dirty="0"/>
          </a:p>
          <a:p>
            <a:pPr lvl="1"/>
            <a:r>
              <a:rPr lang="en-CA" sz="1600" dirty="0"/>
              <a:t>( </a:t>
            </a:r>
            <a:r>
              <a:rPr lang="en-CA" sz="1600" dirty="0" err="1"/>
              <a:t>yCb</a:t>
            </a:r>
            <a:r>
              <a:rPr lang="en-CA" sz="1600" dirty="0"/>
              <a:t> + ( </a:t>
            </a:r>
            <a:r>
              <a:rPr lang="en-CA" sz="1600" dirty="0" err="1"/>
              <a:t>mvL</a:t>
            </a:r>
            <a:r>
              <a:rPr lang="en-CA" sz="1600" dirty="0"/>
              <a:t>[ 1 ] &gt;&gt; 4 ) ) &gt;&gt; CtbLog2SizeY = </a:t>
            </a:r>
            <a:r>
              <a:rPr lang="en-CA" sz="1600" dirty="0" err="1"/>
              <a:t>yCb</a:t>
            </a:r>
            <a:r>
              <a:rPr lang="en-CA" sz="1600" dirty="0"/>
              <a:t> &gt;&gt; CtbLog2SizeY	(8‑972)</a:t>
            </a:r>
            <a:endParaRPr lang="en-US" sz="1600" dirty="0"/>
          </a:p>
          <a:p>
            <a:pPr lvl="1"/>
            <a:r>
              <a:rPr lang="en-CA" sz="1600" dirty="0"/>
              <a:t>( </a:t>
            </a:r>
            <a:r>
              <a:rPr lang="en-CA" sz="1600" dirty="0" err="1"/>
              <a:t>yCb</a:t>
            </a:r>
            <a:r>
              <a:rPr lang="en-CA" sz="1600" dirty="0"/>
              <a:t> + ( </a:t>
            </a:r>
            <a:r>
              <a:rPr lang="en-CA" sz="1600" dirty="0" err="1"/>
              <a:t>mvL</a:t>
            </a:r>
            <a:r>
              <a:rPr lang="en-CA" sz="1600" dirty="0"/>
              <a:t>[ 1 ] &gt;&gt; 4 ) + </a:t>
            </a:r>
            <a:r>
              <a:rPr lang="en-CA" sz="1600" dirty="0" err="1"/>
              <a:t>cbHeight</a:t>
            </a:r>
            <a:r>
              <a:rPr lang="en-CA" sz="1600" dirty="0"/>
              <a:t> − 1) &gt;&gt; CtbLog2SizeY = </a:t>
            </a:r>
            <a:r>
              <a:rPr lang="en-CA" sz="1600" dirty="0" err="1"/>
              <a:t>yCb</a:t>
            </a:r>
            <a:r>
              <a:rPr lang="en-CA" sz="1600" dirty="0"/>
              <a:t> &gt;&gt; CtbLog2SizeY	(8‑973)</a:t>
            </a:r>
            <a:endParaRPr lang="en-US" sz="1600" dirty="0"/>
          </a:p>
          <a:p>
            <a:pPr lvl="1"/>
            <a:r>
              <a:rPr lang="en-CA" sz="1600" dirty="0"/>
              <a:t>( </a:t>
            </a:r>
            <a:r>
              <a:rPr lang="en-CA" sz="1600" dirty="0" err="1"/>
              <a:t>xCb</a:t>
            </a:r>
            <a:r>
              <a:rPr lang="en-CA" sz="1600" dirty="0"/>
              <a:t> + ( </a:t>
            </a:r>
            <a:r>
              <a:rPr lang="en-CA" sz="1600" dirty="0" err="1"/>
              <a:t>mvL</a:t>
            </a:r>
            <a:r>
              <a:rPr lang="en-CA" sz="1600" dirty="0"/>
              <a:t>[ 0 ] &gt;&gt; 4 ) ) &gt;&gt; CtbLog2SizeY &gt;= ( </a:t>
            </a:r>
            <a:r>
              <a:rPr lang="en-CA" sz="1600" dirty="0" err="1"/>
              <a:t>xCb</a:t>
            </a:r>
            <a:r>
              <a:rPr lang="en-CA" sz="1600" dirty="0"/>
              <a:t> &gt;&gt; CtbLog2SizeY ) – </a:t>
            </a:r>
            <a:r>
              <a:rPr lang="en-CA" sz="1600" dirty="0">
                <a:highlight>
                  <a:srgbClr val="FFFF00"/>
                </a:highlight>
              </a:rPr>
              <a:t>( 1 &lt;&lt; ( (7 – CtbLog2SizeY ) &lt;&lt; 1) ) )</a:t>
            </a:r>
            <a:r>
              <a:rPr lang="en-CA" sz="1600" dirty="0"/>
              <a:t>	(8‑974)</a:t>
            </a:r>
            <a:endParaRPr lang="en-US" sz="1600" dirty="0"/>
          </a:p>
          <a:p>
            <a:pPr lvl="1"/>
            <a:r>
              <a:rPr lang="en-CA" sz="1600" dirty="0"/>
              <a:t>( </a:t>
            </a:r>
            <a:r>
              <a:rPr lang="en-CA" sz="1600" dirty="0" err="1"/>
              <a:t>xCb</a:t>
            </a:r>
            <a:r>
              <a:rPr lang="en-CA" sz="1600" dirty="0"/>
              <a:t> + ( </a:t>
            </a:r>
            <a:r>
              <a:rPr lang="en-CA" sz="1600" dirty="0" err="1"/>
              <a:t>mvL</a:t>
            </a:r>
            <a:r>
              <a:rPr lang="en-CA" sz="1600" dirty="0"/>
              <a:t>[ 0 ] &gt;&gt; 4 ) + </a:t>
            </a:r>
            <a:r>
              <a:rPr lang="en-CA" sz="1600" dirty="0" err="1"/>
              <a:t>cbWidth</a:t>
            </a:r>
            <a:r>
              <a:rPr lang="en-CA" sz="1600" dirty="0"/>
              <a:t> − 1) &gt;&gt; CtbLog2SizeY &lt;= ( </a:t>
            </a:r>
            <a:r>
              <a:rPr lang="en-CA" sz="1600" dirty="0" err="1"/>
              <a:t>xCb</a:t>
            </a:r>
            <a:r>
              <a:rPr lang="en-CA" sz="1600" dirty="0"/>
              <a:t> &gt;&gt; CtbLog2SizeY )	 (8‑975)</a:t>
            </a:r>
            <a:endParaRPr lang="en-US" sz="1600" dirty="0"/>
          </a:p>
          <a:p>
            <a:pPr lvl="0"/>
            <a:r>
              <a:rPr lang="en-CA" sz="2000" dirty="0"/>
              <a:t>When ( </a:t>
            </a:r>
            <a:r>
              <a:rPr lang="en-CA" sz="2000" dirty="0" err="1"/>
              <a:t>xCb</a:t>
            </a:r>
            <a:r>
              <a:rPr lang="en-CA" sz="2000" dirty="0"/>
              <a:t> + ( </a:t>
            </a:r>
            <a:r>
              <a:rPr lang="en-CA" sz="2000" dirty="0" err="1"/>
              <a:t>mvL</a:t>
            </a:r>
            <a:r>
              <a:rPr lang="en-CA" sz="2000" dirty="0"/>
              <a:t>[ 0 ] &gt;&gt; 4 ) ) &gt;&gt; CtbLog2SizeY is equal to ( </a:t>
            </a:r>
            <a:r>
              <a:rPr lang="en-CA" sz="2000" dirty="0" err="1"/>
              <a:t>xCb</a:t>
            </a:r>
            <a:r>
              <a:rPr lang="en-CA" sz="2000" dirty="0"/>
              <a:t> &gt;&gt; CtbLog2SizeY ) – </a:t>
            </a:r>
            <a:r>
              <a:rPr lang="en-CA" sz="2000" dirty="0">
                <a:highlight>
                  <a:srgbClr val="FFFF00"/>
                </a:highlight>
              </a:rPr>
              <a:t>( 1 &lt;&lt; ( (7 – CtbLog2SizeY ) &lt;&lt; 1) ) </a:t>
            </a:r>
            <a:r>
              <a:rPr lang="en-CA" sz="2000" dirty="0"/>
              <a:t>), the derivation process for block availability as specified in clause 6.4.X is invoked with the current </a:t>
            </a:r>
            <a:r>
              <a:rPr lang="en-CA" sz="2000" dirty="0" err="1"/>
              <a:t>luma</a:t>
            </a:r>
            <a:r>
              <a:rPr lang="en-CA" sz="2000" dirty="0"/>
              <a:t> location( </a:t>
            </a:r>
            <a:r>
              <a:rPr lang="en-CA" sz="2000" dirty="0" err="1"/>
              <a:t>xCurr</a:t>
            </a:r>
            <a:r>
              <a:rPr lang="en-CA" sz="2000" dirty="0"/>
              <a:t>, </a:t>
            </a:r>
            <a:r>
              <a:rPr lang="en-CA" sz="2000" dirty="0" err="1"/>
              <a:t>yCurr</a:t>
            </a:r>
            <a:r>
              <a:rPr lang="en-CA" sz="2000" dirty="0"/>
              <a:t> ) set equal to ( </a:t>
            </a:r>
            <a:r>
              <a:rPr lang="en-CA" sz="2000" dirty="0" err="1"/>
              <a:t>xCb</a:t>
            </a:r>
            <a:r>
              <a:rPr lang="en-CA" sz="2000" dirty="0"/>
              <a:t>, </a:t>
            </a:r>
            <a:r>
              <a:rPr lang="en-CA" sz="2000" dirty="0" err="1"/>
              <a:t>yCb</a:t>
            </a:r>
            <a:r>
              <a:rPr lang="en-CA" sz="2000" dirty="0"/>
              <a:t> ) and the neighbouring </a:t>
            </a:r>
            <a:r>
              <a:rPr lang="en-CA" sz="2000" dirty="0" err="1"/>
              <a:t>luma</a:t>
            </a:r>
            <a:r>
              <a:rPr lang="en-CA" sz="2000" dirty="0"/>
              <a:t> location ( ( ( </a:t>
            </a:r>
            <a:r>
              <a:rPr lang="en-CA" sz="2000" dirty="0" err="1"/>
              <a:t>xCb</a:t>
            </a:r>
            <a:r>
              <a:rPr lang="en-CA" sz="2000" dirty="0"/>
              <a:t> + ( </a:t>
            </a:r>
            <a:r>
              <a:rPr lang="en-CA" sz="2000" dirty="0" err="1"/>
              <a:t>mvL</a:t>
            </a:r>
            <a:r>
              <a:rPr lang="en-CA" sz="2000" dirty="0"/>
              <a:t>[ 0 ] &gt;&gt; 4 ) + </a:t>
            </a:r>
            <a:r>
              <a:rPr lang="en-CA" sz="2000" dirty="0" err="1"/>
              <a:t>CtbSizeY</a:t>
            </a:r>
            <a:r>
              <a:rPr lang="en-CA" sz="2000" dirty="0"/>
              <a:t> ) &gt;&gt; ( CtbLog2SizeY − 1 ) ) &lt;&lt; ( CtbLog2SizeY − 1 ), ( ( </a:t>
            </a:r>
            <a:r>
              <a:rPr lang="en-CA" sz="2000" dirty="0" err="1"/>
              <a:t>yCb</a:t>
            </a:r>
            <a:r>
              <a:rPr lang="en-CA" sz="2000" dirty="0"/>
              <a:t> + ( </a:t>
            </a:r>
            <a:r>
              <a:rPr lang="en-CA" sz="2000" dirty="0" err="1"/>
              <a:t>mvL</a:t>
            </a:r>
            <a:r>
              <a:rPr lang="en-CA" sz="2000" dirty="0"/>
              <a:t>[ 1 ] &gt;&gt; 4 ) ) &gt;&gt; ( CtbLog2SizeY − 1 ) ) &lt;&lt; ( CtbLog2SizeY − 1 ) ) as inputs, and the output shall be equal to FALSE.</a:t>
            </a:r>
            <a:endParaRPr lang="en-US" sz="2000" dirty="0"/>
          </a:p>
          <a:p>
            <a:endParaRPr lang="en-US" sz="1600" dirty="0"/>
          </a:p>
        </p:txBody>
      </p:sp>
      <p:sp>
        <p:nvSpPr>
          <p:cNvPr id="4" name="Rectangle 2">
            <a:extLst>
              <a:ext uri="{FF2B5EF4-FFF2-40B4-BE49-F238E27FC236}">
                <a16:creationId xmlns:a16="http://schemas.microsoft.com/office/drawing/2014/main" id="{13CF0D37-AA8A-4452-8C22-7262743E0E8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013035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AB1FB-FC3E-4A32-9766-3A789EABF0D0}"/>
              </a:ext>
            </a:extLst>
          </p:cNvPr>
          <p:cNvSpPr>
            <a:spLocks noGrp="1"/>
          </p:cNvSpPr>
          <p:nvPr>
            <p:ph type="title"/>
          </p:nvPr>
        </p:nvSpPr>
        <p:spPr/>
        <p:txBody>
          <a:bodyPr/>
          <a:lstStyle/>
          <a:p>
            <a:r>
              <a:rPr lang="en-US" dirty="0"/>
              <a:t>Proposed text changes (B) </a:t>
            </a:r>
          </a:p>
        </p:txBody>
      </p:sp>
      <p:sp>
        <p:nvSpPr>
          <p:cNvPr id="3" name="Content Placeholder 2">
            <a:extLst>
              <a:ext uri="{FF2B5EF4-FFF2-40B4-BE49-F238E27FC236}">
                <a16:creationId xmlns:a16="http://schemas.microsoft.com/office/drawing/2014/main" id="{DFD45932-8E83-4EC8-B4F2-8B5D38F6DE3F}"/>
              </a:ext>
            </a:extLst>
          </p:cNvPr>
          <p:cNvSpPr>
            <a:spLocks noGrp="1"/>
          </p:cNvSpPr>
          <p:nvPr>
            <p:ph idx="1"/>
          </p:nvPr>
        </p:nvSpPr>
        <p:spPr/>
        <p:txBody>
          <a:bodyPr/>
          <a:lstStyle/>
          <a:p>
            <a:pPr lvl="0"/>
            <a:r>
              <a:rPr lang="en-CA" sz="2000" dirty="0"/>
              <a:t>The following conditions shall be true:</a:t>
            </a:r>
            <a:endParaRPr lang="en-US" sz="2000" dirty="0"/>
          </a:p>
          <a:p>
            <a:pPr lvl="1"/>
            <a:r>
              <a:rPr lang="en-CA" sz="1600" dirty="0"/>
              <a:t>( </a:t>
            </a:r>
            <a:r>
              <a:rPr lang="en-CA" sz="1600" dirty="0" err="1"/>
              <a:t>yCb</a:t>
            </a:r>
            <a:r>
              <a:rPr lang="en-CA" sz="1600" dirty="0"/>
              <a:t> + ( </a:t>
            </a:r>
            <a:r>
              <a:rPr lang="en-CA" sz="1600" dirty="0" err="1"/>
              <a:t>mvL</a:t>
            </a:r>
            <a:r>
              <a:rPr lang="en-CA" sz="1600" dirty="0"/>
              <a:t>[ 1 ] &gt;&gt; 4 ) ) &gt;&gt; CtbLog2SizeY = </a:t>
            </a:r>
            <a:r>
              <a:rPr lang="en-CA" sz="1600" dirty="0" err="1"/>
              <a:t>yCb</a:t>
            </a:r>
            <a:r>
              <a:rPr lang="en-CA" sz="1600" dirty="0"/>
              <a:t> &gt;&gt; CtbLog2SizeY	(8‑972)</a:t>
            </a:r>
            <a:endParaRPr lang="en-US" sz="1600" dirty="0"/>
          </a:p>
          <a:p>
            <a:pPr lvl="1"/>
            <a:r>
              <a:rPr lang="en-CA" sz="1600" dirty="0"/>
              <a:t>( </a:t>
            </a:r>
            <a:r>
              <a:rPr lang="en-CA" sz="1600" dirty="0" err="1"/>
              <a:t>yCb</a:t>
            </a:r>
            <a:r>
              <a:rPr lang="en-CA" sz="1600" dirty="0"/>
              <a:t> + ( </a:t>
            </a:r>
            <a:r>
              <a:rPr lang="en-CA" sz="1600" dirty="0" err="1"/>
              <a:t>mvL</a:t>
            </a:r>
            <a:r>
              <a:rPr lang="en-CA" sz="1600" dirty="0"/>
              <a:t>[ 1 ] &gt;&gt; 4 ) + </a:t>
            </a:r>
            <a:r>
              <a:rPr lang="en-CA" sz="1600" dirty="0" err="1"/>
              <a:t>cbHeight</a:t>
            </a:r>
            <a:r>
              <a:rPr lang="en-CA" sz="1600" dirty="0"/>
              <a:t> − 1) &gt;&gt; CtbLog2SizeY = </a:t>
            </a:r>
            <a:r>
              <a:rPr lang="en-CA" sz="1600" dirty="0" err="1"/>
              <a:t>yCb</a:t>
            </a:r>
            <a:r>
              <a:rPr lang="en-CA" sz="1600" dirty="0"/>
              <a:t> &gt;&gt; CtbLog2SizeY	(8‑973)</a:t>
            </a:r>
            <a:endParaRPr lang="en-US" sz="1600" dirty="0"/>
          </a:p>
          <a:p>
            <a:pPr lvl="1"/>
            <a:r>
              <a:rPr lang="en-CA" sz="1600" dirty="0"/>
              <a:t>( </a:t>
            </a:r>
            <a:r>
              <a:rPr lang="en-CA" sz="1600" dirty="0" err="1"/>
              <a:t>xCb</a:t>
            </a:r>
            <a:r>
              <a:rPr lang="en-CA" sz="1600" dirty="0"/>
              <a:t> + ( </a:t>
            </a:r>
            <a:r>
              <a:rPr lang="en-CA" sz="1600" dirty="0" err="1"/>
              <a:t>mvL</a:t>
            </a:r>
            <a:r>
              <a:rPr lang="en-CA" sz="1600" dirty="0"/>
              <a:t>[ 0 ] &gt;&gt; 4 ) ) &gt;&gt; CtbLog2SizeY &gt;= ( </a:t>
            </a:r>
            <a:r>
              <a:rPr lang="en-CA" sz="1600" dirty="0" err="1"/>
              <a:t>xCb</a:t>
            </a:r>
            <a:r>
              <a:rPr lang="en-CA" sz="1600" dirty="0"/>
              <a:t> &gt;&gt; CtbLog2SizeY ) – </a:t>
            </a:r>
            <a:r>
              <a:rPr lang="en-CA" sz="1600" dirty="0">
                <a:highlight>
                  <a:srgbClr val="FFFF00"/>
                </a:highlight>
              </a:rPr>
              <a:t>( 1 &lt;&lt; ( (7 – CtbLog2SizeY ) &lt;&lt; 1) ) )+ Min( 1, 7 – CtbLog2SizeY ) </a:t>
            </a:r>
            <a:r>
              <a:rPr lang="en-CA" sz="1600" dirty="0"/>
              <a:t>	(8‑974)</a:t>
            </a:r>
            <a:endParaRPr lang="en-US" sz="1600" dirty="0"/>
          </a:p>
          <a:p>
            <a:pPr lvl="1"/>
            <a:r>
              <a:rPr lang="en-CA" sz="1600" dirty="0"/>
              <a:t>( </a:t>
            </a:r>
            <a:r>
              <a:rPr lang="en-CA" sz="1600" dirty="0" err="1"/>
              <a:t>xCb</a:t>
            </a:r>
            <a:r>
              <a:rPr lang="en-CA" sz="1600" dirty="0"/>
              <a:t> + ( </a:t>
            </a:r>
            <a:r>
              <a:rPr lang="en-CA" sz="1600" dirty="0" err="1"/>
              <a:t>mvL</a:t>
            </a:r>
            <a:r>
              <a:rPr lang="en-CA" sz="1600" dirty="0"/>
              <a:t>[ 0 ] &gt;&gt; 4 ) + </a:t>
            </a:r>
            <a:r>
              <a:rPr lang="en-CA" sz="1600" dirty="0" err="1"/>
              <a:t>cbWidth</a:t>
            </a:r>
            <a:r>
              <a:rPr lang="en-CA" sz="1600" dirty="0"/>
              <a:t> − 1) &gt;&gt; CtbLog2SizeY &lt;= ( </a:t>
            </a:r>
            <a:r>
              <a:rPr lang="en-CA" sz="1600" dirty="0" err="1"/>
              <a:t>xCb</a:t>
            </a:r>
            <a:r>
              <a:rPr lang="en-CA" sz="1600" dirty="0"/>
              <a:t> &gt;&gt; CtbLog2SizeY )	 (8‑975)</a:t>
            </a:r>
            <a:endParaRPr lang="en-US" sz="1600" dirty="0"/>
          </a:p>
          <a:p>
            <a:pPr lvl="0"/>
            <a:r>
              <a:rPr lang="en-CA" sz="2000" dirty="0"/>
              <a:t>When ( </a:t>
            </a:r>
            <a:r>
              <a:rPr lang="en-CA" sz="2000" dirty="0" err="1"/>
              <a:t>xCb</a:t>
            </a:r>
            <a:r>
              <a:rPr lang="en-CA" sz="2000" dirty="0"/>
              <a:t> + ( </a:t>
            </a:r>
            <a:r>
              <a:rPr lang="en-CA" sz="2000" dirty="0" err="1"/>
              <a:t>mvL</a:t>
            </a:r>
            <a:r>
              <a:rPr lang="en-CA" sz="2000" dirty="0"/>
              <a:t>[ 0 ] &gt;&gt; 4 ) ) &gt;&gt; CtbLog2SizeY is equal to ( </a:t>
            </a:r>
            <a:r>
              <a:rPr lang="en-CA" sz="2000" dirty="0" err="1"/>
              <a:t>xCb</a:t>
            </a:r>
            <a:r>
              <a:rPr lang="en-CA" sz="2000" dirty="0"/>
              <a:t> &gt;&gt; CtbLog2SizeY ) − 1 </a:t>
            </a:r>
            <a:r>
              <a:rPr lang="en-CA" sz="2000" dirty="0">
                <a:highlight>
                  <a:srgbClr val="FFFF00"/>
                </a:highlight>
              </a:rPr>
              <a:t>and CtbLog2SizeY </a:t>
            </a:r>
            <a:r>
              <a:rPr lang="en-US" sz="2000" dirty="0">
                <a:highlight>
                  <a:srgbClr val="FFFF00"/>
                </a:highlight>
              </a:rPr>
              <a:t>is equal to 7</a:t>
            </a:r>
            <a:r>
              <a:rPr lang="en-CA" sz="2000" dirty="0"/>
              <a:t>, the derivation process for block availability as specified in clause 6.4.X is invoked with the current </a:t>
            </a:r>
            <a:r>
              <a:rPr lang="en-CA" sz="2000" dirty="0" err="1"/>
              <a:t>luma</a:t>
            </a:r>
            <a:r>
              <a:rPr lang="en-CA" sz="2000" dirty="0"/>
              <a:t> location( </a:t>
            </a:r>
            <a:r>
              <a:rPr lang="en-CA" sz="2000" dirty="0" err="1"/>
              <a:t>xCurr</a:t>
            </a:r>
            <a:r>
              <a:rPr lang="en-CA" sz="2000" dirty="0"/>
              <a:t>, </a:t>
            </a:r>
            <a:r>
              <a:rPr lang="en-CA" sz="2000" dirty="0" err="1"/>
              <a:t>yCurr</a:t>
            </a:r>
            <a:r>
              <a:rPr lang="en-CA" sz="2000" dirty="0"/>
              <a:t> ) set equal to ( </a:t>
            </a:r>
            <a:r>
              <a:rPr lang="en-CA" sz="2000" dirty="0" err="1"/>
              <a:t>xCb</a:t>
            </a:r>
            <a:r>
              <a:rPr lang="en-CA" sz="2000" dirty="0"/>
              <a:t>, </a:t>
            </a:r>
            <a:r>
              <a:rPr lang="en-CA" sz="2000" dirty="0" err="1"/>
              <a:t>yCb</a:t>
            </a:r>
            <a:r>
              <a:rPr lang="en-CA" sz="2000" dirty="0"/>
              <a:t> ) and the neighbouring </a:t>
            </a:r>
            <a:r>
              <a:rPr lang="en-CA" sz="2000" dirty="0" err="1"/>
              <a:t>luma</a:t>
            </a:r>
            <a:r>
              <a:rPr lang="en-CA" sz="2000" dirty="0"/>
              <a:t> location ( ( ( </a:t>
            </a:r>
            <a:r>
              <a:rPr lang="en-CA" sz="2000" dirty="0" err="1"/>
              <a:t>xCb</a:t>
            </a:r>
            <a:r>
              <a:rPr lang="en-CA" sz="2000" dirty="0"/>
              <a:t> + ( </a:t>
            </a:r>
            <a:r>
              <a:rPr lang="en-CA" sz="2000" dirty="0" err="1"/>
              <a:t>mvL</a:t>
            </a:r>
            <a:r>
              <a:rPr lang="en-CA" sz="2000" dirty="0"/>
              <a:t>[ 0 ] &gt;&gt; 4 ) + </a:t>
            </a:r>
            <a:r>
              <a:rPr lang="en-CA" sz="2000" dirty="0" err="1"/>
              <a:t>CtbSizeY</a:t>
            </a:r>
            <a:r>
              <a:rPr lang="en-CA" sz="2000" dirty="0"/>
              <a:t> ) &gt;&gt; ( CtbLog2SizeY − 1 ) ) &lt;&lt; ( CtbLog2SizeY − 1 ), ( ( </a:t>
            </a:r>
            <a:r>
              <a:rPr lang="en-CA" sz="2000" dirty="0" err="1"/>
              <a:t>yCb</a:t>
            </a:r>
            <a:r>
              <a:rPr lang="en-CA" sz="2000" dirty="0"/>
              <a:t> + ( </a:t>
            </a:r>
            <a:r>
              <a:rPr lang="en-CA" sz="2000" dirty="0" err="1"/>
              <a:t>mvL</a:t>
            </a:r>
            <a:r>
              <a:rPr lang="en-CA" sz="2000" dirty="0"/>
              <a:t>[ 1 ] &gt;&gt; 4 ) ) &gt;&gt; ( CtbLog2SizeY − 1 ) ) &lt;&lt; ( CtbLog2SizeY − 1 ) ) as inputs, and the output shall be equal to FALSE.</a:t>
            </a:r>
            <a:endParaRPr lang="en-US" sz="2000" dirty="0"/>
          </a:p>
          <a:p>
            <a:endParaRPr lang="en-US" sz="1800" dirty="0"/>
          </a:p>
        </p:txBody>
      </p:sp>
    </p:spTree>
    <p:extLst>
      <p:ext uri="{BB962C8B-B14F-4D97-AF65-F5344CB8AC3E}">
        <p14:creationId xmlns:p14="http://schemas.microsoft.com/office/powerpoint/2010/main" val="738791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BC4AF-C9D6-45BB-8796-0D0914F7FEC8}"/>
              </a:ext>
            </a:extLst>
          </p:cNvPr>
          <p:cNvSpPr>
            <a:spLocks noGrp="1"/>
          </p:cNvSpPr>
          <p:nvPr>
            <p:ph type="title"/>
          </p:nvPr>
        </p:nvSpPr>
        <p:spPr/>
        <p:txBody>
          <a:bodyPr/>
          <a:lstStyle/>
          <a:p>
            <a:r>
              <a:rPr lang="en-US" dirty="0"/>
              <a:t>Simulation results</a:t>
            </a:r>
          </a:p>
        </p:txBody>
      </p:sp>
      <p:sp>
        <p:nvSpPr>
          <p:cNvPr id="5" name="Content Placeholder 4">
            <a:extLst>
              <a:ext uri="{FF2B5EF4-FFF2-40B4-BE49-F238E27FC236}">
                <a16:creationId xmlns:a16="http://schemas.microsoft.com/office/drawing/2014/main" id="{30DA89A9-BE02-4942-9613-E8D0F9108EAC}"/>
              </a:ext>
            </a:extLst>
          </p:cNvPr>
          <p:cNvSpPr>
            <a:spLocks noGrp="1"/>
          </p:cNvSpPr>
          <p:nvPr>
            <p:ph idx="1"/>
          </p:nvPr>
        </p:nvSpPr>
        <p:spPr>
          <a:xfrm>
            <a:off x="457200" y="1600201"/>
            <a:ext cx="8229600" cy="676672"/>
          </a:xfrm>
        </p:spPr>
        <p:txBody>
          <a:bodyPr/>
          <a:lstStyle/>
          <a:p>
            <a:r>
              <a:rPr lang="en-US" dirty="0"/>
              <a:t>Test A                                   Test B</a:t>
            </a:r>
          </a:p>
        </p:txBody>
      </p:sp>
      <p:graphicFrame>
        <p:nvGraphicFramePr>
          <p:cNvPr id="3" name="Table 2">
            <a:extLst>
              <a:ext uri="{FF2B5EF4-FFF2-40B4-BE49-F238E27FC236}">
                <a16:creationId xmlns:a16="http://schemas.microsoft.com/office/drawing/2014/main" id="{CA013D19-0A33-49E3-96B0-59CECBBD29C8}"/>
              </a:ext>
            </a:extLst>
          </p:cNvPr>
          <p:cNvGraphicFramePr>
            <a:graphicFrameLocks noGrp="1"/>
          </p:cNvGraphicFramePr>
          <p:nvPr>
            <p:extLst>
              <p:ext uri="{D42A27DB-BD31-4B8C-83A1-F6EECF244321}">
                <p14:modId xmlns:p14="http://schemas.microsoft.com/office/powerpoint/2010/main" val="1589506274"/>
              </p:ext>
            </p:extLst>
          </p:nvPr>
        </p:nvGraphicFramePr>
        <p:xfrm>
          <a:off x="12553" y="2564904"/>
          <a:ext cx="4457703" cy="3799848"/>
        </p:xfrm>
        <a:graphic>
          <a:graphicData uri="http://schemas.openxmlformats.org/drawingml/2006/table">
            <a:tbl>
              <a:tblPr/>
              <a:tblGrid>
                <a:gridCol w="1548723">
                  <a:extLst>
                    <a:ext uri="{9D8B030D-6E8A-4147-A177-3AD203B41FA5}">
                      <a16:colId xmlns:a16="http://schemas.microsoft.com/office/drawing/2014/main" val="667893185"/>
                    </a:ext>
                  </a:extLst>
                </a:gridCol>
                <a:gridCol w="581796">
                  <a:extLst>
                    <a:ext uri="{9D8B030D-6E8A-4147-A177-3AD203B41FA5}">
                      <a16:colId xmlns:a16="http://schemas.microsoft.com/office/drawing/2014/main" val="1236600185"/>
                    </a:ext>
                  </a:extLst>
                </a:gridCol>
                <a:gridCol w="581796">
                  <a:extLst>
                    <a:ext uri="{9D8B030D-6E8A-4147-A177-3AD203B41FA5}">
                      <a16:colId xmlns:a16="http://schemas.microsoft.com/office/drawing/2014/main" val="249639692"/>
                    </a:ext>
                  </a:extLst>
                </a:gridCol>
                <a:gridCol w="581796">
                  <a:extLst>
                    <a:ext uri="{9D8B030D-6E8A-4147-A177-3AD203B41FA5}">
                      <a16:colId xmlns:a16="http://schemas.microsoft.com/office/drawing/2014/main" val="3262562412"/>
                    </a:ext>
                  </a:extLst>
                </a:gridCol>
                <a:gridCol w="581796">
                  <a:extLst>
                    <a:ext uri="{9D8B030D-6E8A-4147-A177-3AD203B41FA5}">
                      <a16:colId xmlns:a16="http://schemas.microsoft.com/office/drawing/2014/main" val="1672422287"/>
                    </a:ext>
                  </a:extLst>
                </a:gridCol>
                <a:gridCol w="581796">
                  <a:extLst>
                    <a:ext uri="{9D8B030D-6E8A-4147-A177-3AD203B41FA5}">
                      <a16:colId xmlns:a16="http://schemas.microsoft.com/office/drawing/2014/main" val="387856299"/>
                    </a:ext>
                  </a:extLst>
                </a:gridCol>
              </a:tblGrid>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All Intra Main10 </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71757226"/>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VTM4.0-64CTU</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23545537"/>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5443" marR="5443" marT="544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5443" marR="5443" marT="544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5443" marR="5443" marT="544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5443" marR="5443" marT="544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5443" marR="5443" marT="544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0075178"/>
                  </a:ext>
                </a:extLst>
              </a:tr>
              <a:tr h="232587">
                <a:tc>
                  <a:txBody>
                    <a:bodyPr/>
                    <a:lstStyle/>
                    <a:p>
                      <a:pPr algn="ctr" fontAlgn="ctr"/>
                      <a:r>
                        <a:rPr lang="en-US" sz="1200" b="0" i="0" u="none" strike="noStrike">
                          <a:solidFill>
                            <a:srgbClr val="000000"/>
                          </a:solidFill>
                          <a:effectLst/>
                          <a:latin typeface="Arial" panose="020B0604020202020204" pitchFamily="34" charset="0"/>
                        </a:rPr>
                        <a:t>Class F </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-4.36%</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-4.36%</a:t>
                      </a: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-4.20%</a:t>
                      </a:r>
                    </a:p>
                  </a:txBody>
                  <a:tcPr marL="5443" marR="5443" marT="544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106%</a:t>
                      </a:r>
                    </a:p>
                  </a:txBody>
                  <a:tcPr marL="5443" marR="5443" marT="544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5443" marR="5443" marT="544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799528"/>
                  </a:ext>
                </a:extLst>
              </a:tr>
              <a:tr h="232587">
                <a:tc>
                  <a:txBody>
                    <a:bodyPr/>
                    <a:lstStyle/>
                    <a:p>
                      <a:pPr algn="ctr" fontAlgn="ctr"/>
                      <a:r>
                        <a:rPr lang="en-US" sz="1200" b="0" i="0" u="none" strike="noStrike">
                          <a:solidFill>
                            <a:srgbClr val="000000"/>
                          </a:solidFill>
                          <a:effectLst/>
                          <a:latin typeface="Arial" panose="020B0604020202020204" pitchFamily="34" charset="0"/>
                        </a:rPr>
                        <a:t>Class SCC 1080p</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-13.37%</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-13.47%</a:t>
                      </a: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-13.52%</a:t>
                      </a:r>
                    </a:p>
                  </a:txBody>
                  <a:tcPr marL="5443" marR="5443" marT="544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96%</a:t>
                      </a:r>
                    </a:p>
                  </a:txBody>
                  <a:tcPr marL="5443" marR="5443" marT="544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93%</a:t>
                      </a:r>
                    </a:p>
                  </a:txBody>
                  <a:tcPr marL="5443" marR="5443" marT="544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0020602"/>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9851505"/>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Random Access Main 10</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38639418"/>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VTM4.0-64CTU</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94624114"/>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5443" marR="5443" marT="544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5443" marR="5443" marT="544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5443" marR="5443" marT="544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5443" marR="5443" marT="544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5443" marR="5443" marT="544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1401318"/>
                  </a:ext>
                </a:extLst>
              </a:tr>
              <a:tr h="238191">
                <a:tc>
                  <a:txBody>
                    <a:bodyPr/>
                    <a:lstStyle/>
                    <a:p>
                      <a:pPr algn="ctr" fontAlgn="ctr"/>
                      <a:r>
                        <a:rPr lang="en-US" sz="1200" b="0" i="0" u="none" strike="noStrike">
                          <a:solidFill>
                            <a:srgbClr val="000000"/>
                          </a:solidFill>
                          <a:effectLst/>
                          <a:latin typeface="Arial" panose="020B0604020202020204" pitchFamily="34" charset="0"/>
                        </a:rPr>
                        <a:t>Class F </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-3.44%</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-3.41%</a:t>
                      </a: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-3.52%</a:t>
                      </a:r>
                    </a:p>
                  </a:txBody>
                  <a:tcPr marL="5443" marR="5443" marT="544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5443" marR="5443" marT="544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5443" marR="5443" marT="544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5052027"/>
                  </a:ext>
                </a:extLst>
              </a:tr>
              <a:tr h="238191">
                <a:tc>
                  <a:txBody>
                    <a:bodyPr/>
                    <a:lstStyle/>
                    <a:p>
                      <a:pPr algn="ctr" fontAlgn="ctr"/>
                      <a:r>
                        <a:rPr lang="en-US" sz="1200" b="0" i="0" u="none" strike="noStrike">
                          <a:solidFill>
                            <a:srgbClr val="000000"/>
                          </a:solidFill>
                          <a:effectLst/>
                          <a:latin typeface="Arial" panose="020B0604020202020204" pitchFamily="34" charset="0"/>
                        </a:rPr>
                        <a:t>Class SCC 1080p</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-6.72%</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-6.96%</a:t>
                      </a: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-7.01%</a:t>
                      </a:r>
                    </a:p>
                  </a:txBody>
                  <a:tcPr marL="5443" marR="5443" marT="544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99%</a:t>
                      </a:r>
                    </a:p>
                  </a:txBody>
                  <a:tcPr marL="5443" marR="5443" marT="544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5443" marR="5443" marT="544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9422161"/>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5443" marR="5443" marT="544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5443" marR="5443" marT="544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5443" marR="5443" marT="544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5443" marR="5443" marT="544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5443" marR="5443" marT="544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3951051"/>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Low delay B Main10 </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83382076"/>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VTM4.0-64CTU</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07519677"/>
                  </a:ext>
                </a:extLst>
              </a:tr>
              <a:tr h="238191">
                <a:tc>
                  <a:txBody>
                    <a:bodyPr/>
                    <a:lstStyle/>
                    <a:p>
                      <a:pPr algn="ctr" fontAlgn="ctr"/>
                      <a:r>
                        <a:rPr lang="en-US" sz="1200" b="0" i="0" u="none" strike="noStrike">
                          <a:solidFill>
                            <a:srgbClr val="000000"/>
                          </a:solidFill>
                          <a:effectLst/>
                          <a:latin typeface="Arial" panose="020B0604020202020204" pitchFamily="34" charset="0"/>
                        </a:rPr>
                        <a:t>Class F </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-1.37%</a:t>
                      </a:r>
                    </a:p>
                  </a:txBody>
                  <a:tcPr marL="5443" marR="5443" marT="544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-0.76%</a:t>
                      </a:r>
                    </a:p>
                  </a:txBody>
                  <a:tcPr marL="5443" marR="5443" marT="544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0.26%</a:t>
                      </a:r>
                    </a:p>
                  </a:txBody>
                  <a:tcPr marL="5443" marR="5443" marT="544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5443" marR="5443" marT="544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5443" marR="5443" marT="544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5301745"/>
                  </a:ext>
                </a:extLst>
              </a:tr>
              <a:tr h="238191">
                <a:tc>
                  <a:txBody>
                    <a:bodyPr/>
                    <a:lstStyle/>
                    <a:p>
                      <a:pPr algn="ctr" fontAlgn="ctr"/>
                      <a:r>
                        <a:rPr lang="en-US" sz="1200" b="0" i="0" u="none" strike="noStrike">
                          <a:solidFill>
                            <a:srgbClr val="000000"/>
                          </a:solidFill>
                          <a:effectLst/>
                          <a:latin typeface="Arial" panose="020B0604020202020204" pitchFamily="34" charset="0"/>
                        </a:rPr>
                        <a:t>Class SCC 1080p</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-3.33%</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-3.79%</a:t>
                      </a: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-4.04%</a:t>
                      </a:r>
                    </a:p>
                  </a:txBody>
                  <a:tcPr marL="5443" marR="5443" marT="544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97%</a:t>
                      </a:r>
                    </a:p>
                  </a:txBody>
                  <a:tcPr marL="5443" marR="5443" marT="544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5443" marR="5443" marT="544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5445467"/>
                  </a:ext>
                </a:extLst>
              </a:tr>
            </a:tbl>
          </a:graphicData>
        </a:graphic>
      </p:graphicFrame>
      <p:graphicFrame>
        <p:nvGraphicFramePr>
          <p:cNvPr id="4" name="Table 3">
            <a:extLst>
              <a:ext uri="{FF2B5EF4-FFF2-40B4-BE49-F238E27FC236}">
                <a16:creationId xmlns:a16="http://schemas.microsoft.com/office/drawing/2014/main" id="{95A1C8E4-386B-4842-B36A-8C9FB2D8F7B0}"/>
              </a:ext>
            </a:extLst>
          </p:cNvPr>
          <p:cNvGraphicFramePr>
            <a:graphicFrameLocks noGrp="1"/>
          </p:cNvGraphicFramePr>
          <p:nvPr>
            <p:extLst>
              <p:ext uri="{D42A27DB-BD31-4B8C-83A1-F6EECF244321}">
                <p14:modId xmlns:p14="http://schemas.microsoft.com/office/powerpoint/2010/main" val="946737553"/>
              </p:ext>
            </p:extLst>
          </p:nvPr>
        </p:nvGraphicFramePr>
        <p:xfrm>
          <a:off x="4590485" y="2581480"/>
          <a:ext cx="4457703" cy="3799848"/>
        </p:xfrm>
        <a:graphic>
          <a:graphicData uri="http://schemas.openxmlformats.org/drawingml/2006/table">
            <a:tbl>
              <a:tblPr/>
              <a:tblGrid>
                <a:gridCol w="1548723">
                  <a:extLst>
                    <a:ext uri="{9D8B030D-6E8A-4147-A177-3AD203B41FA5}">
                      <a16:colId xmlns:a16="http://schemas.microsoft.com/office/drawing/2014/main" val="1902030127"/>
                    </a:ext>
                  </a:extLst>
                </a:gridCol>
                <a:gridCol w="581796">
                  <a:extLst>
                    <a:ext uri="{9D8B030D-6E8A-4147-A177-3AD203B41FA5}">
                      <a16:colId xmlns:a16="http://schemas.microsoft.com/office/drawing/2014/main" val="3278873486"/>
                    </a:ext>
                  </a:extLst>
                </a:gridCol>
                <a:gridCol w="581796">
                  <a:extLst>
                    <a:ext uri="{9D8B030D-6E8A-4147-A177-3AD203B41FA5}">
                      <a16:colId xmlns:a16="http://schemas.microsoft.com/office/drawing/2014/main" val="42263359"/>
                    </a:ext>
                  </a:extLst>
                </a:gridCol>
                <a:gridCol w="581796">
                  <a:extLst>
                    <a:ext uri="{9D8B030D-6E8A-4147-A177-3AD203B41FA5}">
                      <a16:colId xmlns:a16="http://schemas.microsoft.com/office/drawing/2014/main" val="3516088588"/>
                    </a:ext>
                  </a:extLst>
                </a:gridCol>
                <a:gridCol w="581796">
                  <a:extLst>
                    <a:ext uri="{9D8B030D-6E8A-4147-A177-3AD203B41FA5}">
                      <a16:colId xmlns:a16="http://schemas.microsoft.com/office/drawing/2014/main" val="54358221"/>
                    </a:ext>
                  </a:extLst>
                </a:gridCol>
                <a:gridCol w="581796">
                  <a:extLst>
                    <a:ext uri="{9D8B030D-6E8A-4147-A177-3AD203B41FA5}">
                      <a16:colId xmlns:a16="http://schemas.microsoft.com/office/drawing/2014/main" val="3416029847"/>
                    </a:ext>
                  </a:extLst>
                </a:gridCol>
              </a:tblGrid>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All Intra Main10 </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92645065"/>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VTM4.0-64CTU</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73533278"/>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5443" marR="5443" marT="544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5443" marR="5443" marT="544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5443" marR="5443" marT="544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5443" marR="5443" marT="544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5443" marR="5443" marT="544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6486837"/>
                  </a:ext>
                </a:extLst>
              </a:tr>
              <a:tr h="232587">
                <a:tc>
                  <a:txBody>
                    <a:bodyPr/>
                    <a:lstStyle/>
                    <a:p>
                      <a:pPr algn="ctr" fontAlgn="ctr"/>
                      <a:r>
                        <a:rPr lang="en-US" sz="1200" b="0" i="0" u="none" strike="noStrike">
                          <a:solidFill>
                            <a:srgbClr val="000000"/>
                          </a:solidFill>
                          <a:effectLst/>
                          <a:latin typeface="Arial" panose="020B0604020202020204" pitchFamily="34" charset="0"/>
                        </a:rPr>
                        <a:t>Class F </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-4.34%</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-4.35%</a:t>
                      </a: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-4.24%</a:t>
                      </a:r>
                    </a:p>
                  </a:txBody>
                  <a:tcPr marL="5443" marR="5443" marT="544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103%</a:t>
                      </a:r>
                    </a:p>
                  </a:txBody>
                  <a:tcPr marL="5443" marR="5443" marT="544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5443" marR="5443" marT="544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4771715"/>
                  </a:ext>
                </a:extLst>
              </a:tr>
              <a:tr h="232587">
                <a:tc>
                  <a:txBody>
                    <a:bodyPr/>
                    <a:lstStyle/>
                    <a:p>
                      <a:pPr algn="ctr" fontAlgn="ctr"/>
                      <a:r>
                        <a:rPr lang="en-US" sz="1200" b="0" i="0" u="none" strike="noStrike">
                          <a:solidFill>
                            <a:srgbClr val="000000"/>
                          </a:solidFill>
                          <a:effectLst/>
                          <a:latin typeface="Arial" panose="020B0604020202020204" pitchFamily="34" charset="0"/>
                        </a:rPr>
                        <a:t>Class SCC 1080p</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-13.16%</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-13.24%</a:t>
                      </a: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-13.24%</a:t>
                      </a:r>
                    </a:p>
                  </a:txBody>
                  <a:tcPr marL="5443" marR="5443" marT="544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96%</a:t>
                      </a:r>
                    </a:p>
                  </a:txBody>
                  <a:tcPr marL="5443" marR="5443" marT="544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94%</a:t>
                      </a:r>
                    </a:p>
                  </a:txBody>
                  <a:tcPr marL="5443" marR="5443" marT="544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4200563"/>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9877470"/>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Random Access Main 10</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66784561"/>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VTM4.0-64CTU</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2664644"/>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5443" marR="5443" marT="544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5443" marR="5443" marT="544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5443" marR="5443" marT="544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5443" marR="5443" marT="544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5443" marR="5443" marT="544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7659609"/>
                  </a:ext>
                </a:extLst>
              </a:tr>
              <a:tr h="238191">
                <a:tc>
                  <a:txBody>
                    <a:bodyPr/>
                    <a:lstStyle/>
                    <a:p>
                      <a:pPr algn="ctr" fontAlgn="ctr"/>
                      <a:r>
                        <a:rPr lang="en-US" sz="1200" b="0" i="0" u="none" strike="noStrike">
                          <a:solidFill>
                            <a:srgbClr val="000000"/>
                          </a:solidFill>
                          <a:effectLst/>
                          <a:latin typeface="Arial" panose="020B0604020202020204" pitchFamily="34" charset="0"/>
                        </a:rPr>
                        <a:t>Class F </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-3.33%</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-3.40%</a:t>
                      </a: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-3.40%</a:t>
                      </a:r>
                    </a:p>
                  </a:txBody>
                  <a:tcPr marL="5443" marR="5443" marT="544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5443" marR="5443" marT="544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5443" marR="5443" marT="544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4397395"/>
                  </a:ext>
                </a:extLst>
              </a:tr>
              <a:tr h="238191">
                <a:tc>
                  <a:txBody>
                    <a:bodyPr/>
                    <a:lstStyle/>
                    <a:p>
                      <a:pPr algn="ctr" fontAlgn="ctr"/>
                      <a:r>
                        <a:rPr lang="en-US" sz="1200" b="0" i="0" u="none" strike="noStrike">
                          <a:solidFill>
                            <a:srgbClr val="000000"/>
                          </a:solidFill>
                          <a:effectLst/>
                          <a:latin typeface="Arial" panose="020B0604020202020204" pitchFamily="34" charset="0"/>
                        </a:rPr>
                        <a:t>Class SCC 1080p</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-6.55%</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-6.78%</a:t>
                      </a: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-6.89%</a:t>
                      </a:r>
                    </a:p>
                  </a:txBody>
                  <a:tcPr marL="5443" marR="5443" marT="544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99%</a:t>
                      </a:r>
                    </a:p>
                  </a:txBody>
                  <a:tcPr marL="5443" marR="5443" marT="544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5443" marR="5443" marT="544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5268011"/>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5443" marR="5443" marT="544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5443" marR="5443" marT="544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5443" marR="5443" marT="544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5443" marR="5443" marT="544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5443" marR="5443" marT="544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5880919"/>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Low delay B Main10 </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35367180"/>
                  </a:ext>
                </a:extLst>
              </a:tr>
              <a:tr h="238191">
                <a:tc>
                  <a:txBody>
                    <a:bodyPr/>
                    <a:lstStyle/>
                    <a:p>
                      <a:pPr algn="ctr" fontAlgn="ctr"/>
                      <a:endParaRPr lang="en-US" sz="1200" b="0" i="0" u="none" strike="noStrike">
                        <a:solidFill>
                          <a:srgbClr val="000000"/>
                        </a:solidFill>
                        <a:effectLst/>
                        <a:latin typeface="Arial" panose="020B0604020202020204" pitchFamily="34" charset="0"/>
                      </a:endParaRPr>
                    </a:p>
                  </a:txBody>
                  <a:tcPr marL="5443" marR="5443" marT="544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VTM4.0-64CTU</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46718340"/>
                  </a:ext>
                </a:extLst>
              </a:tr>
              <a:tr h="238191">
                <a:tc>
                  <a:txBody>
                    <a:bodyPr/>
                    <a:lstStyle/>
                    <a:p>
                      <a:pPr algn="ctr" fontAlgn="ctr"/>
                      <a:r>
                        <a:rPr lang="en-US" sz="1200" b="0" i="0" u="none" strike="noStrike">
                          <a:solidFill>
                            <a:srgbClr val="000000"/>
                          </a:solidFill>
                          <a:effectLst/>
                          <a:latin typeface="Arial" panose="020B0604020202020204" pitchFamily="34" charset="0"/>
                        </a:rPr>
                        <a:t>Class F </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-1.47%</a:t>
                      </a:r>
                    </a:p>
                  </a:txBody>
                  <a:tcPr marL="5443" marR="5443" marT="544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-1.22%</a:t>
                      </a:r>
                    </a:p>
                  </a:txBody>
                  <a:tcPr marL="5443" marR="5443" marT="544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-0.47%</a:t>
                      </a:r>
                    </a:p>
                  </a:txBody>
                  <a:tcPr marL="5443" marR="5443" marT="544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5443" marR="5443" marT="544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103%</a:t>
                      </a:r>
                    </a:p>
                  </a:txBody>
                  <a:tcPr marL="5443" marR="5443" marT="544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9019393"/>
                  </a:ext>
                </a:extLst>
              </a:tr>
              <a:tr h="238191">
                <a:tc>
                  <a:txBody>
                    <a:bodyPr/>
                    <a:lstStyle/>
                    <a:p>
                      <a:pPr algn="ctr" fontAlgn="ctr"/>
                      <a:r>
                        <a:rPr lang="en-US" sz="1200" b="0" i="0" u="none" strike="noStrike">
                          <a:solidFill>
                            <a:srgbClr val="000000"/>
                          </a:solidFill>
                          <a:effectLst/>
                          <a:latin typeface="Arial" panose="020B0604020202020204" pitchFamily="34" charset="0"/>
                        </a:rPr>
                        <a:t>Class SCC 1080p</a:t>
                      </a:r>
                    </a:p>
                  </a:txBody>
                  <a:tcPr marL="5443" marR="5443" marT="54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-3.17%</a:t>
                      </a:r>
                    </a:p>
                  </a:txBody>
                  <a:tcPr marL="5443" marR="5443" marT="544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-3.61%</a:t>
                      </a:r>
                    </a:p>
                  </a:txBody>
                  <a:tcPr marL="5443" marR="5443" marT="54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-3.84%</a:t>
                      </a:r>
                    </a:p>
                  </a:txBody>
                  <a:tcPr marL="5443" marR="5443" marT="544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97%</a:t>
                      </a:r>
                    </a:p>
                  </a:txBody>
                  <a:tcPr marL="5443" marR="5443" marT="544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5443" marR="5443" marT="544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7980348"/>
                  </a:ext>
                </a:extLst>
              </a:tr>
            </a:tbl>
          </a:graphicData>
        </a:graphic>
      </p:graphicFrame>
    </p:spTree>
    <p:extLst>
      <p:ext uri="{BB962C8B-B14F-4D97-AF65-F5344CB8AC3E}">
        <p14:creationId xmlns:p14="http://schemas.microsoft.com/office/powerpoint/2010/main" val="3770688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9AB66-563F-430C-9903-8D711F522FFF}"/>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E3CA74ED-7E8A-421D-A5F4-DBB05DC2A5A9}"/>
              </a:ext>
            </a:extLst>
          </p:cNvPr>
          <p:cNvSpPr>
            <a:spLocks noGrp="1"/>
          </p:cNvSpPr>
          <p:nvPr>
            <p:ph idx="1"/>
          </p:nvPr>
        </p:nvSpPr>
        <p:spPr/>
        <p:txBody>
          <a:bodyPr/>
          <a:lstStyle/>
          <a:p>
            <a:r>
              <a:rPr lang="en-US" altLang="zh-CN" sz="2400" dirty="0"/>
              <a:t>In this contribution, the search range of IBC is increased to include multiple left CTUs, for CTU size smaller than 128x128, to the extend that the necessary memory size keeps unchanged as for 128x128 CTU size</a:t>
            </a:r>
          </a:p>
          <a:p>
            <a:r>
              <a:rPr lang="en-US" altLang="zh-CN" sz="2400" dirty="0"/>
              <a:t>Two approaches are proposed for the left most CTU</a:t>
            </a:r>
          </a:p>
          <a:p>
            <a:pPr lvl="1"/>
            <a:r>
              <a:rPr lang="en-US" altLang="zh-CN" sz="2000" dirty="0"/>
              <a:t>A: reuse the same logic as in current VTM</a:t>
            </a:r>
          </a:p>
          <a:p>
            <a:pPr lvl="1"/>
            <a:r>
              <a:rPr lang="en-US" altLang="zh-CN" sz="2000" dirty="0"/>
              <a:t>B: totally disable reference to the left most CTU in consideration</a:t>
            </a:r>
          </a:p>
          <a:p>
            <a:r>
              <a:rPr lang="en-US" altLang="zh-CN" sz="2400" dirty="0"/>
              <a:t>Coding efficiency improvement observed for screen content</a:t>
            </a:r>
          </a:p>
          <a:p>
            <a:r>
              <a:rPr lang="en-US" altLang="en-US" sz="2400" dirty="0">
                <a:ea typeface="宋体" panose="02010600030101010101" pitchFamily="2" charset="-122"/>
              </a:rPr>
              <a:t>It is recommended to adopt one of the methods in this proposal into next the VTM release</a:t>
            </a:r>
          </a:p>
          <a:p>
            <a:r>
              <a:rPr lang="en-US" sz="2400" dirty="0"/>
              <a:t>Thanks Huawei for performing crosschecking!</a:t>
            </a:r>
          </a:p>
        </p:txBody>
      </p:sp>
    </p:spTree>
    <p:extLst>
      <p:ext uri="{BB962C8B-B14F-4D97-AF65-F5344CB8AC3E}">
        <p14:creationId xmlns:p14="http://schemas.microsoft.com/office/powerpoint/2010/main" val="309360873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11439</TotalTime>
  <Words>571</Words>
  <Application>Microsoft Office PowerPoint</Application>
  <PresentationFormat>On-screen Show (4:3)</PresentationFormat>
  <Paragraphs>149</Paragraphs>
  <Slides>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Office 主题</vt:lpstr>
      <vt:lpstr>Non-CE8: IBC search range increase for small CTU sizes (JVET-N0384)</vt:lpstr>
      <vt:lpstr>Summary</vt:lpstr>
      <vt:lpstr>Current IBC search range in VVC</vt:lpstr>
      <vt:lpstr>The case with 64x64 CTU</vt:lpstr>
      <vt:lpstr>Proposed text changes (A) </vt:lpstr>
      <vt:lpstr>Proposed text changes (B) </vt:lpstr>
      <vt:lpstr>Simulation results</vt:lpstr>
      <vt:lpstr>Conclusion</vt:lpstr>
    </vt:vector>
  </TitlesOfParts>
  <Company>tencent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hoowowguo</dc:creator>
  <cp:lastModifiedBy>Xiaozhong Xu</cp:lastModifiedBy>
  <cp:revision>246</cp:revision>
  <dcterms:created xsi:type="dcterms:W3CDTF">2010-10-25T03:40:34Z</dcterms:created>
  <dcterms:modified xsi:type="dcterms:W3CDTF">2019-03-18T14:44:53Z</dcterms:modified>
</cp:coreProperties>
</file>