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0"/>
  </p:notesMasterIdLst>
  <p:sldIdLst>
    <p:sldId id="285" r:id="rId2"/>
    <p:sldId id="287" r:id="rId3"/>
    <p:sldId id="302" r:id="rId4"/>
    <p:sldId id="309" r:id="rId5"/>
    <p:sldId id="305" r:id="rId6"/>
    <p:sldId id="307" r:id="rId7"/>
    <p:sldId id="308" r:id="rId8"/>
    <p:sldId id="28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27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JVET-N0337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CE8-related: Adaptive disabling of intra sample interpolation for screen content coding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8980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403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415" y="1190166"/>
            <a:ext cx="10676385" cy="3567952"/>
          </a:xfrm>
        </p:spPr>
        <p:txBody>
          <a:bodyPr>
            <a:normAutofit/>
          </a:bodyPr>
          <a:lstStyle/>
          <a:p>
            <a:pPr hangingPunct="0"/>
            <a:r>
              <a:rPr lang="en-CA" sz="3200" b="1" dirty="0"/>
              <a:t>Intra sample interpolation</a:t>
            </a:r>
          </a:p>
          <a:p>
            <a:pPr lvl="1" hangingPunct="0"/>
            <a:r>
              <a:rPr lang="en-CA" sz="2800" dirty="0"/>
              <a:t>4-tap DCT-IF and gaussian filters are applied to generate intra prediction samples at 1/32-Pel precision</a:t>
            </a:r>
          </a:p>
          <a:p>
            <a:pPr marL="228600" lvl="1" hangingPunct="0">
              <a:spcBef>
                <a:spcPts val="1000"/>
              </a:spcBef>
            </a:pPr>
            <a:r>
              <a:rPr lang="en-CA" sz="3200" b="1" dirty="0"/>
              <a:t>Natural content V.S. Screen content</a:t>
            </a:r>
          </a:p>
          <a:p>
            <a:pPr lvl="1" hangingPunct="0"/>
            <a:r>
              <a:rPr lang="en-US" sz="2800" dirty="0"/>
              <a:t>Camera-captured content: smooth boundaries across different objects</a:t>
            </a:r>
          </a:p>
          <a:p>
            <a:pPr lvl="1" hangingPunct="0"/>
            <a:r>
              <a:rPr lang="en-US" sz="2800" dirty="0"/>
              <a:t>Screen content: sharp edg</a:t>
            </a:r>
            <a:r>
              <a:rPr lang="en-US" altLang="zh-CN" sz="2800" dirty="0"/>
              <a:t>e</a:t>
            </a:r>
            <a:r>
              <a:rPr lang="en-US" sz="2800" dirty="0"/>
              <a:t>s </a:t>
            </a:r>
            <a:endParaRPr lang="en-CA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B119B7-03E8-408C-A166-4089F40A902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777" y="4551449"/>
            <a:ext cx="1958863" cy="1819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04D50FA-2735-45C0-88D8-7C1A97DFCE7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51449"/>
            <a:ext cx="1838327" cy="1819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414" y="1546214"/>
            <a:ext cx="11128865" cy="4478502"/>
          </a:xfrm>
        </p:spPr>
        <p:txBody>
          <a:bodyPr>
            <a:normAutofit/>
          </a:bodyPr>
          <a:lstStyle/>
          <a:p>
            <a:pPr hangingPunct="0"/>
            <a:r>
              <a:rPr lang="en-CA" sz="3600" b="1" dirty="0"/>
              <a:t>Adaptive enabling/disabling interpolation sample interpolation</a:t>
            </a:r>
          </a:p>
          <a:p>
            <a:pPr lvl="1" hangingPunct="0"/>
            <a:r>
              <a:rPr lang="en-CA" sz="3200" dirty="0"/>
              <a:t>The intra prediction sample is directly copied from the reference sample at the integer position</a:t>
            </a:r>
          </a:p>
          <a:p>
            <a:pPr lvl="1" hangingPunct="0"/>
            <a:r>
              <a:rPr lang="en-CA" sz="3200" dirty="0"/>
              <a:t>The similar encoder method for deciding fractional/integer MMVD in the VTM4.0 is used to determine whether to enable/disable the intra sample interpolation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778655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335"/>
            <a:ext cx="10515600" cy="1084213"/>
          </a:xfrm>
        </p:spPr>
        <p:txBody>
          <a:bodyPr>
            <a:normAutofit/>
          </a:bodyPr>
          <a:lstStyle/>
          <a:p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66C3639-BBC2-4834-B23E-C6150D242F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476642"/>
              </p:ext>
            </p:extLst>
          </p:nvPr>
        </p:nvGraphicFramePr>
        <p:xfrm>
          <a:off x="2103930" y="1051965"/>
          <a:ext cx="7859011" cy="2682240"/>
        </p:xfrm>
        <a:graphic>
          <a:graphicData uri="http://schemas.openxmlformats.org/drawingml/2006/table">
            <a:tbl>
              <a:tblPr/>
              <a:tblGrid>
                <a:gridCol w="6743951">
                  <a:extLst>
                    <a:ext uri="{9D8B030D-6E8A-4147-A177-3AD203B41FA5}">
                      <a16:colId xmlns:a16="http://schemas.microsoft.com/office/drawing/2014/main" val="2938991434"/>
                    </a:ext>
                  </a:extLst>
                </a:gridCol>
                <a:gridCol w="1115060">
                  <a:extLst>
                    <a:ext uri="{9D8B030D-6E8A-4147-A177-3AD203B41FA5}">
                      <a16:colId xmlns:a16="http://schemas.microsoft.com/office/drawing/2014/main" val="1656950113"/>
                    </a:ext>
                  </a:extLst>
                </a:gridCol>
              </a:tblGrid>
              <a:tr h="2012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seq_parameter_set_rbsp( 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9160882"/>
                  </a:ext>
                </a:extLst>
              </a:tr>
              <a:tr h="2012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……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058923"/>
                  </a:ext>
                </a:extLst>
              </a:tr>
              <a:tr h="2012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sps_gbi_enabled_flag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376700"/>
                  </a:ext>
                </a:extLst>
              </a:tr>
              <a:tr h="2012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sps_ibc_enabled_flag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18692"/>
                  </a:ext>
                </a:extLst>
              </a:tr>
              <a:tr h="2012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6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sps_intra_sample_interp_enabled_flag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8772"/>
                  </a:ext>
                </a:extLst>
              </a:tr>
              <a:tr h="2012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sps_intra_sample_interp_override_enabled_flag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632688"/>
                  </a:ext>
                </a:extLst>
              </a:tr>
              <a:tr h="2012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sps_ciip_enabled_flag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942686"/>
                  </a:ext>
                </a:extLst>
              </a:tr>
              <a:tr h="2012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sps_fpel_mmvd_enabled_flag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9325699"/>
                  </a:ext>
                </a:extLst>
              </a:tr>
              <a:tr h="2012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</a:t>
                      </a: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triangle</a:t>
                      </a: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_enabled_flag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324121"/>
                  </a:ext>
                </a:extLst>
              </a:tr>
              <a:tr h="2012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772234"/>
                  </a:ext>
                </a:extLst>
              </a:tr>
              <a:tr h="2012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583422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C5DA0CA-FF69-4498-AE72-FDD46D599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342079"/>
              </p:ext>
            </p:extLst>
          </p:nvPr>
        </p:nvGraphicFramePr>
        <p:xfrm>
          <a:off x="2095837" y="3978045"/>
          <a:ext cx="7893736" cy="2438400"/>
        </p:xfrm>
        <a:graphic>
          <a:graphicData uri="http://schemas.openxmlformats.org/drawingml/2006/table">
            <a:tbl>
              <a:tblPr/>
              <a:tblGrid>
                <a:gridCol w="6778676">
                  <a:extLst>
                    <a:ext uri="{9D8B030D-6E8A-4147-A177-3AD203B41FA5}">
                      <a16:colId xmlns:a16="http://schemas.microsoft.com/office/drawing/2014/main" val="1587358868"/>
                    </a:ext>
                  </a:extLst>
                </a:gridCol>
                <a:gridCol w="1115060">
                  <a:extLst>
                    <a:ext uri="{9D8B030D-6E8A-4147-A177-3AD203B41FA5}">
                      <a16:colId xmlns:a16="http://schemas.microsoft.com/office/drawing/2014/main" val="27635141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tile_group_header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086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8474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pps_tile_group_chroma_qp_offsets_present_flag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53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tile_group_cb_qp_offset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93362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tile_group_cr_qp_offset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59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158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sps_intra_sample_interp_override_enabled_flag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59687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tile_intra _sample_interp_enabled_flag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591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8145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782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7169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4736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Simulation: CTC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A49B34-8592-448A-B288-D6A7785162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5108" y="1115613"/>
            <a:ext cx="5833636" cy="26148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8FFB59-C04A-4285-843B-646F357D8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5108" y="3996474"/>
            <a:ext cx="5843621" cy="261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43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Simulation: no IBC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61C930-20B7-41AE-B1EE-BF69729564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364" y="1100517"/>
            <a:ext cx="6472699" cy="25835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27A56B-23EC-4940-BFBA-099DE5268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456" y="3911500"/>
            <a:ext cx="6472699" cy="259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243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Simulation: no IBC, 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SPS-level adapt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D5225E-475D-4CC7-AA9F-944D80AAE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949" y="1100517"/>
            <a:ext cx="6695702" cy="26725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36D368-2FC0-4B69-BB80-FF481735C6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564" y="3880435"/>
            <a:ext cx="6660087" cy="267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863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831</TotalTime>
  <Words>188</Words>
  <Application>Microsoft Office PowerPoint</Application>
  <PresentationFormat>Widescreen</PresentationFormat>
  <Paragraphs>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Introduction</vt:lpstr>
      <vt:lpstr>Proposal</vt:lpstr>
      <vt:lpstr>Proposal</vt:lpstr>
      <vt:lpstr>Simulation: CTC</vt:lpstr>
      <vt:lpstr>Simulation: no IBC</vt:lpstr>
      <vt:lpstr>Simulation: no IBC, SPS-level adapt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156</cp:revision>
  <dcterms:created xsi:type="dcterms:W3CDTF">2018-09-04T21:01:33Z</dcterms:created>
  <dcterms:modified xsi:type="dcterms:W3CDTF">2019-03-22T08:30:14Z</dcterms:modified>
</cp:coreProperties>
</file>