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1"/>
  </p:notesMasterIdLst>
  <p:sldIdLst>
    <p:sldId id="256" r:id="rId2"/>
    <p:sldId id="261" r:id="rId3"/>
    <p:sldId id="268" r:id="rId4"/>
    <p:sldId id="272" r:id="rId5"/>
    <p:sldId id="273" r:id="rId6"/>
    <p:sldId id="274" r:id="rId7"/>
    <p:sldId id="275" r:id="rId8"/>
    <p:sldId id="276" r:id="rId9"/>
    <p:sldId id="27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85219" autoAdjust="0"/>
  </p:normalViewPr>
  <p:slideViewPr>
    <p:cSldViewPr>
      <p:cViewPr>
        <p:scale>
          <a:sx n="75" d="100"/>
          <a:sy n="75" d="100"/>
        </p:scale>
        <p:origin x="-2664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3/16/2019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JVET-N0300: </a:t>
            </a:r>
            <a:r>
              <a:rPr lang="en-CA" sz="3200" dirty="0">
                <a:effectLst/>
              </a:rPr>
              <a:t>On High Bit Depth Signaling of In-loop </a:t>
            </a:r>
            <a:r>
              <a:rPr lang="en-CA" sz="3200" dirty="0" err="1">
                <a:effectLst/>
              </a:rPr>
              <a:t>Reshaper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smtClean="0"/>
              <a:t>Jie </a:t>
            </a:r>
            <a:r>
              <a:rPr lang="en-US" sz="2800" dirty="0" smtClean="0"/>
              <a:t>Zhao, </a:t>
            </a:r>
            <a:r>
              <a:rPr lang="en-CA" sz="2800" dirty="0" err="1" smtClean="0"/>
              <a:t>Seung</a:t>
            </a:r>
            <a:r>
              <a:rPr lang="en-CA" sz="2800" dirty="0" smtClean="0"/>
              <a:t> Hwan</a:t>
            </a:r>
            <a:r>
              <a:rPr lang="en-US" sz="2800" dirty="0" smtClean="0"/>
              <a:t> </a:t>
            </a:r>
            <a:r>
              <a:rPr lang="en-US" sz="2800" dirty="0"/>
              <a:t>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10000"/>
          </a:bodyPr>
          <a:lstStyle/>
          <a:p>
            <a:pPr marL="285750" indent="-285750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piece-wise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 (PWL)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are signaled as delta code word. T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delta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word values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depend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internal coding bit-depth.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current VTM,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delta code word signaling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mainly designed for 10-bit internal coding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bit-depth, it does not take into the bit depth into account. It. 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generalize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reshaping code word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based on coding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bit-depth.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change has no impact on CTC test condition.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coding with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higher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internal bit depth, it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change PSNR, it only saves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 bits.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524000"/>
            <a:ext cx="822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/>
              <a:t>Table 1. Syntax for </a:t>
            </a:r>
            <a:r>
              <a:rPr lang="en-US" sz="2000" dirty="0" err="1" smtClean="0"/>
              <a:t>tile_group_reshaper_model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681313"/>
              </p:ext>
            </p:extLst>
          </p:nvPr>
        </p:nvGraphicFramePr>
        <p:xfrm>
          <a:off x="838199" y="2057400"/>
          <a:ext cx="6781801" cy="3581400"/>
        </p:xfrm>
        <a:graphic>
          <a:graphicData uri="http://schemas.openxmlformats.org/drawingml/2006/table">
            <a:tbl>
              <a:tblPr/>
              <a:tblGrid>
                <a:gridCol w="5917359"/>
                <a:gridCol w="864442"/>
              </a:tblGrid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 err="1">
                          <a:effectLst/>
                          <a:latin typeface="Times New Roman"/>
                          <a:ea typeface="Malgun Gothic"/>
                        </a:rPr>
                        <a:t>tile_group_reshaper_model</a:t>
                      </a:r>
                      <a:r>
                        <a:rPr lang="en-GB" sz="1200" dirty="0">
                          <a:effectLst/>
                          <a:latin typeface="Times New Roman"/>
                          <a:ea typeface="Malgun Gothic"/>
                        </a:rPr>
                        <a:t> () {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	reshaper_model_min_bin_idx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200" b="1">
                          <a:effectLst/>
                          <a:latin typeface="Times New Roman"/>
                          <a:ea typeface="Malgun Gothic"/>
                        </a:rPr>
                        <a:t>reshaper_model_delta_max_bin_idx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2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</a:rPr>
                        <a:t>  </a:t>
                      </a:r>
                      <a:r>
                        <a:rPr lang="en-GB" sz="1200" b="1" kern="1200">
                          <a:effectLst/>
                          <a:latin typeface="Times New Roman"/>
                          <a:ea typeface="Malgun Gothic"/>
                        </a:rPr>
                        <a:t>reshaper_model_bin_delta_abs_cw_prec_minus1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kern="12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for ( i = reshaper_model_min_bin_idx; i &lt;= reshaper_model_max_bin_idx; i++) {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kern="12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reshape_model_bin_delta_abs_CW </a:t>
                      </a: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[ i ]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kern="1200">
                          <a:effectLst/>
                          <a:latin typeface="Times New Roman"/>
                          <a:ea typeface="Malgun Gothic"/>
                        </a:rPr>
                        <a:t>u(v)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		if( reshaper_model_bin_delta_abs_CW[ i ] ) &gt; 0 )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12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reshaper_model_bin_delta_sign_CW_flag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[ </a:t>
                      </a:r>
                      <a:r>
                        <a:rPr lang="en-GB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i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 ]</a:t>
                      </a:r>
                      <a:endParaRPr lang="en-US" sz="12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en-US" sz="12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2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386071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delta code word value </a:t>
            </a:r>
            <a:r>
              <a:rPr lang="en-US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is signaled as an absolute value 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 sign. </a:t>
            </a:r>
          </a:p>
          <a:p>
            <a:pPr hangingPunct="0"/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bits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maxNbitsNeededDeltaCW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needed to signal the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delta code word 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CA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also signalled in </a:t>
            </a:r>
            <a:r>
              <a:rPr lang="en-CA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bitstream</a:t>
            </a:r>
            <a:r>
              <a:rPr lang="en-CA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it equals 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reshaper_model_bin_delta_abs_cw_prec_minus1+1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encoder, the signaled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delta code word value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is obtained by</a:t>
            </a:r>
          </a:p>
          <a:p>
            <a:pPr hangingPunct="0"/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]=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ReshapePivot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+ 1]-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ReshapePivot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 –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=(1 &lt;&lt; 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 / 16,  and equals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 for 10-bit video. </a:t>
            </a:r>
          </a:p>
          <a:p>
            <a:pPr hangingPunct="0"/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decoder, the (i+1)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pivot of the forward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constructed by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ReshapePivot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+ 1] =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ReshapePivot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+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=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];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93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1066800"/>
          </a:xfrm>
        </p:spPr>
        <p:txBody>
          <a:bodyPr>
            <a:noAutofit/>
          </a:bodyPr>
          <a:lstStyle/>
          <a:p>
            <a:pPr hangingPunct="0"/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=12 is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times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those at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=10.</a:t>
            </a:r>
          </a:p>
          <a:p>
            <a:pPr hangingPunct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code the </a:t>
            </a:r>
            <a:r>
              <a:rPr lang="en-CA" sz="1600" b="1" dirty="0" err="1" smtClean="0">
                <a:latin typeface="Times New Roman"/>
                <a:ea typeface="等线"/>
              </a:rPr>
              <a:t>RspDeltaCW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maxNbitsNeededDeltaCW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bits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than the 10-bit coding. </a:t>
            </a:r>
          </a:p>
          <a:p>
            <a:pPr hangingPunct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for signaling all the bins, it roughly takes 28 more bits than for this example.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 (Example)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013117"/>
              </p:ext>
            </p:extLst>
          </p:nvPr>
        </p:nvGraphicFramePr>
        <p:xfrm>
          <a:off x="457200" y="2286000"/>
          <a:ext cx="8153400" cy="3429008"/>
        </p:xfrm>
        <a:graphic>
          <a:graphicData uri="http://schemas.openxmlformats.org/drawingml/2006/table">
            <a:tbl>
              <a:tblPr firstRow="1" firstCol="1" bandRow="1"/>
              <a:tblGrid>
                <a:gridCol w="429786"/>
                <a:gridCol w="1252278"/>
                <a:gridCol w="1232894"/>
                <a:gridCol w="1201713"/>
                <a:gridCol w="291698"/>
                <a:gridCol w="1232894"/>
                <a:gridCol w="1310424"/>
                <a:gridCol w="1201713"/>
              </a:tblGrid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BitDepthY=10, OrgCW=64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BitDepthY=12, OrgCW=256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Idx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RspDeltaCW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RspCW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ReshapePivot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RspDeltaCW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RspCW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ReshapePivot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132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528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198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792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1056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5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330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1320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5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69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399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20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276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1596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7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72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471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32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288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1884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5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69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540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20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276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2160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9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606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2424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672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2688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738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2952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804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3216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13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2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66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870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8 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264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3480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14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-1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63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933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等线"/>
                        </a:rPr>
                        <a:t>-4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等线"/>
                        </a:rPr>
                        <a:t>252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等线"/>
                        </a:rPr>
                        <a:t>3732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6800" y="5899666"/>
            <a:ext cx="2904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maxNbitsNeededDeltaCW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5880100"/>
            <a:ext cx="2904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maxNbitsNeededDeltaCW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319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hangingPunct="0">
              <a:lnSpc>
                <a:spcPct val="110000"/>
              </a:lnSpc>
            </a:pP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table of the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tile_group_reshaper_model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unchanged. 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CA" sz="2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modify </a:t>
            </a:r>
            <a:r>
              <a:rPr lang="en-CA" sz="2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actual </a:t>
            </a:r>
            <a:r>
              <a:rPr lang="en-CA" sz="2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signalled value of </a:t>
            </a:r>
            <a:r>
              <a:rPr lang="en-CA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2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CA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2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based on the internal </a:t>
            </a:r>
            <a:r>
              <a:rPr lang="en-CA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bit </a:t>
            </a:r>
            <a:r>
              <a:rPr lang="en-CA" sz="2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depth</a:t>
            </a: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hangingPunct="0">
              <a:lnSpc>
                <a:spcPct val="110000"/>
              </a:lnSpc>
            </a:pP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encoder, if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10, </a:t>
            </a:r>
            <a:r>
              <a:rPr lang="en-CA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CA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CA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&gt;&gt;= (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bitdepthY-10</a:t>
            </a:r>
            <a:r>
              <a:rPr lang="en-CA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actual delta code word is scaled down by </a:t>
            </a: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2^(bitdepthY-10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Encoder need to ensure that the pivot points of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multiples of </a:t>
            </a: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2^(bitdepthY-10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This is already the case in VTM4.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10000"/>
              </a:lnSpc>
            </a:pPr>
            <a:r>
              <a:rPr lang="en-CA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decoder, if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10, </a:t>
            </a:r>
            <a:r>
              <a:rPr lang="en-CA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CA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CA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&lt;&lt;=</a:t>
            </a:r>
            <a:r>
              <a:rPr lang="en-CA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bitdepthY-10)</a:t>
            </a:r>
            <a:endParaRPr lang="en-US" sz="2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10000"/>
              </a:lnSpc>
            </a:pP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maxNbitsNeededDeltaCW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determined based on the modified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With this method, it will be reduced by (bitdepthY-10) comparing to VTM4 when using non-modified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RspDeltaCW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10000"/>
              </a:lnSpc>
            </a:pP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rest </a:t>
            </a:r>
            <a:r>
              <a:rPr lang="en-CA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CA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construction and mapping process remain the same. 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50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Tested at internal </a:t>
            </a:r>
            <a:r>
              <a:rPr lang="en-US" dirty="0" err="1" smtClean="0"/>
              <a:t>bitdepth</a:t>
            </a:r>
            <a:r>
              <a:rPr lang="en-US" dirty="0" smtClean="0"/>
              <a:t> 12 (both anchor and test</a:t>
            </a:r>
            <a:r>
              <a:rPr lang="en-US" dirty="0"/>
              <a:t>). </a:t>
            </a:r>
            <a:r>
              <a:rPr lang="en-US" dirty="0" smtClean="0"/>
              <a:t>No </a:t>
            </a:r>
            <a:r>
              <a:rPr lang="en-US" dirty="0"/>
              <a:t>change to PSNR, only some bit </a:t>
            </a:r>
            <a:r>
              <a:rPr lang="en-US" dirty="0" smtClean="0"/>
              <a:t>reductions from </a:t>
            </a:r>
            <a:r>
              <a:rPr lang="en-US" dirty="0" err="1" smtClean="0"/>
              <a:t>reshaper</a:t>
            </a:r>
            <a:r>
              <a:rPr lang="en-US" dirty="0" smtClean="0"/>
              <a:t> signaling.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74923"/>
              </p:ext>
            </p:extLst>
          </p:nvPr>
        </p:nvGraphicFramePr>
        <p:xfrm>
          <a:off x="1752600" y="3048000"/>
          <a:ext cx="5638798" cy="3200402"/>
        </p:xfrm>
        <a:graphic>
          <a:graphicData uri="http://schemas.openxmlformats.org/drawingml/2006/table">
            <a:tbl>
              <a:tblPr firstRow="1" firstCol="1" bandRow="1"/>
              <a:tblGrid>
                <a:gridCol w="1005053"/>
                <a:gridCol w="926749"/>
                <a:gridCol w="926749"/>
                <a:gridCol w="926749"/>
                <a:gridCol w="926749"/>
                <a:gridCol w="926749"/>
              </a:tblGrid>
              <a:tr h="473298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9467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8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568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4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655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change to PSNR, only some bit reductions.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921729"/>
              </p:ext>
            </p:extLst>
          </p:nvPr>
        </p:nvGraphicFramePr>
        <p:xfrm>
          <a:off x="609599" y="2133601"/>
          <a:ext cx="7696206" cy="3352802"/>
        </p:xfrm>
        <a:graphic>
          <a:graphicData uri="http://schemas.openxmlformats.org/drawingml/2006/table">
            <a:tbl>
              <a:tblPr firstRow="1" firstCol="1" bandRow="1"/>
              <a:tblGrid>
                <a:gridCol w="752986"/>
                <a:gridCol w="694322"/>
                <a:gridCol w="694322"/>
                <a:gridCol w="694322"/>
                <a:gridCol w="694322"/>
                <a:gridCol w="694322"/>
                <a:gridCol w="694322"/>
                <a:gridCol w="694322"/>
                <a:gridCol w="694322"/>
                <a:gridCol w="694322"/>
                <a:gridCol w="694322"/>
              </a:tblGrid>
              <a:tr h="553312">
                <a:tc>
                  <a:txBody>
                    <a:bodyPr/>
                    <a:lstStyle/>
                    <a:p>
                      <a:endParaRPr lang="en-US" sz="1100" b="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 b="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1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9949">
                <a:tc>
                  <a:txBody>
                    <a:bodyPr/>
                    <a:lstStyle/>
                    <a:p>
                      <a:endParaRPr lang="en-US" sz="1100" b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endParaRPr lang="en-US" sz="1100" b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99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189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a modification to the </a:t>
            </a:r>
            <a:r>
              <a:rPr lang="en-US" dirty="0" err="1" smtClean="0"/>
              <a:t>reshaper</a:t>
            </a:r>
            <a:r>
              <a:rPr lang="en-US" dirty="0" smtClean="0"/>
              <a:t> delta code word signaling to make it more optimized for high coding bit depth. </a:t>
            </a:r>
          </a:p>
          <a:p>
            <a:r>
              <a:rPr lang="en-US" dirty="0" smtClean="0"/>
              <a:t>Comparing to VTM, for high bit-depth coding, no change on PSNR, only reduces </a:t>
            </a:r>
            <a:r>
              <a:rPr lang="en-US" dirty="0" err="1" smtClean="0"/>
              <a:t>reshaper</a:t>
            </a:r>
            <a:r>
              <a:rPr lang="en-US" dirty="0" smtClean="0"/>
              <a:t> </a:t>
            </a:r>
            <a:r>
              <a:rPr lang="en-US" dirty="0" smtClean="0"/>
              <a:t>signaling </a:t>
            </a:r>
            <a:r>
              <a:rPr lang="en-US" dirty="0" smtClean="0"/>
              <a:t>bits. </a:t>
            </a:r>
          </a:p>
          <a:p>
            <a:r>
              <a:rPr lang="en-US" dirty="0" smtClean="0"/>
              <a:t>Propose to adopt this change to VTM.</a:t>
            </a:r>
          </a:p>
          <a:p>
            <a:endParaRPr lang="en-US" dirty="0"/>
          </a:p>
          <a:p>
            <a:r>
              <a:rPr lang="en-US" dirty="0" smtClean="0"/>
              <a:t>Thanks Dolby for Cross-checking.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2736</TotalTime>
  <Words>887</Words>
  <Application>Microsoft Office PowerPoint</Application>
  <PresentationFormat>On-screen Show (4:3)</PresentationFormat>
  <Paragraphs>361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JVET-N0300: On High Bit Depth Signaling of In-loop Reshaper</vt:lpstr>
      <vt:lpstr>Introduction</vt:lpstr>
      <vt:lpstr>Background</vt:lpstr>
      <vt:lpstr>Background</vt:lpstr>
      <vt:lpstr>Problem Statement (Example)</vt:lpstr>
      <vt:lpstr>Proposed</vt:lpstr>
      <vt:lpstr>Result</vt:lpstr>
      <vt:lpstr>Result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202</cp:revision>
  <dcterms:created xsi:type="dcterms:W3CDTF">2006-08-16T00:00:00Z</dcterms:created>
  <dcterms:modified xsi:type="dcterms:W3CDTF">2019-03-16T19:30:03Z</dcterms:modified>
</cp:coreProperties>
</file>