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324" r:id="rId3"/>
    <p:sldId id="322" r:id="rId4"/>
    <p:sldId id="323" r:id="rId5"/>
    <p:sldId id="325" r:id="rId6"/>
    <p:sldId id="315" r:id="rId7"/>
    <p:sldId id="320" r:id="rId8"/>
    <p:sldId id="321" r:id="rId9"/>
    <p:sldId id="293" r:id="rId10"/>
    <p:sldId id="28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3D2E"/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293" y="-1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3/19/2019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1" y="2184698"/>
            <a:ext cx="8093641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JVET-N0295</a:t>
            </a:r>
            <a:r>
              <a:rPr lang="en-CA" sz="3200" dirty="0" smtClean="0"/>
              <a:t> 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US" sz="1800" b="0" dirty="0"/>
              <a:t>CE9-related: Using extended samples during DMVR SAD cost evaluations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Thanks to </a:t>
            </a:r>
            <a:r>
              <a:rPr lang="en-US" dirty="0" smtClean="0"/>
              <a:t>ETRI for </a:t>
            </a:r>
            <a:r>
              <a:rPr lang="en-US" dirty="0" smtClean="0"/>
              <a:t>Cross-checking!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73426"/>
            <a:ext cx="8229600" cy="5052739"/>
          </a:xfrm>
        </p:spPr>
        <p:txBody>
          <a:bodyPr/>
          <a:lstStyle/>
          <a:p>
            <a:r>
              <a:rPr lang="en-US" dirty="0" smtClean="0"/>
              <a:t>Compute SAD cost using a block larger than the current sub-block</a:t>
            </a:r>
          </a:p>
          <a:p>
            <a:pPr lvl="1"/>
            <a:r>
              <a:rPr lang="en-US" dirty="0" smtClean="0"/>
              <a:t>Increases aperture</a:t>
            </a:r>
          </a:p>
          <a:p>
            <a:pPr lvl="1"/>
            <a:r>
              <a:rPr lang="en-US" dirty="0" smtClean="0"/>
              <a:t>Uses samples from adjacent sub-blocks</a:t>
            </a:r>
          </a:p>
          <a:p>
            <a:pPr lvl="1"/>
            <a:r>
              <a:rPr lang="en-US" dirty="0" smtClean="0"/>
              <a:t>Has the potential to reduce sub-block boundary discontinuities after refinement at the sub-block level</a:t>
            </a:r>
          </a:p>
          <a:p>
            <a:pPr lvl="1"/>
            <a:r>
              <a:rPr lang="en-US" dirty="0" smtClean="0"/>
              <a:t>Extension can be different in the horizontal (Ex) and vertical (</a:t>
            </a:r>
            <a:r>
              <a:rPr lang="en-US" dirty="0" err="1" smtClean="0"/>
              <a:t>Ey</a:t>
            </a:r>
            <a:r>
              <a:rPr lang="en-US" dirty="0" smtClean="0"/>
              <a:t>) directions</a:t>
            </a:r>
          </a:p>
          <a:p>
            <a:r>
              <a:rPr lang="en-US" dirty="0" smtClean="0"/>
              <a:t>Bilinear interpolation needs to produce additional samples</a:t>
            </a:r>
          </a:p>
          <a:p>
            <a:pPr lvl="1"/>
            <a:r>
              <a:rPr lang="en-US" dirty="0" smtClean="0"/>
              <a:t>(</a:t>
            </a:r>
            <a:r>
              <a:rPr lang="en-US" dirty="0" err="1" smtClean="0"/>
              <a:t>sbW</a:t>
            </a:r>
            <a:r>
              <a:rPr lang="en-US" dirty="0" smtClean="0"/>
              <a:t> + 2*</a:t>
            </a:r>
            <a:r>
              <a:rPr lang="en-US" dirty="0" err="1" smtClean="0"/>
              <a:t>Sx</a:t>
            </a:r>
            <a:r>
              <a:rPr lang="en-US" dirty="0" smtClean="0"/>
              <a:t> + 2*Ex) x (</a:t>
            </a:r>
            <a:r>
              <a:rPr lang="en-US" dirty="0" err="1" smtClean="0"/>
              <a:t>sbH</a:t>
            </a:r>
            <a:r>
              <a:rPr lang="en-US" dirty="0" smtClean="0"/>
              <a:t> + 2*</a:t>
            </a:r>
            <a:r>
              <a:rPr lang="en-US" dirty="0" err="1" smtClean="0"/>
              <a:t>Sy</a:t>
            </a:r>
            <a:r>
              <a:rPr lang="en-US" dirty="0" smtClean="0"/>
              <a:t> + 2*</a:t>
            </a:r>
            <a:r>
              <a:rPr lang="en-US" dirty="0" err="1" smtClean="0"/>
              <a:t>Ey</a:t>
            </a:r>
            <a:r>
              <a:rPr lang="en-US" dirty="0" smtClean="0"/>
              <a:t>)</a:t>
            </a:r>
          </a:p>
          <a:p>
            <a:r>
              <a:rPr lang="en-US" dirty="0" smtClean="0"/>
              <a:t>Cost computation complexity increases</a:t>
            </a:r>
          </a:p>
          <a:p>
            <a:pPr lvl="1"/>
            <a:r>
              <a:rPr lang="en-US" dirty="0" smtClean="0"/>
              <a:t>(</a:t>
            </a:r>
            <a:r>
              <a:rPr lang="en-US" dirty="0" err="1" smtClean="0"/>
              <a:t>sbW</a:t>
            </a:r>
            <a:r>
              <a:rPr lang="en-US" dirty="0" smtClean="0"/>
              <a:t> + 2*Ex) x (</a:t>
            </a:r>
            <a:r>
              <a:rPr lang="en-US" dirty="0" err="1" smtClean="0"/>
              <a:t>sbH</a:t>
            </a:r>
            <a:r>
              <a:rPr lang="en-US" dirty="0" smtClean="0"/>
              <a:t> + 2*</a:t>
            </a:r>
            <a:r>
              <a:rPr lang="en-US" dirty="0" err="1" smtClean="0"/>
              <a:t>Ey</a:t>
            </a:r>
            <a:r>
              <a:rPr lang="en-US" dirty="0" smtClean="0"/>
              <a:t>)</a:t>
            </a:r>
          </a:p>
          <a:p>
            <a:r>
              <a:rPr lang="en-US" dirty="0" smtClean="0"/>
              <a:t>No impact on DCTIF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580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Bilinear interpolated samples with extension</a:t>
            </a:r>
            <a:endParaRPr lang="en-US" dirty="0"/>
          </a:p>
        </p:txBody>
      </p:sp>
      <p:pic>
        <p:nvPicPr>
          <p:cNvPr id="462" name="Picture 4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115" y="1800105"/>
            <a:ext cx="3157769" cy="325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023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Extended block of samples for matching cost evaluation</a:t>
            </a:r>
            <a:endParaRPr lang="en-US" dirty="0"/>
          </a:p>
        </p:txBody>
      </p:sp>
      <p:pic>
        <p:nvPicPr>
          <p:cNvPr id="113" name="Picture 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299" y="2146602"/>
            <a:ext cx="2743401" cy="256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57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Worst-case Complexity Analysis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706728"/>
              </p:ext>
            </p:extLst>
          </p:nvPr>
        </p:nvGraphicFramePr>
        <p:xfrm>
          <a:off x="423406" y="2061555"/>
          <a:ext cx="8469439" cy="2900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Document" r:id="rId3" imgW="5942845" imgH="2034642" progId="Word.Document.12">
                  <p:embed/>
                </p:oleObj>
              </mc:Choice>
              <mc:Fallback>
                <p:oleObj name="Document" r:id="rId3" imgW="5942845" imgH="20346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3406" y="2061555"/>
                        <a:ext cx="8469439" cy="29000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75861" y="5605670"/>
            <a:ext cx="7223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So, it is preferable to disable the extension for 4x16 and 8x8 sub-block sizes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027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4431323"/>
            <a:ext cx="8546123" cy="2158946"/>
          </a:xfrm>
        </p:spPr>
        <p:txBody>
          <a:bodyPr/>
          <a:lstStyle/>
          <a:p>
            <a:r>
              <a:rPr lang="en-US" dirty="0" smtClean="0"/>
              <a:t>Offers 0.11% BD-RATE gain over VTM4.0</a:t>
            </a:r>
          </a:p>
          <a:p>
            <a:r>
              <a:rPr lang="en-US" dirty="0" smtClean="0"/>
              <a:t>Small increases in </a:t>
            </a:r>
            <a:r>
              <a:rPr lang="en-US" dirty="0" err="1" smtClean="0"/>
              <a:t>EncT</a:t>
            </a:r>
            <a:r>
              <a:rPr lang="en-US" dirty="0" smtClean="0"/>
              <a:t> (1%) and </a:t>
            </a:r>
            <a:r>
              <a:rPr lang="en-US" dirty="0" err="1" smtClean="0"/>
              <a:t>DecT</a:t>
            </a:r>
            <a:r>
              <a:rPr lang="en-US" dirty="0" smtClean="0"/>
              <a:t> (2%)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</a:t>
            </a:r>
            <a:r>
              <a:rPr lang="en-US" dirty="0" smtClean="0"/>
              <a:t>for Ex = </a:t>
            </a:r>
            <a:r>
              <a:rPr lang="en-US" dirty="0" err="1" smtClean="0"/>
              <a:t>Ey</a:t>
            </a:r>
            <a:r>
              <a:rPr lang="en-US" dirty="0" smtClean="0"/>
              <a:t> = 2</a:t>
            </a: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810" y="1186248"/>
            <a:ext cx="108377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849978"/>
              </p:ext>
            </p:extLst>
          </p:nvPr>
        </p:nvGraphicFramePr>
        <p:xfrm>
          <a:off x="1630240" y="1000100"/>
          <a:ext cx="5832108" cy="3199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Worksheet" r:id="rId3" imgW="3790319" imgH="2080080" progId="Excel.Sheet.12">
                  <p:embed/>
                </p:oleObj>
              </mc:Choice>
              <mc:Fallback>
                <p:oleObj name="Worksheet" r:id="rId3" imgW="3790319" imgH="20800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0240" y="1000100"/>
                        <a:ext cx="5832108" cy="3199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7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4431323"/>
            <a:ext cx="8546123" cy="2158946"/>
          </a:xfrm>
        </p:spPr>
        <p:txBody>
          <a:bodyPr/>
          <a:lstStyle/>
          <a:p>
            <a:r>
              <a:rPr lang="en-US" dirty="0" smtClean="0"/>
              <a:t>Gain reduces by 0.04%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</a:t>
            </a:r>
            <a:r>
              <a:rPr lang="en-US" dirty="0" smtClean="0"/>
              <a:t>for Ex = </a:t>
            </a:r>
            <a:r>
              <a:rPr lang="en-US" dirty="0" err="1" smtClean="0"/>
              <a:t>Ey</a:t>
            </a:r>
            <a:r>
              <a:rPr lang="en-US" dirty="0" smtClean="0"/>
              <a:t> = 1</a:t>
            </a: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810" y="1186248"/>
            <a:ext cx="108377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137811"/>
              </p:ext>
            </p:extLst>
          </p:nvPr>
        </p:nvGraphicFramePr>
        <p:xfrm>
          <a:off x="1577393" y="1000100"/>
          <a:ext cx="6046421" cy="3316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Worksheet" r:id="rId3" imgW="3790319" imgH="2080080" progId="Excel.Sheet.12">
                  <p:embed/>
                </p:oleObj>
              </mc:Choice>
              <mc:Fallback>
                <p:oleObj name="Worksheet" r:id="rId3" imgW="3790319" imgH="20800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77393" y="1000100"/>
                        <a:ext cx="6046421" cy="3316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35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4431323"/>
            <a:ext cx="8546123" cy="2158946"/>
          </a:xfrm>
        </p:spPr>
        <p:txBody>
          <a:bodyPr/>
          <a:lstStyle/>
          <a:p>
            <a:r>
              <a:rPr lang="en-US" dirty="0" smtClean="0"/>
              <a:t>Very little BD-RATE impact with disabling extension for 4x16 and 8x8 sub-block sizes</a:t>
            </a:r>
          </a:p>
          <a:p>
            <a:r>
              <a:rPr lang="en-US" dirty="0" smtClean="0"/>
              <a:t>Worst-case bounded</a:t>
            </a:r>
          </a:p>
          <a:p>
            <a:r>
              <a:rPr lang="en-US" dirty="0"/>
              <a:t>Good to consider along with vertical decimation of predicted samples proposed in JVET-N0179 to further reduce the worst-case complexity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</a:t>
            </a:r>
            <a:r>
              <a:rPr lang="en-US" dirty="0" smtClean="0"/>
              <a:t>for Ex = </a:t>
            </a:r>
            <a:r>
              <a:rPr lang="en-US" dirty="0" err="1" smtClean="0"/>
              <a:t>Ey</a:t>
            </a:r>
            <a:r>
              <a:rPr lang="en-US" dirty="0" smtClean="0"/>
              <a:t> = 2 – Extension disabled for 4x16, 8x8</a:t>
            </a: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810" y="1186248"/>
            <a:ext cx="108377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08028"/>
              </p:ext>
            </p:extLst>
          </p:nvPr>
        </p:nvGraphicFramePr>
        <p:xfrm>
          <a:off x="1482810" y="1000100"/>
          <a:ext cx="6064606" cy="327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Worksheet" r:id="rId3" imgW="3800037" imgH="2051591" progId="Excel.Sheet.12">
                  <p:embed/>
                </p:oleObj>
              </mc:Choice>
              <mc:Fallback>
                <p:oleObj name="Worksheet" r:id="rId3" imgW="3800037" imgH="205159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2810" y="1000100"/>
                        <a:ext cx="6064606" cy="3272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642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Using extended samples during SAD cost evaluations in DMVR offers the potential to improve the coding efficiency of DMVR</a:t>
            </a:r>
          </a:p>
          <a:p>
            <a:pPr lvl="1"/>
            <a:r>
              <a:rPr lang="en-US" dirty="0" smtClean="0"/>
              <a:t>0.11% average luma BDRATE gain with Ex = </a:t>
            </a:r>
            <a:r>
              <a:rPr lang="en-US" dirty="0" err="1" smtClean="0"/>
              <a:t>Ey</a:t>
            </a:r>
            <a:r>
              <a:rPr lang="en-US" dirty="0" smtClean="0"/>
              <a:t> = 2</a:t>
            </a:r>
          </a:p>
          <a:p>
            <a:pPr lvl="1"/>
            <a:r>
              <a:rPr lang="en-US" dirty="0" smtClean="0"/>
              <a:t>0.07% average luma BDRATE gain with Ex = </a:t>
            </a:r>
            <a:r>
              <a:rPr lang="en-US" dirty="0" err="1" smtClean="0"/>
              <a:t>Ey</a:t>
            </a:r>
            <a:r>
              <a:rPr lang="en-US" dirty="0" smtClean="0"/>
              <a:t> =1</a:t>
            </a:r>
          </a:p>
          <a:p>
            <a:pPr lvl="1"/>
            <a:r>
              <a:rPr lang="en-US" dirty="0" smtClean="0"/>
              <a:t>To limit worst-case complexity, disabling use of extended samples based matching for 4x16 and 8x8 sub-blocks</a:t>
            </a:r>
          </a:p>
          <a:p>
            <a:pPr lvl="2"/>
            <a:r>
              <a:rPr lang="en-US" dirty="0" smtClean="0"/>
              <a:t>0.10% average luma BDRATE gain with Ex = </a:t>
            </a:r>
            <a:r>
              <a:rPr lang="en-US" dirty="0" err="1" smtClean="0"/>
              <a:t>Ey</a:t>
            </a:r>
            <a:r>
              <a:rPr lang="en-US" dirty="0" smtClean="0"/>
              <a:t> = 2</a:t>
            </a:r>
          </a:p>
          <a:p>
            <a:pPr lvl="2"/>
            <a:endParaRPr lang="en-US" dirty="0"/>
          </a:p>
          <a:p>
            <a:r>
              <a:rPr lang="en-US" dirty="0" smtClean="0"/>
              <a:t>It is requested that extended samples based matching be studied further in CE with the proposed restriction</a:t>
            </a:r>
          </a:p>
          <a:p>
            <a:pPr lvl="1"/>
            <a:r>
              <a:rPr lang="en-US" dirty="0" smtClean="0"/>
              <a:t>Can also be combined with JVET-N0179 to reduce the worst-case complexity further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16646</TotalTime>
  <Words>323</Words>
  <Application>Microsoft Office PowerPoint</Application>
  <PresentationFormat>On-screen Show (4:3)</PresentationFormat>
  <Paragraphs>38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Wingdings</vt:lpstr>
      <vt:lpstr>Ittiam Template</vt:lpstr>
      <vt:lpstr>Microsoft Excel Worksheet</vt:lpstr>
      <vt:lpstr>Microsoft Word Document</vt:lpstr>
      <vt:lpstr>JVET-N0295   CE9-related: Using extended samples during DMVR SAD cost evaluations</vt:lpstr>
      <vt:lpstr>Proposed Method</vt:lpstr>
      <vt:lpstr>Bilinear interpolated samples with extension</vt:lpstr>
      <vt:lpstr>Extended block of samples for matching cost evaluation</vt:lpstr>
      <vt:lpstr>Worst-case Complexity Analysis</vt:lpstr>
      <vt:lpstr>Results for Ex = Ey = 2</vt:lpstr>
      <vt:lpstr>Results for Ex = Ey = 1</vt:lpstr>
      <vt:lpstr>Results for Ex = Ey = 2 – Extension disabled for 4x16, 8x8</vt:lpstr>
      <vt:lpstr>Conclusions</vt:lpstr>
      <vt:lpstr>Thanks to ETRI for Cross-checking!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206</cp:revision>
  <dcterms:created xsi:type="dcterms:W3CDTF">2018-06-26T03:17:57Z</dcterms:created>
  <dcterms:modified xsi:type="dcterms:W3CDTF">2019-03-19T17:37:15Z</dcterms:modified>
</cp:coreProperties>
</file>