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317" r:id="rId3"/>
    <p:sldId id="318" r:id="rId4"/>
    <p:sldId id="315" r:id="rId5"/>
    <p:sldId id="319" r:id="rId6"/>
    <p:sldId id="316" r:id="rId7"/>
    <p:sldId id="293" r:id="rId8"/>
    <p:sldId id="281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93D2E"/>
    <a:srgbClr val="000000"/>
    <a:srgbClr val="FFE3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4" d="100"/>
          <a:sy n="84" d="100"/>
        </p:scale>
        <p:origin x="473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DA151-B0D9-4B2D-A86B-A88511C6F0B0}" type="datetimeFigureOut">
              <a:rPr lang="en-US" smtClean="0"/>
              <a:t>3/19/2019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2479DA-1B4D-44CF-9387-17ECC77234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5817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2479DA-1B4D-44CF-9387-17ECC772346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490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3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57188"/>
            <a:ext cx="2101850" cy="139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1" y="357190"/>
            <a:ext cx="2119313" cy="140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6" y="357190"/>
            <a:ext cx="2125663" cy="141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 descr="4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1" y="357188"/>
            <a:ext cx="2111375" cy="140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 descr="IttiamLogo_2479X820TransparentBackground (1)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601913"/>
            <a:ext cx="228600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630625"/>
            <a:ext cx="9144000" cy="941385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672018"/>
            <a:ext cx="6400800" cy="757246"/>
          </a:xfrm>
        </p:spPr>
        <p:txBody>
          <a:bodyPr>
            <a:normAutofit/>
          </a:bodyPr>
          <a:lstStyle>
            <a:lvl1pPr marL="0" indent="0" algn="ctr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1" y="6492877"/>
            <a:ext cx="928688" cy="365125"/>
          </a:xfrm>
        </p:spPr>
        <p:txBody>
          <a:bodyPr/>
          <a:lstStyle>
            <a:lvl1pPr>
              <a:defRPr/>
            </a:lvl1pPr>
          </a:lstStyle>
          <a:p>
            <a:fld id="{851D17D6-13B7-4A8D-88B0-007964A1A4CB}" type="datetime1">
              <a:rPr lang="en-US" smtClean="0"/>
              <a:t>3/19/2019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Clr>
                <a:schemeClr val="bg1"/>
              </a:buClr>
              <a:buFont typeface="Calibri" pitchFamily="34" charset="0"/>
              <a:buChar char="©"/>
              <a:defRPr sz="825" dirty="0" smtClean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01014" y="6492877"/>
            <a:ext cx="1042987" cy="365125"/>
          </a:xfrm>
        </p:spPr>
        <p:txBody>
          <a:bodyPr/>
          <a:lstStyle>
            <a:lvl1pPr>
              <a:defRPr sz="825"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113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5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85775" y="-142875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28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2100" dirty="0" smtClean="0">
                <a:ea typeface="+mj-ea"/>
              </a:rPr>
              <a:t>Click to edit Master title style</a:t>
            </a:r>
            <a:endParaRPr lang="en-IN" sz="2100" dirty="0" smtClean="0">
              <a:ea typeface="+mj-ea"/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492877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048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327025"/>
            <a:ext cx="952500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ooter Placeholder 4"/>
          <p:cNvSpPr txBox="1">
            <a:spLocks/>
          </p:cNvSpPr>
          <p:nvPr/>
        </p:nvSpPr>
        <p:spPr>
          <a:xfrm>
            <a:off x="0" y="6500815"/>
            <a:ext cx="91440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buFont typeface="Calibri" pitchFamily="34" charset="0"/>
              <a:buChar char="©"/>
              <a:defRPr/>
            </a:pPr>
            <a:r>
              <a:rPr lang="en-IN" sz="900" dirty="0" smtClean="0">
                <a:latin typeface="+mn-lt"/>
                <a:cs typeface="+mn-cs"/>
              </a:rPr>
              <a:t>Copyright 2015 Ittiam Systems | Ittiam Proprietary | www.ittiam.com </a:t>
            </a:r>
          </a:p>
        </p:txBody>
      </p:sp>
      <p:sp>
        <p:nvSpPr>
          <p:cNvPr id="6" name="Slide Number Placeholder 5"/>
          <p:cNvSpPr txBox="1">
            <a:spLocks/>
          </p:cNvSpPr>
          <p:nvPr/>
        </p:nvSpPr>
        <p:spPr>
          <a:xfrm>
            <a:off x="7429500" y="6500815"/>
            <a:ext cx="12573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fld id="{C7EE8E95-70E5-46A4-AB57-4DEB5278868D}" type="slidenum">
              <a:rPr lang="en-IN" altLang="en-US" sz="900">
                <a:solidFill>
                  <a:srgbClr val="6F6F6F"/>
                </a:solidFill>
              </a:rPr>
              <a:pPr algn="r"/>
              <a:t>‹#›</a:t>
            </a:fld>
            <a:endParaRPr lang="en-IN" altLang="en-US" sz="900" dirty="0">
              <a:solidFill>
                <a:srgbClr val="6F6F6F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>
            <a:normAutofit/>
          </a:bodyPr>
          <a:lstStyle>
            <a:lvl1pPr>
              <a:defRPr sz="210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>
            <a:lvl1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1pPr>
            <a:lvl2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2pPr>
            <a:lvl3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3pPr>
            <a:lvl4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4pPr>
            <a:lvl5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81966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5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C93D2E"/>
              </a:buClr>
              <a:buFont typeface="Wingdings" pitchFamily="2" charset="2"/>
              <a:buChar char="§"/>
              <a:defRPr sz="18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rgbClr val="C93D2E"/>
              </a:buClr>
              <a:buFont typeface="Wingdings" pitchFamily="2" charset="2"/>
              <a:buChar char="§"/>
              <a:defRPr sz="165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rgbClr val="C93D2E"/>
              </a:buClr>
              <a:buFont typeface="Wingdings" pitchFamily="2" charset="2"/>
              <a:buChar char="§"/>
              <a:defRPr sz="15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rgbClr val="C93D2E"/>
              </a:buClr>
              <a:buFont typeface="Wingdings" pitchFamily="2" charset="2"/>
              <a:buChar char="§"/>
              <a:defRPr sz="1350" b="0">
                <a:solidFill>
                  <a:srgbClr val="6F6F6F"/>
                </a:solidFill>
              </a:defRPr>
            </a:lvl4pPr>
            <a:lvl5pPr>
              <a:buClr>
                <a:srgbClr val="C93D2E"/>
              </a:buClr>
              <a:buFont typeface="Wingdings" pitchFamily="2" charset="2"/>
              <a:buChar char="§"/>
              <a:defRPr sz="1200" b="0">
                <a:solidFill>
                  <a:srgbClr val="6F6F6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85804" y="-142900"/>
            <a:ext cx="8229600" cy="1143000"/>
          </a:xfrm>
        </p:spPr>
        <p:txBody>
          <a:bodyPr>
            <a:normAutofit/>
          </a:bodyPr>
          <a:lstStyle>
            <a:lvl1pPr algn="l">
              <a:defRPr sz="21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FFA0CF0-A320-4423-81CD-58AE6F94CE0C}" type="datetime1">
              <a:rPr lang="en-US" smtClean="0"/>
              <a:t>3/19/2019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356352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29500" y="6356352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479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14375" y="3429000"/>
            <a:ext cx="7143750" cy="460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5" name="Picture 7" descr="IttiamLogo_2479X820TransparentBackground (1)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10" y="2786060"/>
            <a:ext cx="7772400" cy="714379"/>
          </a:xfrm>
        </p:spPr>
        <p:txBody>
          <a:bodyPr anchor="t">
            <a:normAutofit/>
          </a:bodyPr>
          <a:lstStyle>
            <a:lvl1pPr algn="l">
              <a:defRPr sz="2100" b="1" cap="none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7252" y="3643314"/>
            <a:ext cx="7772400" cy="357190"/>
          </a:xfrm>
        </p:spPr>
        <p:txBody>
          <a:bodyPr anchor="b">
            <a:noAutofit/>
          </a:bodyPr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0" y="6492877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6322C73F-1C13-494F-A104-3D372CA0782A}" type="datetime1">
              <a:rPr lang="en-US" smtClean="0"/>
              <a:t>3/19/2019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defRPr dirty="0"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492877"/>
            <a:ext cx="2590800" cy="365125"/>
          </a:xfrm>
        </p:spPr>
        <p:txBody>
          <a:bodyPr/>
          <a:lstStyle>
            <a:lvl1pPr>
              <a:defRPr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729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IttiamLogo_2479X820TransparentBackground (1)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1143000"/>
          </a:xfrm>
        </p:spPr>
        <p:txBody>
          <a:bodyPr>
            <a:normAutofit/>
          </a:bodyPr>
          <a:lstStyle>
            <a:lvl1pPr>
              <a:defRPr sz="2100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buNone/>
              <a:defRPr sz="2100" baseline="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76804" y="1617681"/>
            <a:ext cx="4038600" cy="4525963"/>
          </a:xfrm>
        </p:spPr>
        <p:txBody>
          <a:bodyPr/>
          <a:lstStyle>
            <a:lvl1pPr>
              <a:buNone/>
              <a:defRPr sz="2100" baseline="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999644B7-A591-46CB-8A0C-A20811AEDACA}" type="datetime1">
              <a:rPr lang="en-US" smtClean="0"/>
              <a:t>3/19/2019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>
          <a:xfrm>
            <a:off x="0" y="6356352"/>
            <a:ext cx="9144000" cy="365125"/>
          </a:xfrm>
        </p:spPr>
        <p:txBody>
          <a:bodyPr/>
          <a:lstStyle>
            <a:lvl1pPr>
              <a:defRPr dirty="0"/>
            </a:lvl1pPr>
          </a:lstStyle>
          <a:p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467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8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rgbClr val="6F6F6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rgbClr val="6F6F6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buClr>
                <a:schemeClr val="accent1"/>
              </a:buClr>
              <a:buFont typeface="Wingdings" pitchFamily="2" charset="2"/>
              <a:buChar char="§"/>
              <a:defRPr sz="1800">
                <a:solidFill>
                  <a:srgbClr val="6F6F6F"/>
                </a:solidFill>
              </a:defRPr>
            </a:lvl1pPr>
            <a:lvl2pPr>
              <a:buClr>
                <a:schemeClr val="accent1"/>
              </a:buClr>
              <a:buFont typeface="Wingdings" pitchFamily="2" charset="2"/>
              <a:buChar char="§"/>
              <a:defRPr sz="1500">
                <a:solidFill>
                  <a:srgbClr val="6F6F6F"/>
                </a:solidFill>
              </a:defRPr>
            </a:lvl2pPr>
            <a:lvl3pPr>
              <a:buClr>
                <a:schemeClr val="accent1"/>
              </a:buClr>
              <a:buFont typeface="Wingdings" pitchFamily="2" charset="2"/>
              <a:buChar char="§"/>
              <a:defRPr sz="1350">
                <a:solidFill>
                  <a:srgbClr val="6F6F6F"/>
                </a:solidFill>
              </a:defRPr>
            </a:lvl3pPr>
            <a:lvl4pPr>
              <a:buClr>
                <a:schemeClr val="accent1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4pPr>
            <a:lvl5pPr>
              <a:buClr>
                <a:schemeClr val="accent1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85804" y="-142900"/>
            <a:ext cx="8229600" cy="1143000"/>
          </a:xfrm>
        </p:spPr>
        <p:txBody>
          <a:bodyPr>
            <a:normAutofit/>
          </a:bodyPr>
          <a:lstStyle>
            <a:lvl1pPr algn="l">
              <a:defRPr sz="21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15" name="Content Placeholder 5"/>
          <p:cNvSpPr>
            <a:spLocks noGrp="1"/>
          </p:cNvSpPr>
          <p:nvPr>
            <p:ph sz="quarter" idx="13"/>
          </p:nvPr>
        </p:nvSpPr>
        <p:spPr>
          <a:xfrm>
            <a:off x="458788" y="2143116"/>
            <a:ext cx="4041775" cy="3921133"/>
          </a:xfrm>
        </p:spPr>
        <p:txBody>
          <a:bodyPr/>
          <a:lstStyle>
            <a:lvl1pPr>
              <a:buClr>
                <a:srgbClr val="C00000"/>
              </a:buClr>
              <a:buFont typeface="Wingdings" pitchFamily="2" charset="2"/>
              <a:buChar char="§"/>
              <a:defRPr sz="1800">
                <a:solidFill>
                  <a:srgbClr val="6F6F6F"/>
                </a:solidFill>
              </a:defRPr>
            </a:lvl1pPr>
            <a:lvl2pPr>
              <a:buClr>
                <a:srgbClr val="C00000"/>
              </a:buClr>
              <a:buFont typeface="Wingdings" pitchFamily="2" charset="2"/>
              <a:buChar char="§"/>
              <a:defRPr sz="1500">
                <a:solidFill>
                  <a:srgbClr val="6F6F6F"/>
                </a:solidFill>
              </a:defRPr>
            </a:lvl2pPr>
            <a:lvl3pPr>
              <a:buClr>
                <a:srgbClr val="C00000"/>
              </a:buClr>
              <a:buFont typeface="Wingdings" pitchFamily="2" charset="2"/>
              <a:buChar char="§"/>
              <a:defRPr sz="1350">
                <a:solidFill>
                  <a:srgbClr val="6F6F6F"/>
                </a:solidFill>
              </a:defRPr>
            </a:lvl3pPr>
            <a:lvl4pPr>
              <a:buClr>
                <a:srgbClr val="C00000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4pPr>
            <a:lvl5pPr>
              <a:buClr>
                <a:srgbClr val="C00000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4"/>
          </p:nvPr>
        </p:nvSpPr>
        <p:spPr>
          <a:xfrm>
            <a:off x="0" y="6356352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7429500" y="6356352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64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3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57188"/>
            <a:ext cx="2101850" cy="139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7" descr="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1" y="357190"/>
            <a:ext cx="2119313" cy="140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 descr="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6" y="357190"/>
            <a:ext cx="2125663" cy="141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 descr="4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1" y="357188"/>
            <a:ext cx="2111375" cy="140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 descr="IttiamLogo_2479X820TransparentBackground (1)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814" y="3786188"/>
            <a:ext cx="2071687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419601" y="3640138"/>
            <a:ext cx="3509963" cy="5078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700" b="1" dirty="0">
                <a:solidFill>
                  <a:schemeClr val="bg1"/>
                </a:solidFill>
              </a:rPr>
              <a:t>Thank You</a:t>
            </a:r>
            <a:endParaRPr lang="en-IN" sz="27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64050" y="4214814"/>
            <a:ext cx="4465638" cy="3231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dirty="0">
                <a:solidFill>
                  <a:schemeClr val="bg1">
                    <a:lumMod val="65000"/>
                  </a:schemeClr>
                </a:solidFill>
              </a:rPr>
              <a:t>Name and Designation</a:t>
            </a:r>
            <a:endParaRPr lang="en-IN" sz="150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3606800" y="4178301"/>
            <a:ext cx="1214438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Clr>
                <a:schemeClr val="bg1"/>
              </a:buClr>
              <a:buFont typeface="Calibri" pitchFamily="34" charset="0"/>
              <a:buChar char="©"/>
              <a:defRPr sz="825" dirty="0" smtClean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101014" y="6492877"/>
            <a:ext cx="1042987" cy="365125"/>
          </a:xfrm>
        </p:spPr>
        <p:txBody>
          <a:bodyPr/>
          <a:lstStyle>
            <a:lvl1pPr>
              <a:defRPr sz="825"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401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6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</p:spPr>
        <p:txBody>
          <a:bodyPr/>
          <a:lstStyle>
            <a:lvl1pPr>
              <a:buClr>
                <a:srgbClr val="C93D2E"/>
              </a:buClr>
              <a:buFont typeface="Wingdings" pitchFamily="2" charset="2"/>
              <a:buNone/>
              <a:defRPr sz="18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rgbClr val="C93D2E"/>
              </a:buClr>
              <a:buFont typeface="Wingdings" pitchFamily="2" charset="2"/>
              <a:buChar char="§"/>
              <a:defRPr sz="165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rgbClr val="C93D2E"/>
              </a:buClr>
              <a:buFont typeface="Wingdings" pitchFamily="2" charset="2"/>
              <a:buChar char="§"/>
              <a:defRPr sz="15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rgbClr val="C93D2E"/>
              </a:buClr>
              <a:buFont typeface="Wingdings" pitchFamily="2" charset="2"/>
              <a:buChar char="§"/>
              <a:defRPr sz="1350" b="0">
                <a:solidFill>
                  <a:srgbClr val="6F6F6F"/>
                </a:solidFill>
              </a:defRPr>
            </a:lvl4pPr>
            <a:lvl5pPr>
              <a:buClr>
                <a:srgbClr val="C93D2E"/>
              </a:buClr>
              <a:buFont typeface="Wingdings" pitchFamily="2" charset="2"/>
              <a:buChar char="§"/>
              <a:defRPr sz="1200" b="0">
                <a:solidFill>
                  <a:srgbClr val="6F6F6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85804" y="-142900"/>
            <a:ext cx="8229600" cy="1143000"/>
          </a:xfrm>
        </p:spPr>
        <p:txBody>
          <a:bodyPr>
            <a:normAutofit/>
          </a:bodyPr>
          <a:lstStyle>
            <a:lvl1pPr algn="l">
              <a:defRPr sz="21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492877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47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buClr>
                <a:srgbClr val="C00000"/>
              </a:buClr>
              <a:buFont typeface="Wingdings" pitchFamily="2" charset="2"/>
              <a:buChar char="§"/>
              <a:defRPr sz="19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rgbClr val="C00000"/>
              </a:buClr>
              <a:buFont typeface="Wingdings" pitchFamily="2" charset="2"/>
              <a:buChar char="§"/>
              <a:defRPr sz="180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rgbClr val="C00000"/>
              </a:buClr>
              <a:buFont typeface="Wingdings" pitchFamily="2" charset="2"/>
              <a:buChar char="§"/>
              <a:defRPr sz="150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rgbClr val="C00000"/>
              </a:buClr>
              <a:buFont typeface="Wingdings" pitchFamily="2" charset="2"/>
              <a:buChar char="§"/>
              <a:defRPr sz="13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4pPr>
            <a:lvl5pPr>
              <a:buClr>
                <a:srgbClr val="C00000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492877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058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6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85775" y="-142875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28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2100" dirty="0" smtClean="0">
                <a:ea typeface="+mj-ea"/>
              </a:rPr>
              <a:t>Click to edit Master title style</a:t>
            </a:r>
            <a:endParaRPr lang="en-IN" sz="2100" dirty="0" smtClean="0">
              <a:ea typeface="+mj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IN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564315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564315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657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IN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I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EEBF6322-B492-435B-A260-6DBE977FBF28}" type="datetime1">
              <a:rPr lang="en-US" smtClean="0"/>
              <a:t>3/19/2019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018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257175" indent="-257175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0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7251" y="2184698"/>
            <a:ext cx="8093641" cy="1851843"/>
          </a:xfrm>
        </p:spPr>
        <p:txBody>
          <a:bodyPr>
            <a:normAutofit/>
          </a:bodyPr>
          <a:lstStyle/>
          <a:p>
            <a:r>
              <a:rPr lang="en-CA" sz="2400" dirty="0" smtClean="0"/>
              <a:t>JVET-N0294</a:t>
            </a:r>
            <a:r>
              <a:rPr lang="en-CA" sz="3200" dirty="0" smtClean="0"/>
              <a:t>  </a:t>
            </a:r>
            <a:r>
              <a:rPr lang="en-CA" sz="1800" dirty="0" smtClean="0"/>
              <a:t/>
            </a:r>
            <a:br>
              <a:rPr lang="en-CA" sz="1800" dirty="0" smtClean="0"/>
            </a:br>
            <a:r>
              <a:rPr lang="en-US" sz="1800" b="0" dirty="0"/>
              <a:t>CE9-related: Adaptive search pattern for DMVR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>
          <a:xfrm>
            <a:off x="657252" y="3542272"/>
            <a:ext cx="7772400" cy="790831"/>
          </a:xfrm>
        </p:spPr>
        <p:txBody>
          <a:bodyPr>
            <a:normAutofit/>
          </a:bodyPr>
          <a:lstStyle/>
          <a:p>
            <a:r>
              <a:rPr lang="en-US" dirty="0" smtClean="0"/>
              <a:t>S. Sethuraman</a:t>
            </a:r>
          </a:p>
          <a:p>
            <a:r>
              <a:rPr lang="en-US" dirty="0" smtClean="0"/>
              <a:t>Ittiam Systems</a:t>
            </a:r>
          </a:p>
        </p:txBody>
      </p:sp>
    </p:spTree>
    <p:extLst>
      <p:ext uri="{BB962C8B-B14F-4D97-AF65-F5344CB8AC3E}">
        <p14:creationId xmlns:p14="http://schemas.microsoft.com/office/powerpoint/2010/main" val="338507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76770"/>
            <a:ext cx="8229600" cy="5049395"/>
          </a:xfrm>
        </p:spPr>
        <p:txBody>
          <a:bodyPr/>
          <a:lstStyle/>
          <a:p>
            <a:r>
              <a:rPr lang="en-US" dirty="0" smtClean="0"/>
              <a:t>Though this was not used in any core experiments, this was a condition enforced at the time of adoption of DMVR</a:t>
            </a:r>
          </a:p>
          <a:p>
            <a:r>
              <a:rPr lang="en-US" dirty="0" smtClean="0"/>
              <a:t>Given N SAD execution units, evaluating all 25-points will require ceil(25/N) stages.</a:t>
            </a:r>
          </a:p>
          <a:p>
            <a:pPr lvl="1"/>
            <a:r>
              <a:rPr lang="en-US" dirty="0" smtClean="0"/>
              <a:t>N = 9, 3 stages</a:t>
            </a:r>
          </a:p>
          <a:p>
            <a:pPr lvl="1"/>
            <a:r>
              <a:rPr lang="en-US" dirty="0" smtClean="0"/>
              <a:t>N = 13, 2 stages</a:t>
            </a:r>
          </a:p>
          <a:p>
            <a:pPr lvl="1"/>
            <a:r>
              <a:rPr lang="en-US" dirty="0" smtClean="0"/>
              <a:t>N = 25, 1 stage</a:t>
            </a:r>
          </a:p>
          <a:p>
            <a:r>
              <a:rPr lang="en-US" dirty="0" smtClean="0"/>
              <a:t>In software implementations, computing all 25 costs nearly triples the number of cost computations done with the adaptive search pattern studied in CEs.</a:t>
            </a:r>
          </a:p>
          <a:p>
            <a:r>
              <a:rPr lang="en-US" dirty="0" smtClean="0"/>
              <a:t>Given the parametric error surface based sub-pixel accurate MV refinement, multiple cost values need to be stored anyways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25-point Exhaustive 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98649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199" y="1170775"/>
            <a:ext cx="8379151" cy="3401226"/>
          </a:xfrm>
        </p:spPr>
        <p:txBody>
          <a:bodyPr/>
          <a:lstStyle/>
          <a:p>
            <a:r>
              <a:rPr lang="en-US" dirty="0" smtClean="0"/>
              <a:t>Step-1: Compute the costs on 5 points (center + left, top, right, bottom)</a:t>
            </a:r>
          </a:p>
          <a:p>
            <a:r>
              <a:rPr lang="en-US" dirty="0" smtClean="0"/>
              <a:t>Step-2: Compute the cost of 1 diagonal point where the coordinate for the diagonal point is obtained based on the minimum between left and right, and the minimum between top and bottom.</a:t>
            </a:r>
          </a:p>
          <a:p>
            <a:r>
              <a:rPr lang="en-US" dirty="0" smtClean="0"/>
              <a:t>Compute the minimum cost among these 6 points and repeat steps 1 and 2 if center cost is not the minimum.</a:t>
            </a:r>
          </a:p>
          <a:p>
            <a:r>
              <a:rPr lang="en-US" dirty="0" smtClean="0"/>
              <a:t>Total cost evaluations: 5 + 1 + 2 + 1 = 9 (if diagonal point wins) or 5 + 1 + 1 + 1 = 8 (if non-diagonal point wins) </a:t>
            </a:r>
          </a:p>
          <a:p>
            <a:r>
              <a:rPr lang="en-US" dirty="0" smtClean="0"/>
              <a:t>In hardware, this can be realized by evaluating 5 points in a stage and 8 points in a second stage</a:t>
            </a:r>
          </a:p>
          <a:p>
            <a:pPr lvl="1"/>
            <a:r>
              <a:rPr lang="en-US" dirty="0"/>
              <a:t>Requires max 8 SAD units for 2-stages (compared to 13 for 25-point </a:t>
            </a:r>
            <a:r>
              <a:rPr lang="en-US" dirty="0" err="1"/>
              <a:t>exh</a:t>
            </a:r>
            <a:r>
              <a:rPr lang="en-US" dirty="0"/>
              <a:t>. Search</a:t>
            </a:r>
            <a:r>
              <a:rPr lang="en-US" dirty="0" smtClean="0"/>
              <a:t>)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Earlier adaptive search pattern studied in CEs</a:t>
            </a:r>
            <a:endParaRPr lang="en-US" dirty="0"/>
          </a:p>
        </p:txBody>
      </p:sp>
      <p:pic>
        <p:nvPicPr>
          <p:cNvPr id="92" name="Picture 9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8650" y="4572001"/>
            <a:ext cx="2777293" cy="2211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3930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199" y="4431323"/>
            <a:ext cx="8546123" cy="2158946"/>
          </a:xfrm>
        </p:spPr>
        <p:txBody>
          <a:bodyPr/>
          <a:lstStyle/>
          <a:p>
            <a:r>
              <a:rPr lang="en-US" dirty="0" smtClean="0"/>
              <a:t>0.04% average luma BD-RATE gain seen</a:t>
            </a:r>
          </a:p>
          <a:p>
            <a:pPr lvl="1"/>
            <a:r>
              <a:rPr lang="en-US" dirty="0" smtClean="0"/>
              <a:t>UHD gets higher gain</a:t>
            </a:r>
          </a:p>
          <a:p>
            <a:r>
              <a:rPr lang="en-US" dirty="0" err="1" smtClean="0"/>
              <a:t>EncT</a:t>
            </a:r>
            <a:r>
              <a:rPr lang="en-US" dirty="0" smtClean="0"/>
              <a:t> ratio increases to 101%; </a:t>
            </a:r>
            <a:r>
              <a:rPr lang="en-US" dirty="0" err="1" smtClean="0"/>
              <a:t>DecT</a:t>
            </a:r>
            <a:r>
              <a:rPr lang="en-US" dirty="0" smtClean="0"/>
              <a:t> ratio increases to 102%</a:t>
            </a:r>
          </a:p>
          <a:p>
            <a:pPr lvl="1"/>
            <a:r>
              <a:rPr lang="en-US" dirty="0" smtClean="0"/>
              <a:t>Instead of just 9 cost evaluations with adaptive search pattern, 25 cost evaluations are performed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– VTM4 vs. 25-position exhaustive search</a:t>
            </a:r>
            <a:endParaRPr lang="en-US" sz="18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482810" y="1186248"/>
            <a:ext cx="1083776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8730702"/>
              </p:ext>
            </p:extLst>
          </p:nvPr>
        </p:nvGraphicFramePr>
        <p:xfrm>
          <a:off x="1564665" y="1000100"/>
          <a:ext cx="5942017" cy="31993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" name="Worksheet" r:id="rId3" imgW="3779224" imgH="2035845" progId="Excel.Sheet.12">
                  <p:embed/>
                </p:oleObj>
              </mc:Choice>
              <mc:Fallback>
                <p:oleObj name="Worksheet" r:id="rId3" imgW="3779224" imgH="2035845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64665" y="1000100"/>
                        <a:ext cx="5942017" cy="31993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075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13504"/>
            <a:ext cx="8229600" cy="3486683"/>
          </a:xfrm>
        </p:spPr>
        <p:txBody>
          <a:bodyPr/>
          <a:lstStyle/>
          <a:p>
            <a:r>
              <a:rPr lang="en-US" dirty="0" smtClean="0"/>
              <a:t>To reduce the BD-RATE gap against the 25-point exhaustive search</a:t>
            </a:r>
          </a:p>
          <a:p>
            <a:r>
              <a:rPr lang="en-US" dirty="0" smtClean="0"/>
              <a:t>Step-1: </a:t>
            </a:r>
            <a:r>
              <a:rPr lang="en-US" dirty="0"/>
              <a:t>Compute the costs on 5 points (center + left, top, right, bottom)</a:t>
            </a:r>
          </a:p>
          <a:p>
            <a:r>
              <a:rPr lang="en-US" dirty="0"/>
              <a:t>Step-2: Compute the cost of </a:t>
            </a:r>
            <a:r>
              <a:rPr lang="en-US" dirty="0" smtClean="0"/>
              <a:t>2 </a:t>
            </a:r>
            <a:r>
              <a:rPr lang="en-US" dirty="0"/>
              <a:t>diagonal </a:t>
            </a:r>
            <a:r>
              <a:rPr lang="en-US" dirty="0" smtClean="0"/>
              <a:t>points that flank the position with the lowest cost among the 5 points in step-1.</a:t>
            </a:r>
          </a:p>
          <a:p>
            <a:r>
              <a:rPr lang="en-US" dirty="0" smtClean="0"/>
              <a:t>Obtain the positions with the lowest cost among the 7 and repeat step-1 and step-2 if center cost is not the minimum</a:t>
            </a:r>
          </a:p>
          <a:p>
            <a:r>
              <a:rPr lang="en-US" dirty="0" smtClean="0"/>
              <a:t>Total number of costs evaluated: 5 + 2 + 2 + 2 = 11 (if diagonal point is chosen) or 5 + 2 + 1 + 2 = 10 (if non-diagonal point is chosen)</a:t>
            </a:r>
          </a:p>
          <a:p>
            <a:r>
              <a:rPr lang="en-US" dirty="0" smtClean="0"/>
              <a:t>In hardware, a 2-stage design can first evaluate 5+2=7 points and then evaluate cost at 5 or 3 points</a:t>
            </a:r>
          </a:p>
          <a:p>
            <a:pPr lvl="1"/>
            <a:r>
              <a:rPr lang="en-US" dirty="0" smtClean="0"/>
              <a:t>Requires only 7 SAD execution units (compared to 13 for 25-point </a:t>
            </a:r>
            <a:r>
              <a:rPr lang="en-US" dirty="0" err="1" smtClean="0"/>
              <a:t>exh</a:t>
            </a:r>
            <a:r>
              <a:rPr lang="en-US" dirty="0" smtClean="0"/>
              <a:t>. Search)</a:t>
            </a:r>
            <a:endParaRPr lang="en-US" dirty="0"/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Modified adaptive search pattern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4637" y="4825247"/>
            <a:ext cx="2131934" cy="1694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970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199" y="4431323"/>
            <a:ext cx="8546123" cy="2158946"/>
          </a:xfrm>
        </p:spPr>
        <p:txBody>
          <a:bodyPr/>
          <a:lstStyle/>
          <a:p>
            <a:r>
              <a:rPr lang="en-US" dirty="0" smtClean="0"/>
              <a:t>0.03% average luma BD-RATE gain seen</a:t>
            </a:r>
          </a:p>
          <a:p>
            <a:r>
              <a:rPr lang="en-US" dirty="0" err="1" smtClean="0"/>
              <a:t>DecT</a:t>
            </a:r>
            <a:r>
              <a:rPr lang="en-US" dirty="0" smtClean="0"/>
              <a:t> ratio increases to 101%</a:t>
            </a:r>
          </a:p>
          <a:p>
            <a:pPr lvl="1"/>
            <a:r>
              <a:rPr lang="en-US" dirty="0" smtClean="0"/>
              <a:t>2 additional cost evaluations only are performed relative to the earlier adaptive search pattern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– VTM4 vs. Proposed modified adaptive search</a:t>
            </a:r>
            <a:endParaRPr lang="en-US" sz="18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482810" y="1186248"/>
            <a:ext cx="1083776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7814584"/>
              </p:ext>
            </p:extLst>
          </p:nvPr>
        </p:nvGraphicFramePr>
        <p:xfrm>
          <a:off x="1482810" y="1000100"/>
          <a:ext cx="5942017" cy="31993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Worksheet" r:id="rId3" imgW="3779224" imgH="2035845" progId="Excel.Sheet.12">
                  <p:embed/>
                </p:oleObj>
              </mc:Choice>
              <mc:Fallback>
                <p:oleObj name="Worksheet" r:id="rId3" imgW="3779224" imgH="2035845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82810" y="1000100"/>
                        <a:ext cx="5942017" cy="31993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24907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02724"/>
            <a:ext cx="8229600" cy="5082746"/>
          </a:xfrm>
        </p:spPr>
        <p:txBody>
          <a:bodyPr/>
          <a:lstStyle/>
          <a:p>
            <a:r>
              <a:rPr lang="en-US" dirty="0" smtClean="0"/>
              <a:t>Adaptive search patterns help reduce both hardware gate-count and average decoding time in software implementations</a:t>
            </a:r>
          </a:p>
          <a:p>
            <a:pPr lvl="1"/>
            <a:r>
              <a:rPr lang="en-US" dirty="0" smtClean="0"/>
              <a:t>Adaptive search pattern studied in CE9 has a 0.04% BD-RATE gap w.r.t 25-point exhaustive search</a:t>
            </a:r>
          </a:p>
          <a:p>
            <a:pPr lvl="2"/>
            <a:r>
              <a:rPr lang="en-US" dirty="0" smtClean="0"/>
              <a:t>Cost evaluated only at up to 9 search points</a:t>
            </a:r>
          </a:p>
          <a:p>
            <a:pPr lvl="2"/>
            <a:r>
              <a:rPr lang="en-US" dirty="0" smtClean="0"/>
              <a:t>But, requires only 8 SAD units for a 2-stage cost evaluation design (compared to 13 for exhaustive search)</a:t>
            </a:r>
          </a:p>
          <a:p>
            <a:pPr lvl="2"/>
            <a:r>
              <a:rPr lang="en-US" dirty="0" smtClean="0"/>
              <a:t>Reduces </a:t>
            </a:r>
            <a:r>
              <a:rPr lang="en-US" dirty="0" err="1" smtClean="0"/>
              <a:t>DecT</a:t>
            </a:r>
            <a:r>
              <a:rPr lang="en-US" dirty="0" smtClean="0"/>
              <a:t> by 2%</a:t>
            </a:r>
          </a:p>
          <a:p>
            <a:pPr lvl="1"/>
            <a:r>
              <a:rPr lang="en-US" dirty="0" smtClean="0"/>
              <a:t>Modified adaptive search pattern proposed</a:t>
            </a:r>
          </a:p>
          <a:p>
            <a:pPr lvl="2"/>
            <a:r>
              <a:rPr lang="en-US" dirty="0" smtClean="0"/>
              <a:t> Bridges 0.03% out of the 0.04% (i.e. off by only 0.01% w.r.t exhaustive 25-point)</a:t>
            </a:r>
          </a:p>
          <a:p>
            <a:pPr lvl="2"/>
            <a:r>
              <a:rPr lang="en-US" dirty="0" smtClean="0"/>
              <a:t>Cost evaluated only at up to 11 search points</a:t>
            </a:r>
          </a:p>
          <a:p>
            <a:pPr lvl="2"/>
            <a:r>
              <a:rPr lang="en-US" dirty="0" smtClean="0"/>
              <a:t>Requires only 7 SAD units for a 2-stage cost evaluation design</a:t>
            </a:r>
          </a:p>
          <a:p>
            <a:pPr lvl="2"/>
            <a:r>
              <a:rPr lang="en-US" dirty="0" smtClean="0"/>
              <a:t>Reduces </a:t>
            </a:r>
            <a:r>
              <a:rPr lang="en-US" dirty="0" err="1" smtClean="0"/>
              <a:t>DecT</a:t>
            </a:r>
            <a:r>
              <a:rPr lang="en-US" dirty="0" smtClean="0"/>
              <a:t> by 1+%</a:t>
            </a:r>
          </a:p>
          <a:p>
            <a:pPr lvl="2"/>
            <a:endParaRPr lang="en-US" dirty="0"/>
          </a:p>
          <a:p>
            <a:r>
              <a:rPr lang="en-US" dirty="0" smtClean="0"/>
              <a:t>It is requested that adaptive search patterns be further studied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49218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10" y="2669058"/>
            <a:ext cx="7772400" cy="831381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Thanks to </a:t>
            </a:r>
            <a:r>
              <a:rPr lang="en-US" dirty="0" smtClean="0"/>
              <a:t>Qualcomm </a:t>
            </a:r>
            <a:r>
              <a:rPr lang="en-US" dirty="0" smtClean="0"/>
              <a:t>for Cross-checking!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762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ttiam Template">
  <a:themeElements>
    <a:clrScheme name="Ittiam">
      <a:dk1>
        <a:srgbClr val="FFFFFF"/>
      </a:dk1>
      <a:lt1>
        <a:sysClr val="window" lastClr="FFFFFF"/>
      </a:lt1>
      <a:dk2>
        <a:srgbClr val="1F497D"/>
      </a:dk2>
      <a:lt2>
        <a:srgbClr val="EEECE1"/>
      </a:lt2>
      <a:accent1>
        <a:srgbClr val="C93D2E"/>
      </a:accent1>
      <a:accent2>
        <a:srgbClr val="FFFFFF"/>
      </a:accent2>
      <a:accent3>
        <a:srgbClr val="6F6F6F"/>
      </a:accent3>
      <a:accent4>
        <a:srgbClr val="8064A2"/>
      </a:accent4>
      <a:accent5>
        <a:srgbClr val="4BACC6"/>
      </a:accent5>
      <a:accent6>
        <a:srgbClr val="F79646"/>
      </a:accent6>
      <a:hlink>
        <a:srgbClr val="C93D2E"/>
      </a:hlink>
      <a:folHlink>
        <a:srgbClr val="C93D2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ttiam Template.potx [Read-Only]" id="{97DD4C3A-B432-499C-84B5-4DD1A841A171}" vid="{C3CAFF14-7E63-4A6A-97AE-6A280AB3887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Ittiam-Huawei-FVC-M2-DMVR-improvement-proposal</Template>
  <TotalTime>16523</TotalTime>
  <Words>636</Words>
  <Application>Microsoft Office PowerPoint</Application>
  <PresentationFormat>On-screen Show (4:3)</PresentationFormat>
  <Paragraphs>50</Paragraphs>
  <Slides>8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Wingdings</vt:lpstr>
      <vt:lpstr>Ittiam Template</vt:lpstr>
      <vt:lpstr>Microsoft Excel Worksheet</vt:lpstr>
      <vt:lpstr>JVET-N0294   CE9-related: Adaptive search pattern for DMVR</vt:lpstr>
      <vt:lpstr>25-point Exhaustive Search</vt:lpstr>
      <vt:lpstr>Earlier adaptive search pattern studied in CEs</vt:lpstr>
      <vt:lpstr>Results – VTM4 vs. 25-position exhaustive search</vt:lpstr>
      <vt:lpstr>Modified adaptive search pattern</vt:lpstr>
      <vt:lpstr>Results – VTM4 vs. Proposed modified adaptive search</vt:lpstr>
      <vt:lpstr>Conclusions</vt:lpstr>
      <vt:lpstr>Thanks to Qualcomm for Cross-checking!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2-Stage Design for DMVR/PMMVD</dc:title>
  <dc:creator>Sriram Sethuraman</dc:creator>
  <cp:lastModifiedBy>Sriram Sethuraman</cp:lastModifiedBy>
  <cp:revision>194</cp:revision>
  <dcterms:created xsi:type="dcterms:W3CDTF">2018-06-26T03:17:57Z</dcterms:created>
  <dcterms:modified xsi:type="dcterms:W3CDTF">2019-03-19T15:30:32Z</dcterms:modified>
</cp:coreProperties>
</file>