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795" r:id="rId2"/>
  </p:sldMasterIdLst>
  <p:notesMasterIdLst>
    <p:notesMasterId r:id="rId9"/>
  </p:notesMasterIdLst>
  <p:sldIdLst>
    <p:sldId id="466" r:id="rId3"/>
    <p:sldId id="547" r:id="rId4"/>
    <p:sldId id="560" r:id="rId5"/>
    <p:sldId id="561" r:id="rId6"/>
    <p:sldId id="562" r:id="rId7"/>
    <p:sldId id="563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00747472" initials="r" lastIdx="1" clrIdx="0"/>
  <p:cmAuthor id="1" name="Biao Wang" initials="BW" lastIdx="1" clrIdx="1">
    <p:extLst>
      <p:ext uri="{19B8F6BF-5375-455C-9EA6-DF929625EA0E}">
        <p15:presenceInfo xmlns:p15="http://schemas.microsoft.com/office/powerpoint/2012/main" userId="S-1-5-21-147214757-305610072-1517763936-5301599" providerId="AD"/>
      </p:ext>
    </p:extLst>
  </p:cmAuthor>
  <p:cmAuthor id="2" name="Anand Meher Kotra" initials="AMK" lastIdx="2" clrIdx="2">
    <p:extLst>
      <p:ext uri="{19B8F6BF-5375-455C-9EA6-DF929625EA0E}">
        <p15:presenceInfo xmlns:p15="http://schemas.microsoft.com/office/powerpoint/2012/main" userId="S-1-5-21-147214757-305610072-1517763936-458602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FF0000"/>
    <a:srgbClr val="99CCFF"/>
    <a:srgbClr val="005C8A"/>
    <a:srgbClr val="CC0000"/>
    <a:srgbClr val="A50021"/>
    <a:srgbClr val="A3FFFF"/>
    <a:srgbClr val="FFFFFF"/>
    <a:srgbClr val="447838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97" autoAdjust="0"/>
    <p:restoredTop sz="91740" autoAdjust="0"/>
  </p:normalViewPr>
  <p:slideViewPr>
    <p:cSldViewPr>
      <p:cViewPr varScale="1">
        <p:scale>
          <a:sx n="151" d="100"/>
          <a:sy n="151" d="100"/>
        </p:scale>
        <p:origin x="203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8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40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6CF9B69-EF52-4EAD-B166-A760695BD208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076679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E33213-5423-4560-B122-391C826D09B6}" type="slidenum">
              <a:rPr lang="en-US" altLang="zh-CN" smtClean="0">
                <a:solidFill>
                  <a:srgbClr val="000000"/>
                </a:solidFill>
              </a:rPr>
              <a:pPr/>
              <a:t>1</a:t>
            </a:fld>
            <a:endParaRPr lang="en-US" altLang="zh-CN" dirty="0" smtClean="0">
              <a:solidFill>
                <a:srgbClr val="000000"/>
              </a:solidFill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41946059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8875" y="5578475"/>
            <a:ext cx="8207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2000"/>
            <a:ext cx="9144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71513" y="6205538"/>
            <a:ext cx="262255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302" tIns="39153" rIns="78302" bIns="39153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ea typeface="MS PGothic" pitchFamily="34" charset="-128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7472363" y="4048125"/>
            <a:ext cx="1357312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8315" tIns="39159" rIns="78315" bIns="39159">
            <a:spAutoFit/>
          </a:bodyPr>
          <a:lstStyle/>
          <a:p>
            <a:pPr defTabSz="784225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800" b="1" dirty="0">
                <a:solidFill>
                  <a:schemeClr val="bg1"/>
                </a:solidFill>
                <a:latin typeface="FrutigerNext LT Bold" pitchFamily="20" charset="0"/>
                <a:ea typeface="MS PGothic" pitchFamily="34" charset="-128"/>
              </a:rPr>
              <a:t>www.huawei.com</a:t>
            </a:r>
          </a:p>
          <a:p>
            <a:pPr defTabSz="784225" eaLnBrk="0" hangingPunct="0">
              <a:spcBef>
                <a:spcPct val="50000"/>
              </a:spcBef>
              <a:defRPr/>
            </a:pPr>
            <a:endParaRPr lang="en-US" altLang="zh-CN" sz="800" dirty="0">
              <a:solidFill>
                <a:schemeClr val="bg1"/>
              </a:solidFill>
              <a:latin typeface="FrutigerNext LT Bold" pitchFamily="20" charset="0"/>
              <a:ea typeface="MS PGothic" pitchFamily="34" charset="-128"/>
            </a:endParaRPr>
          </a:p>
        </p:txBody>
      </p:sp>
      <p:sp>
        <p:nvSpPr>
          <p:cNvPr id="132102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623888" y="1776413"/>
            <a:ext cx="5245100" cy="1962150"/>
          </a:xfrm>
        </p:spPr>
        <p:txBody>
          <a:bodyPr lIns="78315" tIns="39159" rIns="78315" bIns="39159"/>
          <a:lstStyle>
            <a:lvl1pPr algn="ctr">
              <a:defRPr sz="37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32103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22300" y="3675063"/>
            <a:ext cx="5246688" cy="592137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1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0" name="Rectangle 8"/>
          <p:cNvSpPr>
            <a:spLocks noGrp="1" noChangeArrowheads="1"/>
          </p:cNvSpPr>
          <p:nvPr>
            <p:ph type="dt" sz="quarter" idx="10"/>
          </p:nvPr>
        </p:nvSpPr>
        <p:spPr>
          <a:xfrm>
            <a:off x="652463" y="342900"/>
            <a:ext cx="2135187" cy="476250"/>
          </a:xfrm>
        </p:spPr>
        <p:txBody>
          <a:bodyPr lIns="78315" tIns="39159" rIns="78315" bIns="39159"/>
          <a:lstStyle>
            <a:lvl1pPr>
              <a:lnSpc>
                <a:spcPct val="100000"/>
              </a:lnSpc>
              <a:defRPr sz="1500">
                <a:latin typeface="华文细黑" pitchFamily="2" charset="-122"/>
                <a:ea typeface="华文细黑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3/17/2019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009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3/17/2019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6058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3/17/2019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1712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3/17/2019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92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B9C443EF-FB5B-4866-BAA8-905B52439CEE}" type="slidenum">
              <a:rPr lang="de-DE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3/17/2019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969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3/17/2019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42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3/17/2019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644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3/17/2019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592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3/17/2019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3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3/17/2019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41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3/17/2019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164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2463" y="638175"/>
            <a:ext cx="6850062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289" tIns="39147" rIns="78289" bIns="3914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pic>
        <p:nvPicPr>
          <p:cNvPr id="4099" name="Picture 3" descr="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149181"/>
            <a:ext cx="9142413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6" name="Text Box 4"/>
          <p:cNvSpPr txBox="1">
            <a:spLocks noChangeArrowheads="1"/>
          </p:cNvSpPr>
          <p:nvPr/>
        </p:nvSpPr>
        <p:spPr bwMode="auto">
          <a:xfrm>
            <a:off x="652463" y="6438900"/>
            <a:ext cx="26162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89" tIns="39147" rIns="78289" bIns="39147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ea typeface="MS PGothic" pitchFamily="34" charset="-128"/>
            </a:endParaRPr>
          </a:p>
        </p:txBody>
      </p:sp>
      <p:pic>
        <p:nvPicPr>
          <p:cNvPr id="4101" name="Picture 5" descr="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08875" y="6400800"/>
            <a:ext cx="1309688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929313" y="6400800"/>
            <a:ext cx="1057275" cy="119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85000"/>
              </a:lnSpc>
              <a:defRPr sz="1000">
                <a:latin typeface="FrutigerNext LT Medium" pitchFamily="34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436BF206-7662-4D74-B8CB-7625367BC3AE}" type="slidenum">
              <a:rPr lang="de-DE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3" y="1641475"/>
            <a:ext cx="6850062" cy="425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单击此处编辑母版文本样式</a:t>
            </a:r>
          </a:p>
          <a:p>
            <a:pPr lvl="2"/>
            <a:r>
              <a:rPr lang="zh-CN" altLang="en-US" smtClean="0"/>
              <a:t>单击此处编辑母版文本样式</a:t>
            </a:r>
          </a:p>
          <a:p>
            <a:pPr lvl="3"/>
            <a:r>
              <a:rPr lang="zh-CN" altLang="en-US" smtClean="0"/>
              <a:t>单击此处编辑母版文本样式</a:t>
            </a:r>
          </a:p>
          <a:p>
            <a:pPr lvl="0"/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48" r:id="rId2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+mj-lt"/>
          <a:ea typeface="+mj-ea"/>
          <a:cs typeface="+mj-cs"/>
        </a:defRPr>
      </a:lvl1pPr>
      <a:lvl2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2pPr>
      <a:lvl3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3pPr>
      <a:lvl4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4pPr>
      <a:lvl5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5pPr>
      <a:lvl6pPr marL="4572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6pPr>
      <a:lvl7pPr marL="9144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7pPr>
      <a:lvl8pPr marL="13716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8pPr>
      <a:lvl9pPr marL="18288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9pPr>
    </p:titleStyle>
    <p:bodyStyle>
      <a:lvl1pPr marL="293688" indent="-293688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rgbClr val="990000"/>
        </a:buClr>
        <a:buSzPct val="85000"/>
        <a:buFont typeface="Wingdings" pitchFamily="2" charset="2"/>
        <a:buChar char="l"/>
        <a:defRPr sz="1700">
          <a:solidFill>
            <a:schemeClr val="tx1"/>
          </a:solidFill>
          <a:latin typeface="+mn-lt"/>
          <a:ea typeface="+mn-ea"/>
          <a:cs typeface="+mn-cs"/>
        </a:defRPr>
      </a:lvl1pPr>
      <a:lvl2pPr marL="636588" indent="-244475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rgbClr val="5F5F5F"/>
        </a:buClr>
        <a:buFont typeface="Wingdings 3" pitchFamily="18" charset="2"/>
        <a:buChar char="["/>
        <a:defRPr sz="1700">
          <a:solidFill>
            <a:schemeClr val="tx1"/>
          </a:solidFill>
          <a:latin typeface="+mn-lt"/>
          <a:ea typeface="+mn-ea"/>
        </a:defRPr>
      </a:lvl2pPr>
      <a:lvl3pPr marL="979488" indent="-195263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chemeClr val="tx1"/>
        </a:buClr>
        <a:buFont typeface="Arial" charset="0"/>
        <a:buChar char="−"/>
        <a:defRPr sz="1700">
          <a:solidFill>
            <a:schemeClr val="tx1"/>
          </a:solidFill>
          <a:latin typeface="+mn-lt"/>
          <a:ea typeface="+mn-ea"/>
        </a:defRPr>
      </a:lvl3pPr>
      <a:lvl4pPr marL="1371600" indent="-196850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chemeClr val="tx1"/>
        </a:buClr>
        <a:buFont typeface="Arial" charset="0"/>
        <a:buChar char="▪"/>
        <a:defRPr sz="1700">
          <a:solidFill>
            <a:schemeClr val="tx1"/>
          </a:solidFill>
          <a:latin typeface="+mn-lt"/>
          <a:ea typeface="+mn-ea"/>
        </a:defRPr>
      </a:lvl4pPr>
      <a:lvl5pPr marL="1763713" indent="-196850" algn="l" defTabSz="784225" rtl="0" eaLnBrk="0" fontAlgn="base" hangingPunct="0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5pPr>
      <a:lvl6pPr marL="22209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6pPr>
      <a:lvl7pPr marL="26781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7pPr>
      <a:lvl8pPr marL="31353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8pPr>
      <a:lvl9pPr marL="35925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F74B6B-77A4-4A2D-87BD-CDAA990249CE}" type="datetimeFigureOut">
              <a:rPr lang="en-US" smtClean="0"/>
              <a:t>3/17/2019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412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3888" y="1295400"/>
            <a:ext cx="5776912" cy="1962150"/>
          </a:xfrm>
        </p:spPr>
        <p:txBody>
          <a:bodyPr/>
          <a:lstStyle/>
          <a:p>
            <a:pPr eaLnBrk="1" hangingPunct="1"/>
            <a:r>
              <a:rPr lang="en-US" altLang="zh-CN" sz="3200" dirty="0" smtClean="0"/>
              <a:t>JVET-N0183 AHG16/Non-CE3: Shared MPM list 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38200" y="2971800"/>
            <a:ext cx="5246688" cy="838200"/>
          </a:xfrm>
        </p:spPr>
        <p:txBody>
          <a:bodyPr/>
          <a:lstStyle/>
          <a:p>
            <a:pPr algn="ctr" eaLnBrk="1" hangingPunct="1"/>
            <a:r>
              <a:rPr lang="en-US" altLang="zh-CN" sz="1800" u="sng" dirty="0" smtClean="0">
                <a:solidFill>
                  <a:schemeClr val="tx1"/>
                </a:solidFill>
              </a:rPr>
              <a:t>Anand Meher Kotra</a:t>
            </a:r>
            <a:r>
              <a:rPr lang="en-US" altLang="zh-CN" sz="1800" dirty="0" smtClean="0">
                <a:solidFill>
                  <a:schemeClr val="tx1"/>
                </a:solidFill>
              </a:rPr>
              <a:t>, Semih Esenlik, Jianle Chen, Biao Wang, Han Gao</a:t>
            </a:r>
          </a:p>
        </p:txBody>
      </p:sp>
    </p:spTree>
    <p:extLst>
      <p:ext uri="{BB962C8B-B14F-4D97-AF65-F5344CB8AC3E}">
        <p14:creationId xmlns:p14="http://schemas.microsoft.com/office/powerpoint/2010/main" val="356405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064" y="186498"/>
            <a:ext cx="8005821" cy="811530"/>
          </a:xfrm>
        </p:spPr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>
              <a:solidFill>
                <a:srgbClr val="000000"/>
              </a:solidFill>
            </a:endParaRPr>
          </a:p>
          <a:p>
            <a:pPr>
              <a:defRPr/>
            </a:pPr>
            <a:r>
              <a:rPr lang="de-DE" smtClean="0">
                <a:solidFill>
                  <a:srgbClr val="000000"/>
                </a:solidFill>
              </a:rPr>
              <a:t>Page </a:t>
            </a:r>
            <a:fld id="{B9C443EF-FB5B-4866-BAA8-905B52439CEE}" type="slidenum">
              <a:rPr lang="de-DE" smtClean="0">
                <a:solidFill>
                  <a:srgbClr val="000000"/>
                </a:solidFill>
              </a:rPr>
              <a:pPr>
                <a:defRPr/>
              </a:pPr>
              <a:t>2</a:t>
            </a:fld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66064" y="998028"/>
            <a:ext cx="8149813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Problem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In VTM-4.0.1, </a:t>
            </a:r>
            <a:r>
              <a:rPr lang="en-US" sz="2000" dirty="0" err="1"/>
              <a:t>L</a:t>
            </a:r>
            <a:r>
              <a:rPr lang="en-US" sz="2000" dirty="0" err="1" smtClean="0"/>
              <a:t>uma</a:t>
            </a:r>
            <a:r>
              <a:rPr lang="en-US" sz="2000" dirty="0" smtClean="0"/>
              <a:t> MPM list construction is down to 4 x 4 block level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000" b="1" u="sng" dirty="0" smtClean="0"/>
              <a:t>Complex MPM list constructions make it difficult for hardware implementations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Solution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b="1" dirty="0" smtClean="0">
                <a:solidFill>
                  <a:srgbClr val="C00000"/>
                </a:solidFill>
              </a:rPr>
              <a:t>“Shared” MPM list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Extend the concept of shared Merge/IBC lists also to MPM list construction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u="sng" dirty="0" smtClean="0"/>
              <a:t>Advantage: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000" b="1" u="sng" dirty="0" smtClean="0"/>
              <a:t>Worst case of 1 MPM list per 32 samples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000" b="1" u="sng" dirty="0" smtClean="0"/>
              <a:t>All blocks in shared MPM region can </a:t>
            </a:r>
            <a:r>
              <a:rPr lang="en-US" sz="2000" b="1" u="sng" dirty="0" smtClean="0"/>
              <a:t>derive </a:t>
            </a:r>
            <a:r>
              <a:rPr lang="en-US" sz="2000" b="1" u="sng" smtClean="0"/>
              <a:t>Intra mode </a:t>
            </a:r>
            <a:r>
              <a:rPr lang="en-US" sz="2000" b="1" u="sng" dirty="0" smtClean="0"/>
              <a:t>in parallel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US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Result: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b="1" dirty="0" smtClean="0"/>
              <a:t>Negligible BD-Rate change with no complexity increase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2840339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610600" cy="630238"/>
          </a:xfrm>
        </p:spPr>
        <p:txBody>
          <a:bodyPr/>
          <a:lstStyle/>
          <a:p>
            <a:r>
              <a:rPr lang="en-US" dirty="0" smtClean="0"/>
              <a:t>Shared MPM list (worst case of 1 list per 32 samples)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3</a:t>
            </a:fld>
            <a:endParaRPr lang="en-GB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2230666"/>
              </p:ext>
            </p:extLst>
          </p:nvPr>
        </p:nvGraphicFramePr>
        <p:xfrm>
          <a:off x="1600200" y="1368425"/>
          <a:ext cx="5942013" cy="412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" name="Document" r:id="rId3" imgW="5942119" imgH="4122871" progId="Word.Document.12">
                  <p:embed/>
                </p:oleObj>
              </mc:Choice>
              <mc:Fallback>
                <p:oleObj name="Document" r:id="rId3" imgW="5942119" imgH="412287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00200" y="1368425"/>
                        <a:ext cx="5942013" cy="4122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744980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8788"/>
            <a:ext cx="8528049" cy="630238"/>
          </a:xfrm>
        </p:spPr>
        <p:txBody>
          <a:bodyPr/>
          <a:lstStyle/>
          <a:p>
            <a:r>
              <a:rPr lang="en-US" dirty="0" smtClean="0"/>
              <a:t>Shared MPM list (worst case of 3 list per 32 samples but all MPM lists can be constructed in parallel)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4</a:t>
            </a:fld>
            <a:endParaRPr lang="en-GB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7955206"/>
              </p:ext>
            </p:extLst>
          </p:nvPr>
        </p:nvGraphicFramePr>
        <p:xfrm>
          <a:off x="1600200" y="1368425"/>
          <a:ext cx="5942013" cy="412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2" name="Document" r:id="rId3" imgW="5942119" imgH="4122871" progId="Word.Document.12">
                  <p:embed/>
                </p:oleObj>
              </mc:Choice>
              <mc:Fallback>
                <p:oleObj name="Document" r:id="rId3" imgW="5942119" imgH="412287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00200" y="1368425"/>
                        <a:ext cx="5942013" cy="4122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488261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 text changes (very minimal)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5</a:t>
            </a:fld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304800" y="1268413"/>
            <a:ext cx="8534400" cy="43909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sz="1600" b="1" dirty="0" smtClean="0"/>
              <a:t>8.4.2 Derivation </a:t>
            </a:r>
            <a:r>
              <a:rPr lang="en-CA" sz="1600" b="1" dirty="0"/>
              <a:t>process for </a:t>
            </a:r>
            <a:r>
              <a:rPr lang="en-CA" sz="1600" b="1" dirty="0" err="1"/>
              <a:t>luma</a:t>
            </a:r>
            <a:r>
              <a:rPr lang="en-CA" sz="1600" b="1" dirty="0"/>
              <a:t> intra prediction </a:t>
            </a:r>
            <a:r>
              <a:rPr lang="en-CA" sz="1600" b="1" dirty="0" smtClean="0"/>
              <a:t>mode</a:t>
            </a:r>
            <a:endParaRPr lang="en-CA" sz="1000" dirty="0" smtClean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just" hangingPunct="0">
              <a:spcBef>
                <a:spcPts val="68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sz="16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The 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variables 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xSmr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ySmr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smrWidth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smrHeight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, and 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smrNumHmvpCand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 are derived as follows:</a:t>
            </a:r>
            <a:endParaRPr lang="en-US" sz="16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631190" marR="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720090" algn="l"/>
                <a:tab pos="900430" algn="l"/>
                <a:tab pos="3079115" algn="ctr"/>
                <a:tab pos="6156960" algn="r"/>
              </a:tabLst>
            </a:pP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xSmr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=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IsInSmr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xCb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yCb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]  ? 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SmrX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xCb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yCb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]  : 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xCb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	(8‑xxx)</a:t>
            </a:r>
            <a:endParaRPr lang="en-US" sz="16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631190" marR="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720090" algn="l"/>
                <a:tab pos="900430" algn="l"/>
                <a:tab pos="3079115" algn="ctr"/>
                <a:tab pos="6156960" algn="r"/>
              </a:tabLst>
            </a:pP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ySmr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=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IsInSmr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xCb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yCb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]  ? 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SmrY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xCb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yCb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]  : 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yCb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	(8‑xxx)</a:t>
            </a:r>
            <a:endParaRPr lang="en-US" sz="16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631190" marR="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720090" algn="l"/>
                <a:tab pos="900430" algn="l"/>
                <a:tab pos="3079115" algn="ctr"/>
                <a:tab pos="6156960" algn="r"/>
              </a:tabLst>
            </a:pP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smrWidth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=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IsInSmr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xCb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yCb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]  ? 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SmrW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xCb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yCb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]  : 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cbWidth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	(8‑xxx)</a:t>
            </a:r>
            <a:endParaRPr lang="en-US" sz="16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631190" marR="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720090" algn="l"/>
                <a:tab pos="900430" algn="l"/>
                <a:tab pos="3079115" algn="ctr"/>
                <a:tab pos="6156960" algn="r"/>
              </a:tabLst>
            </a:pP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smrHeight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=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IsInSmr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xCb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yCb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]  ? 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SmrH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xCb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yCb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]  : 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cbHeight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	(8‑xxx)</a:t>
            </a:r>
            <a:endParaRPr lang="en-US" sz="16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631190" marR="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720090" algn="l"/>
                <a:tab pos="900430" algn="l"/>
                <a:tab pos="3079115" algn="ctr"/>
                <a:tab pos="6156960" algn="r"/>
              </a:tabLst>
            </a:pP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Note: If 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IsInSmr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xCb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yCb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]  is true, then 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IntraLumaRefLineIdx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xCb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yCb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] is </a:t>
            </a:r>
            <a:r>
              <a:rPr lang="en-CA" sz="16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inferred 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as 0 and 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IntraSubPartitionsSplitType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 is </a:t>
            </a:r>
            <a:r>
              <a:rPr lang="en-CA" sz="16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inferred 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as ISP_NO_SPLIT</a:t>
            </a:r>
            <a:endParaRPr lang="en-US" sz="16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marR="0" lvl="0" indent="-342900" algn="just" hangingPunct="0">
              <a:spcBef>
                <a:spcPts val="680"/>
              </a:spcBef>
              <a:spcAft>
                <a:spcPts val="0"/>
              </a:spcAft>
              <a:buFont typeface="+mj-lt"/>
              <a:buAutoNum type="arabicPeriod"/>
              <a:tabLst>
                <a:tab pos="504190" algn="l"/>
                <a:tab pos="756285" algn="l"/>
                <a:tab pos="1008380" algn="l"/>
                <a:tab pos="1260475" algn="l"/>
                <a:tab pos="180340" algn="l"/>
                <a:tab pos="450215" algn="l"/>
                <a:tab pos="756285" algn="l"/>
                <a:tab pos="1008380" algn="l"/>
                <a:tab pos="1260475" algn="l"/>
              </a:tabLst>
            </a:pP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neighbouring locations (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xNbA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yNbA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) and (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xNbB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yNbB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) are set equal to (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xSmr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 </a:t>
            </a:r>
            <a:r>
              <a:rPr lang="en-CA" sz="1600" strike="sngStrike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xCb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− 1, </a:t>
            </a:r>
            <a:r>
              <a:rPr lang="en-CA" sz="1600" strike="sngStrike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yCb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ySmr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+ </a:t>
            </a:r>
            <a:r>
              <a:rPr lang="en-CA" sz="1600" strike="sngStrike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cbHeight</a:t>
            </a:r>
            <a:r>
              <a:rPr lang="en-CA" sz="1600" strike="sngStrike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smrHeight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− 1 ) and ( </a:t>
            </a:r>
            <a:r>
              <a:rPr lang="en-CA" sz="1600" strike="sngStrike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xCb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xSmr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+ 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smrWidth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CA" sz="1600" strike="sngStrike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cbWidth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− 1, </a:t>
            </a:r>
            <a:r>
              <a:rPr lang="en-CA" sz="1600" strike="sngStrike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yCb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ySmr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− 1 ), respectively.</a:t>
            </a:r>
            <a:endParaRPr lang="en-US" sz="160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2505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6712" y="1447800"/>
            <a:ext cx="7963888" cy="4256088"/>
          </a:xfrm>
        </p:spPr>
        <p:txBody>
          <a:bodyPr/>
          <a:lstStyle/>
          <a:p>
            <a:r>
              <a:rPr lang="en-US" dirty="0" smtClean="0"/>
              <a:t>Shared MPM list construction proposed</a:t>
            </a:r>
          </a:p>
          <a:p>
            <a:pPr lvl="1"/>
            <a:r>
              <a:rPr lang="en-US" dirty="0" smtClean="0"/>
              <a:t>Extension of Shared Merge/IBC concept present in </a:t>
            </a:r>
            <a:r>
              <a:rPr lang="en-US" dirty="0" smtClean="0"/>
              <a:t>VTM-4.0.1 </a:t>
            </a:r>
            <a:r>
              <a:rPr lang="en-US" dirty="0" smtClean="0"/>
              <a:t>also to MPM list construction</a:t>
            </a:r>
          </a:p>
          <a:p>
            <a:r>
              <a:rPr lang="en-US" dirty="0" smtClean="0"/>
              <a:t>Main advantage:</a:t>
            </a:r>
          </a:p>
          <a:p>
            <a:pPr lvl="1"/>
            <a:r>
              <a:rPr lang="en-US" dirty="0" smtClean="0"/>
              <a:t>Worst case of 1 MPM list per 32 samples</a:t>
            </a:r>
          </a:p>
          <a:p>
            <a:pPr lvl="1"/>
            <a:r>
              <a:rPr lang="en-US" dirty="0" smtClean="0"/>
              <a:t>All child nodes in the shared MPM region can </a:t>
            </a:r>
            <a:r>
              <a:rPr lang="en-US" dirty="0" smtClean="0"/>
              <a:t>derive intra mode</a:t>
            </a:r>
            <a:r>
              <a:rPr lang="en-US" dirty="0" smtClean="0"/>
              <a:t> </a:t>
            </a:r>
            <a:r>
              <a:rPr lang="en-US" dirty="0" smtClean="0"/>
              <a:t>in parallel</a:t>
            </a:r>
          </a:p>
          <a:p>
            <a:pPr lvl="1"/>
            <a:r>
              <a:rPr lang="en-US" dirty="0" smtClean="0"/>
              <a:t>No BD-Rate change with no increase in </a:t>
            </a:r>
            <a:r>
              <a:rPr lang="en-US" dirty="0" err="1" smtClean="0"/>
              <a:t>EncT</a:t>
            </a:r>
            <a:r>
              <a:rPr lang="en-US" dirty="0" smtClean="0"/>
              <a:t> and </a:t>
            </a:r>
            <a:r>
              <a:rPr lang="en-US" dirty="0" err="1" smtClean="0"/>
              <a:t>DecT</a:t>
            </a:r>
            <a:endParaRPr lang="en-US" dirty="0" smtClean="0"/>
          </a:p>
          <a:p>
            <a:r>
              <a:rPr lang="en-US" dirty="0" smtClean="0"/>
              <a:t>Suggest for adoption in next version of working draft text and reference software </a:t>
            </a:r>
          </a:p>
          <a:p>
            <a:r>
              <a:rPr lang="en-US" dirty="0" smtClean="0"/>
              <a:t>Thanks to </a:t>
            </a:r>
            <a:r>
              <a:rPr lang="en-US" dirty="0" err="1" smtClean="0"/>
              <a:t>MediaTek</a:t>
            </a:r>
            <a:r>
              <a:rPr lang="en-US" dirty="0" smtClean="0"/>
              <a:t> for cross check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0508731"/>
      </p:ext>
    </p:extLst>
  </p:cSld>
  <p:clrMapOvr>
    <a:masterClrMapping/>
  </p:clrMapOvr>
</p:sld>
</file>

<file path=ppt/theme/theme1.xml><?xml version="1.0" encoding="utf-8"?>
<a:theme xmlns:a="http://schemas.openxmlformats.org/drawingml/2006/main" name="Slide Template—English（20060512） ">
  <a:themeElements>
    <a:clrScheme name="Slide Template—English（20060512） 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 Template—English（20060512） ">
      <a:majorFont>
        <a:latin typeface="FrutigerNext LT Medium"/>
        <a:ea typeface="SimHei"/>
        <a:cs typeface=""/>
      </a:majorFont>
      <a:minorFont>
        <a:latin typeface="FrutigerNext LT Medium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lide Template—English（20060512） 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光网络胶片模板050511（英文）</Template>
  <TotalTime>218144</TotalTime>
  <Words>252</Words>
  <Application>Microsoft Office PowerPoint</Application>
  <PresentationFormat>On-screen Show (4:3)</PresentationFormat>
  <Paragraphs>46</Paragraphs>
  <Slides>6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13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23" baseType="lpstr">
      <vt:lpstr>MS PGothic</vt:lpstr>
      <vt:lpstr>SimHei</vt:lpstr>
      <vt:lpstr>SimSun</vt:lpstr>
      <vt:lpstr>SimSun</vt:lpstr>
      <vt:lpstr>Arial</vt:lpstr>
      <vt:lpstr>Calibri</vt:lpstr>
      <vt:lpstr>Calibri Light</vt:lpstr>
      <vt:lpstr>FrutigerNext LT Bold</vt:lpstr>
      <vt:lpstr>FrutigerNext LT Medium</vt:lpstr>
      <vt:lpstr>华文细黑</vt:lpstr>
      <vt:lpstr>Times New Roman</vt:lpstr>
      <vt:lpstr>Wingdings</vt:lpstr>
      <vt:lpstr>Wingdings 3</vt:lpstr>
      <vt:lpstr>Slide Template—English（20060512） </vt:lpstr>
      <vt:lpstr>Custom Design</vt:lpstr>
      <vt:lpstr>Document</vt:lpstr>
      <vt:lpstr>Microsoft Word Document</vt:lpstr>
      <vt:lpstr>JVET-N0183 AHG16/Non-CE3: Shared MPM list </vt:lpstr>
      <vt:lpstr>Overview</vt:lpstr>
      <vt:lpstr>Shared MPM list (worst case of 1 list per 32 samples)</vt:lpstr>
      <vt:lpstr>Shared MPM list (worst case of 3 list per 32 samples but all MPM lists can be constructed in parallel)</vt:lpstr>
      <vt:lpstr>Spec text changes (very minimal)</vt:lpstr>
      <vt:lpstr>Conclusion 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sunyanping</dc:creator>
  <cp:keywords>模板</cp:keywords>
  <dc:description>内部资料，禁止扩散</dc:description>
  <cp:lastModifiedBy>Anand Meher Kotra</cp:lastModifiedBy>
  <cp:revision>9628</cp:revision>
  <dcterms:created xsi:type="dcterms:W3CDTF">2005-06-03T02:22:32Z</dcterms:created>
  <dcterms:modified xsi:type="dcterms:W3CDTF">2019-03-17T21:59:04Z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(2)XFMAavVorQs0vMEy5f/kX5Tfk8xJrcg9wAjW13E3flycDbNLB1tjVvv1mjUO7HYHsX3FBWDH_x000d_ c0x7S4Ajd8WGwOeTyQ0BZC19gQftg0eAtONrNEiedmG2+FVUdtKW1qi9ZDtd039037fCHH9L_x000d_ aeLQnKSkNculsAzs6BRg0g5S26AlCjICP8xDtZYHtjX4vIFcLJS8H+eGHqFu7CAZjg5Jhc4S_x000d_ uT8bvOI3PiaV+iOwug</vt:lpwstr>
  </property>
  <property fmtid="{D5CDD505-2E9C-101B-9397-08002B2CF9AE}" pid="3" name="_ms_pID_7253431">
    <vt:lpwstr>ZffHQxmuwHbPcGOAc1lmAF+56glZMdixoNwz0akLp2EsCGYTAHYx+K_x000d_ fc1QzSIGfWCIG/zPVsTdMnvF/M20ieDT623jKV+22w3lyA0ajrSTJg==</vt:lpwstr>
  </property>
  <property fmtid="{D5CDD505-2E9C-101B-9397-08002B2CF9AE}" pid="4" name="_new_ms_pID_72543">
    <vt:lpwstr>(3)c18L9iOhriRrHqgHg5azF87kc8Wraepz/H/piAAPOwJUdzETCAj0sUWGxZbdtx4zPrS90s83
e0THON7ALyP6X/zt0sb1I12g22LDn45KO03lve45lAWo8Vl3H8fqnlrPqdy+GiC6UrvuSpeb
Q5z2DvK5Qk4MOthTWzzGoEIgUv9u8l2E/aijMXJGfL0U9KwKvfmqDJ/T1OU1AFxEQc+KrKmM
mG18eszzhuF3eZZSK5</vt:lpwstr>
  </property>
  <property fmtid="{D5CDD505-2E9C-101B-9397-08002B2CF9AE}" pid="5" name="_new_ms_pID_725431">
    <vt:lpwstr>fwI/ZP5v9zjeOiTa2EDn+7z5c6C8sJg+Tf938fBpSS2dbqbdSPOIGg
n0CyIj2/vPQ8L2KVQatt+m7Q+dBv1PaRYHiIs8h3R9HehJkthU0Qqk5RfohypJi+BnEu5K2v
m7vLdLI61M9WCHDWrf7HxTgrsMW5jZwQ3DIU7sbWI/ifr3cCHIyZQHqEnRA8S/QmtsPoIjNk
+4Pwm9jECv1IJQvDyY+0E+Lwyrrdjto4tfa5</vt:lpwstr>
  </property>
  <property fmtid="{D5CDD505-2E9C-101B-9397-08002B2CF9AE}" pid="6" name="_new_ms_pID_725432">
    <vt:lpwstr>CZ5fs6z1SFaA8A8YEuxXgaXnnr72r3PYrue5
ZyzB9DAK</vt:lpwstr>
  </property>
  <property fmtid="{D5CDD505-2E9C-101B-9397-08002B2CF9AE}" pid="7" name="_2015_ms_pID_725343">
    <vt:lpwstr>(3)Cp0qhRvDHtotx7haSIOJyrIvBHwqrclxOoBgfAekaSr9YxT7rio8u4UnuHI520+FLk09NzY+
NYSff8oLAVSwvcfRJEQUFjxOMubqj9xw4qy41eaNyBJRNVYj9wxmj+HmSpnFcF/9NEWHJB0W
uSh0tyEdZEq6OK3HKAgOMBaU7yMnPyVCC6RCJTUZqqUVi1njnn2o9IippOOREFTADQpPXArv
Xrhxd0wSX6yqVUxpdl</vt:lpwstr>
  </property>
  <property fmtid="{D5CDD505-2E9C-101B-9397-08002B2CF9AE}" pid="8" name="_2015_ms_pID_7253431">
    <vt:lpwstr>9qbpm3pRZuGDV4DwC9eDIeKisClFUGGZHGdiVYw8qx52KEikk4Rry7
h7M0ddnYhiJztC12ASDOttVhG0N/u9dxP6yvngWpvJmlnmTEzR0kLDRYiSAz/MWo5k73Bnwe
V+p+OqX393n97mIz6/JmEXBvON/3jAoorqVq2a7C/13ivcho2/hXexM/7OW78ne9wWwxR0jg
Gn+2Qf0jW44IaHzLXk9+v4swFk6D95hHDZqB</vt:lpwstr>
  </property>
  <property fmtid="{D5CDD505-2E9C-101B-9397-08002B2CF9AE}" pid="9" name="_2015_ms_pID_7253432">
    <vt:lpwstr>l4vdkPtlz8zZeRtpdAZL1vO+DwouctoGEneM
vMHJIE5BUv0+RaJwnzC587y17MOpa8su49tic4nPqR+ejfDAjRU=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1531571531</vt:lpwstr>
  </property>
</Properties>
</file>