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slideLayouts/slideLayout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6"/>
  </p:handoutMasterIdLst>
  <p:sldIdLst>
    <p:sldId id="262" r:id="rId10"/>
    <p:sldId id="263" r:id="rId11"/>
    <p:sldId id="264" r:id="rId12"/>
    <p:sldId id="265" r:id="rId13"/>
    <p:sldId id="266" r:id="rId14"/>
    <p:sldId id="260"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62" autoAdjust="0"/>
    <p:restoredTop sz="94660"/>
  </p:normalViewPr>
  <p:slideViewPr>
    <p:cSldViewPr showGuides="1">
      <p:cViewPr varScale="1">
        <p:scale>
          <a:sx n="74" d="100"/>
          <a:sy n="74" d="100"/>
        </p:scale>
        <p:origin x="156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7413A7A-7526-4802-962C-A517EB91CD34}" type="datetimeFigureOut">
              <a:rPr lang="zh-CN" altLang="en-US"/>
              <a:pPr>
                <a:defRPr/>
              </a:pPr>
              <a:t>2019/3/22</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85B3D466-C7F0-48F4-8422-551DF7E90DB1}" type="slidenum">
              <a:rPr lang="zh-CN" altLang="en-US"/>
              <a:pPr>
                <a:defRPr/>
              </a:pPr>
              <a:t>‹#›</a:t>
            </a:fld>
            <a:endParaRPr lang="en-US" altLang="zh-CN"/>
          </a:p>
        </p:txBody>
      </p:sp>
    </p:spTree>
    <p:extLst>
      <p:ext uri="{BB962C8B-B14F-4D97-AF65-F5344CB8AC3E}">
        <p14:creationId xmlns:p14="http://schemas.microsoft.com/office/powerpoint/2010/main" val="353017060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0765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529623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307722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820182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16087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222059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0829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730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612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dirty="0" smtClean="0"/>
              <a:t>Click to edit Master subtitle style</a:t>
            </a: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sp>
        <p:nvSpPr>
          <p:cNvPr id="1105" name="Text Box 81"/>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sp>
        <p:nvSpPr>
          <p:cNvPr id="1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12"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6880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2127" name="Text Box 79"/>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11"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903913" cy="579438"/>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200"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5201" name="Picture 81"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2"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6048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224"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6225" name="Picture 81"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6"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6264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248"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7249" name="Picture 81"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50"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6337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72"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8273" name="Picture 81"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4"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2884488" y="1330325"/>
            <a:ext cx="2776538" cy="367506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en-US" sz="1100">
                <a:solidFill>
                  <a:schemeClr val="bg1"/>
                </a:solidFill>
                <a:latin typeface="FrutigerNext LT Regular" pitchFamily="34" charset="0"/>
              </a:rPr>
              <a:t> </a:t>
            </a:r>
            <a:r>
              <a:rPr lang="en-US" altLang="zh-CN" sz="1100">
                <a:solidFill>
                  <a:srgbClr val="FFFFFF"/>
                </a:solidFill>
                <a:latin typeface="FrutigerNext LT Regular" pitchFamily="34" charset="0"/>
              </a:rPr>
              <a:t>Content Page Title </a:t>
            </a:r>
          </a:p>
          <a:p>
            <a:pPr algn="r" eaLnBrk="1" hangingPunct="1">
              <a:spcBef>
                <a:spcPct val="20000"/>
              </a:spcBef>
            </a:pPr>
            <a:r>
              <a:rPr lang="en-US" altLang="zh-CN" sz="1100">
                <a:solidFill>
                  <a:srgbClr val="FFFFFF"/>
                </a:solidFill>
                <a:latin typeface="FrutigerNext LT Regular" pitchFamily="34" charset="0"/>
              </a:rPr>
              <a:t>35-40pt  </a:t>
            </a:r>
            <a:endParaRPr lang="zh-CN" altLang="en-US" sz="1100">
              <a:solidFill>
                <a:srgbClr val="FFFFFF"/>
              </a:solidFill>
              <a:latin typeface="FrutigerNext LT Regular" pitchFamily="34" charset="0"/>
            </a:endParaRPr>
          </a:p>
          <a:p>
            <a:pPr algn="r" eaLnBrk="1" hangingPunct="1">
              <a:spcBef>
                <a:spcPct val="20000"/>
              </a:spcBef>
            </a:pPr>
            <a:r>
              <a:rPr lang="en-US" altLang="zh-CN" sz="1100">
                <a:solidFill>
                  <a:srgbClr val="FFFFFF"/>
                </a:solidFill>
                <a:latin typeface="FrutigerNext LT Regular" pitchFamily="34" charset="0"/>
              </a:rPr>
              <a:t>Color: R153 G0 B0</a:t>
            </a:r>
          </a:p>
          <a:p>
            <a:pPr algn="r" eaLnBrk="1" hangingPunct="1">
              <a:spcBef>
                <a:spcPct val="20000"/>
              </a:spcBef>
            </a:pPr>
            <a:r>
              <a:rPr lang="en-US" altLang="zh-CN" sz="1100">
                <a:solidFill>
                  <a:srgbClr val="FFFFFF"/>
                </a:solidFill>
                <a:latin typeface="FrutigerNext LT Regular" pitchFamily="34" charset="0"/>
              </a:rPr>
              <a:t>Corporate Font: </a:t>
            </a:r>
          </a:p>
          <a:p>
            <a:pPr algn="r" eaLnBrk="1" hangingPunct="1">
              <a:spcBef>
                <a:spcPct val="20000"/>
              </a:spcBef>
            </a:pPr>
            <a:r>
              <a:rPr lang="en-US" altLang="zh-CN" sz="1100">
                <a:solidFill>
                  <a:srgbClr val="FFFFFF"/>
                </a:solidFill>
                <a:latin typeface="FrutigerNext LT Regular" pitchFamily="34" charset="0"/>
              </a:rPr>
              <a:t>FrutigerNext LT Medium</a:t>
            </a:r>
          </a:p>
          <a:p>
            <a:pPr algn="r" eaLnBrk="1" hangingPunct="1">
              <a:spcBef>
                <a:spcPct val="20000"/>
              </a:spcBef>
            </a:pPr>
            <a:r>
              <a:rPr lang="en-US" altLang="zh-CN" sz="1100">
                <a:solidFill>
                  <a:srgbClr val="FFFFFF"/>
                </a:solidFill>
                <a:latin typeface="FrutigerNext LT Regular" pitchFamily="34" charset="0"/>
              </a:rPr>
              <a:t>Font to be used by customers and partners:  </a:t>
            </a:r>
          </a:p>
          <a:p>
            <a:pPr algn="r" eaLnBrk="1" hangingPunct="1">
              <a:spcBef>
                <a:spcPct val="20000"/>
              </a:spcBef>
            </a:pPr>
            <a:r>
              <a:rPr lang="en-US" altLang="zh-CN" sz="1100">
                <a:solidFill>
                  <a:srgbClr val="FFFFFF"/>
                </a:solidFill>
                <a:latin typeface="FrutigerNext LT Regular" pitchFamily="34" charset="0"/>
              </a:rPr>
              <a:t>Arial</a:t>
            </a:r>
          </a:p>
          <a:p>
            <a:pPr algn="r" eaLnBrk="1" hangingPunct="1">
              <a:spcBef>
                <a:spcPct val="20000"/>
              </a:spcBef>
            </a:pPr>
            <a:endParaRPr lang="en-US" altLang="zh-CN" sz="1100">
              <a:solidFill>
                <a:srgbClr val="FFFFFF"/>
              </a:solidFill>
              <a:latin typeface="FrutigerNext LT Regular" pitchFamily="34" charset="0"/>
            </a:endParaRPr>
          </a:p>
          <a:p>
            <a:pPr algn="r" eaLnBrk="1" hangingPunct="1">
              <a:spcBef>
                <a:spcPct val="20000"/>
              </a:spcBef>
            </a:pPr>
            <a:endParaRPr lang="zh-CN" altLang="en-US" sz="1100">
              <a:solidFill>
                <a:srgbClr val="FFFFFF"/>
              </a:solidFill>
              <a:latin typeface="FrutigerNext LT Regular" pitchFamily="34" charset="0"/>
            </a:endParaRPr>
          </a:p>
          <a:p>
            <a:pPr algn="r" eaLnBrk="1" hangingPunct="1">
              <a:spcBef>
                <a:spcPct val="20000"/>
              </a:spcBef>
            </a:pPr>
            <a:r>
              <a:rPr lang="zh-CN" altLang="en-US" sz="1100">
                <a:solidFill>
                  <a:srgbClr val="FFFFFF"/>
                </a:solidFill>
                <a:latin typeface="FrutigerNext LT Regular" pitchFamily="34" charset="0"/>
              </a:rPr>
              <a:t> </a:t>
            </a:r>
            <a:r>
              <a:rPr lang="en-US" altLang="zh-CN" sz="1100">
                <a:solidFill>
                  <a:srgbClr val="FFFFFF"/>
                </a:solidFill>
                <a:latin typeface="FrutigerNext LT Regular" pitchFamily="34" charset="0"/>
              </a:rPr>
              <a:t>Content Page Text :</a:t>
            </a:r>
          </a:p>
          <a:p>
            <a:pPr algn="r" eaLnBrk="1" hangingPunct="1">
              <a:spcBef>
                <a:spcPct val="20000"/>
              </a:spcBef>
            </a:pPr>
            <a:r>
              <a:rPr lang="en-US" altLang="zh-CN" sz="1100">
                <a:solidFill>
                  <a:srgbClr val="FFFFFF"/>
                </a:solidFill>
                <a:latin typeface="FrutigerNext LT Regular" pitchFamily="34" charset="0"/>
              </a:rPr>
              <a:t>28-30pt</a:t>
            </a:r>
          </a:p>
          <a:p>
            <a:pPr algn="r">
              <a:spcBef>
                <a:spcPct val="20000"/>
              </a:spcBef>
            </a:pPr>
            <a:r>
              <a:rPr lang="en-US" sz="1100" noProof="1">
                <a:solidFill>
                  <a:srgbClr val="FFFFFF"/>
                </a:solidFill>
                <a:latin typeface="FrutigerNext LT Regular" pitchFamily="34" charset="0"/>
              </a:rPr>
              <a:t>Bullets level 2-5</a:t>
            </a:r>
          </a:p>
          <a:p>
            <a:pPr algn="r">
              <a:spcBef>
                <a:spcPct val="20000"/>
              </a:spcBef>
            </a:pPr>
            <a:r>
              <a:rPr lang="en-US" altLang="zh-CN" sz="1100">
                <a:solidFill>
                  <a:srgbClr val="FFFFFF"/>
                </a:solidFill>
                <a:latin typeface="FrutigerNext LT Regular" pitchFamily="34" charset="0"/>
              </a:rPr>
              <a:t>20-30pt  </a:t>
            </a:r>
          </a:p>
          <a:p>
            <a:pPr algn="r" eaLnBrk="1" hangingPunct="1">
              <a:spcBef>
                <a:spcPct val="20000"/>
              </a:spcBef>
            </a:pPr>
            <a:r>
              <a:rPr lang="en-US" altLang="zh-CN" sz="1100">
                <a:solidFill>
                  <a:srgbClr val="FFFFFF"/>
                </a:solidFill>
                <a:latin typeface="FrutigerNext LT Regular" pitchFamily="34" charset="0"/>
              </a:rPr>
              <a:t>Color:Black</a:t>
            </a:r>
          </a:p>
          <a:p>
            <a:pPr algn="r" eaLnBrk="1" hangingPunct="1">
              <a:spcBef>
                <a:spcPct val="20000"/>
              </a:spcBef>
            </a:pPr>
            <a:r>
              <a:rPr lang="en-US" altLang="zh-CN" sz="1100">
                <a:solidFill>
                  <a:srgbClr val="FFFFFF"/>
                </a:solidFill>
                <a:latin typeface="FrutigerNext LT Regular" pitchFamily="34" charset="0"/>
              </a:rPr>
              <a:t>Corporate Font: </a:t>
            </a:r>
          </a:p>
          <a:p>
            <a:pPr algn="r" eaLnBrk="1" hangingPunct="1">
              <a:spcBef>
                <a:spcPct val="20000"/>
              </a:spcBef>
            </a:pPr>
            <a:r>
              <a:rPr lang="en-US" altLang="zh-CN" sz="1100">
                <a:solidFill>
                  <a:srgbClr val="FFFFFF"/>
                </a:solidFill>
                <a:latin typeface="FrutigerNext LT Regular" pitchFamily="34" charset="0"/>
              </a:rPr>
              <a:t>FrutigerNext LT Medium</a:t>
            </a:r>
          </a:p>
          <a:p>
            <a:pPr algn="r" eaLnBrk="1" hangingPunct="1">
              <a:spcBef>
                <a:spcPct val="20000"/>
              </a:spcBef>
            </a:pPr>
            <a:r>
              <a:rPr lang="en-US" altLang="zh-CN" sz="1100">
                <a:solidFill>
                  <a:srgbClr val="FFFFFF"/>
                </a:solidFill>
                <a:latin typeface="FrutigerNext LT Regular" pitchFamily="34" charset="0"/>
              </a:rPr>
              <a:t>Font to be used by customers and partners:  </a:t>
            </a:r>
          </a:p>
          <a:p>
            <a:pPr algn="r" eaLnBrk="1" hangingPunct="1">
              <a:spcBef>
                <a:spcPct val="20000"/>
              </a:spcBef>
            </a:pPr>
            <a:r>
              <a:rPr lang="en-US" altLang="zh-CN" sz="1100">
                <a:solidFill>
                  <a:srgbClr val="FFFFFF"/>
                </a:solidFill>
                <a:latin typeface="FrutigerNext LT Regular" pitchFamily="34" charset="0"/>
              </a:rPr>
              <a:t>Arial</a:t>
            </a:r>
            <a:endParaRPr lang="zh-CN" altLang="en-US" sz="110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10328" name="Group 88"/>
          <p:cNvGrpSpPr>
            <a:grpSpLocks/>
          </p:cNvGrpSpPr>
          <p:nvPr/>
        </p:nvGrpSpPr>
        <p:grpSpPr bwMode="auto">
          <a:xfrm>
            <a:off x="9324975" y="3832225"/>
            <a:ext cx="863600"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27" name="Group 87"/>
            <p:cNvGrpSpPr>
              <a:grpSpLocks/>
            </p:cNvGrpSpPr>
            <p:nvPr userDrawn="1"/>
          </p:nvGrpSpPr>
          <p:grpSpPr bwMode="auto">
            <a:xfrm>
              <a:off x="5941" y="2475"/>
              <a:ext cx="409" cy="1783"/>
              <a:chOff x="5921" y="2387"/>
              <a:chExt cx="409" cy="1783"/>
            </a:xfrm>
          </p:grpSpPr>
          <p:grpSp>
            <p:nvGrpSpPr>
              <p:cNvPr id="1025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grpSp>
      <p:sp>
        <p:nvSpPr>
          <p:cNvPr id="10321" name="Text Box 81"/>
          <p:cNvSpPr txBox="1">
            <a:spLocks noChangeArrowheads="1"/>
          </p:cNvSpPr>
          <p:nvPr/>
        </p:nvSpPr>
        <p:spPr bwMode="auto">
          <a:xfrm>
            <a:off x="-2884488" y="1330325"/>
            <a:ext cx="2776538" cy="38766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zh-CN" sz="1100" dirty="0">
                <a:solidFill>
                  <a:srgbClr val="FFFFFF"/>
                </a:solidFill>
                <a:latin typeface="FrutigerNext LT Regular" pitchFamily="34" charset="0"/>
              </a:rPr>
              <a:t>Slide title :32-35pt  </a:t>
            </a:r>
          </a:p>
          <a:p>
            <a:pPr algn="r" eaLnBrk="1" hangingPunct="1">
              <a:spcBef>
                <a:spcPct val="20000"/>
              </a:spcBef>
            </a:pPr>
            <a:r>
              <a:rPr lang="zh-CN" altLang="zh-CN" sz="1100" dirty="0">
                <a:solidFill>
                  <a:srgbClr val="FFFFFF"/>
                </a:solidFill>
                <a:latin typeface="FrutigerNext LT Regular" pitchFamily="34" charset="0"/>
              </a:rPr>
              <a:t>Color: R153 G0 B0</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r>
              <a:rPr lang="zh-CN" altLang="zh-CN" sz="1100" dirty="0">
                <a:solidFill>
                  <a:srgbClr val="FFFFFF"/>
                </a:solidFill>
                <a:latin typeface="FrutigerNext LT Regular" pitchFamily="34" charset="0"/>
              </a:rPr>
              <a:t>Slide text :20-22pt</a:t>
            </a:r>
          </a:p>
          <a:p>
            <a:pPr algn="r" eaLnBrk="1" hangingPunct="1">
              <a:spcBef>
                <a:spcPct val="20000"/>
              </a:spcBef>
            </a:pPr>
            <a:r>
              <a:rPr lang="zh-CN" altLang="zh-CN" sz="1100" dirty="0">
                <a:solidFill>
                  <a:srgbClr val="FFFFFF"/>
                </a:solidFill>
                <a:latin typeface="FrutigerNext LT Regular" pitchFamily="34" charset="0"/>
              </a:rPr>
              <a:t>Bullets level 2-5:</a:t>
            </a:r>
          </a:p>
          <a:p>
            <a:pPr algn="r" eaLnBrk="1" hangingPunct="1">
              <a:spcBef>
                <a:spcPct val="20000"/>
              </a:spcBef>
            </a:pPr>
            <a:r>
              <a:rPr lang="zh-CN" altLang="zh-CN" sz="1100" dirty="0">
                <a:solidFill>
                  <a:srgbClr val="FFFFFF"/>
                </a:solidFill>
                <a:latin typeface="FrutigerNext LT Regular" pitchFamily="34" charset="0"/>
              </a:rPr>
              <a:t> 18pt  </a:t>
            </a:r>
          </a:p>
          <a:p>
            <a:pPr algn="r" eaLnBrk="1" hangingPunct="1">
              <a:spcBef>
                <a:spcPct val="20000"/>
              </a:spcBef>
            </a:pPr>
            <a:r>
              <a:rPr lang="zh-CN" altLang="zh-CN" sz="1100" dirty="0">
                <a:solidFill>
                  <a:srgbClr val="FFFFFF"/>
                </a:solidFill>
                <a:latin typeface="FrutigerNext LT Regular" pitchFamily="34" charset="0"/>
              </a:rPr>
              <a:t>Color:Black</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1950" y="57150"/>
            <a:ext cx="1295400" cy="1270000"/>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a:solidFill>
                  <a:srgbClr val="FFFFFF"/>
                </a:solidFill>
                <a:latin typeface="FrutigerNext LT Regular" pitchFamily="34" charset="0"/>
              </a:rPr>
              <a:t>Top right  corner  for   field-mark, customer or partner logotypes. </a:t>
            </a:r>
          </a:p>
          <a:p>
            <a:endParaRPr lang="en-US" altLang="zh-CN" sz="1100">
              <a:solidFill>
                <a:srgbClr val="FFFFFF"/>
              </a:solidFill>
              <a:latin typeface="FrutigerNext LT Regular" pitchFamily="34" charset="0"/>
            </a:endParaRPr>
          </a:p>
          <a:p>
            <a:r>
              <a:rPr lang="en-US" altLang="zh-CN" sz="1100">
                <a:solidFill>
                  <a:srgbClr val="FFFFFF"/>
                </a:solidFill>
                <a:latin typeface="FrutigerNext LT Regular" pitchFamily="34" charset="0"/>
              </a:rPr>
              <a:t>----------------   </a:t>
            </a:r>
          </a:p>
          <a:p>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9251950" y="1196975"/>
            <a:ext cx="1295400" cy="24479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
        <p:nvSpPr>
          <p:cNvPr id="82" name="Rectangle 5"/>
          <p:cNvSpPr>
            <a:spLocks noChangeArrowheads="1"/>
          </p:cNvSpPr>
          <p:nvPr userDrawn="1"/>
        </p:nvSpPr>
        <p:spPr bwMode="auto">
          <a:xfrm>
            <a:off x="6361113" y="6480629"/>
            <a:ext cx="2097087" cy="37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fld id="{334777C4-916E-458D-ABE7-87ACD557FBD2}" type="slidenum">
              <a:rPr lang="de-DE" altLang="zh-CN" sz="1200" smtClean="0">
                <a:solidFill>
                  <a:srgbClr val="000000"/>
                </a:solidFill>
                <a:latin typeface="FrutigerNext LT Bold" pitchFamily="34" charset="0"/>
                <a:ea typeface="ＭＳ Ｐゴシック" pitchFamily="34" charset="-128"/>
              </a:rPr>
              <a:pPr eaLnBrk="0" hangingPunct="0">
                <a:lnSpc>
                  <a:spcPct val="85000"/>
                </a:lnSpc>
              </a:pPr>
              <a:t>‹#›</a:t>
            </a:fld>
            <a:endParaRPr lang="en-GB" altLang="zh-CN" sz="12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897563"/>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5" name="TextBox 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Excel_Macro-Enabled_Worksheet1.xlsm"/><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629969" y="1052736"/>
            <a:ext cx="5616575" cy="1571842"/>
          </a:xfrm>
        </p:spPr>
        <p:txBody>
          <a:bodyPr/>
          <a:lstStyle/>
          <a:p>
            <a:r>
              <a:rPr lang="en-US" altLang="zh-CN" dirty="0" smtClean="0"/>
              <a:t>JVET-N0182: CE11-related: Simplification of sub-</a:t>
            </a:r>
            <a:r>
              <a:rPr lang="en-US" altLang="zh-CN" dirty="0" err="1" smtClean="0"/>
              <a:t>pu</a:t>
            </a:r>
            <a:r>
              <a:rPr lang="en-US" altLang="zh-CN" dirty="0" smtClean="0"/>
              <a:t> </a:t>
            </a:r>
            <a:r>
              <a:rPr lang="en-US" altLang="zh-CN" dirty="0" err="1" smtClean="0"/>
              <a:t>deblocking</a:t>
            </a:r>
            <a:endParaRPr lang="zh-CN" altLang="en-US" dirty="0"/>
          </a:p>
        </p:txBody>
      </p:sp>
      <p:sp>
        <p:nvSpPr>
          <p:cNvPr id="15" name="副标题 14"/>
          <p:cNvSpPr>
            <a:spLocks noGrp="1"/>
          </p:cNvSpPr>
          <p:nvPr>
            <p:ph type="subTitle" idx="11"/>
          </p:nvPr>
        </p:nvSpPr>
        <p:spPr>
          <a:xfrm>
            <a:off x="629969" y="2624578"/>
            <a:ext cx="6400800" cy="2234458"/>
          </a:xfrm>
        </p:spPr>
        <p:txBody>
          <a:bodyPr/>
          <a:lstStyle/>
          <a:p>
            <a:pPr hangingPunct="0"/>
            <a:r>
              <a:rPr lang="en-CA" u="sng" dirty="0"/>
              <a:t>Anand Meher Kotra</a:t>
            </a:r>
            <a:r>
              <a:rPr lang="en-CA" dirty="0"/>
              <a:t>,</a:t>
            </a:r>
            <a:endParaRPr lang="en-US" dirty="0"/>
          </a:p>
          <a:p>
            <a:pPr hangingPunct="0"/>
            <a:r>
              <a:rPr lang="en-CA" dirty="0"/>
              <a:t>Semih Esenlik,</a:t>
            </a:r>
            <a:endParaRPr lang="en-US" dirty="0"/>
          </a:p>
          <a:p>
            <a:pPr hangingPunct="0"/>
            <a:r>
              <a:rPr lang="en-CA" dirty="0"/>
              <a:t>Jianle Chen,</a:t>
            </a:r>
            <a:endParaRPr lang="en-US" dirty="0"/>
          </a:p>
          <a:p>
            <a:pPr hangingPunct="0"/>
            <a:r>
              <a:rPr lang="en-CA" dirty="0"/>
              <a:t>Biao Wang,</a:t>
            </a:r>
            <a:endParaRPr lang="en-US" dirty="0"/>
          </a:p>
          <a:p>
            <a:r>
              <a:rPr lang="en-CA" dirty="0"/>
              <a:t>Han Gao,</a:t>
            </a:r>
            <a:endParaRPr lang="zh-CN" altLang="en-US" dirty="0"/>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Overview</a:t>
            </a:r>
            <a:endParaRPr lang="zh-CN" altLang="en-US" dirty="0"/>
          </a:p>
        </p:txBody>
      </p:sp>
      <p:sp>
        <p:nvSpPr>
          <p:cNvPr id="3" name="内容占位符 2"/>
          <p:cNvSpPr>
            <a:spLocks noGrp="1"/>
          </p:cNvSpPr>
          <p:nvPr>
            <p:ph idx="1"/>
          </p:nvPr>
        </p:nvSpPr>
        <p:spPr>
          <a:xfrm>
            <a:off x="611560" y="1228795"/>
            <a:ext cx="8532440" cy="4576469"/>
          </a:xfrm>
        </p:spPr>
        <p:txBody>
          <a:bodyPr/>
          <a:lstStyle/>
          <a:p>
            <a:r>
              <a:rPr lang="en-US" altLang="zh-CN" dirty="0" smtClean="0"/>
              <a:t>To allow parallel </a:t>
            </a:r>
            <a:r>
              <a:rPr lang="en-US" altLang="zh-CN" dirty="0" err="1" smtClean="0"/>
              <a:t>deblocking</a:t>
            </a:r>
            <a:r>
              <a:rPr lang="en-US" altLang="zh-CN" dirty="0" smtClean="0"/>
              <a:t> with longer tap for edges belonging to sub-</a:t>
            </a:r>
            <a:r>
              <a:rPr lang="en-US" altLang="zh-CN" dirty="0" err="1" smtClean="0"/>
              <a:t>pu</a:t>
            </a:r>
            <a:r>
              <a:rPr lang="en-US" altLang="zh-CN" dirty="0" smtClean="0"/>
              <a:t> blocks:</a:t>
            </a:r>
          </a:p>
          <a:p>
            <a:r>
              <a:rPr lang="en-US" altLang="zh-CN" dirty="0" smtClean="0"/>
              <a:t>Following additional checks are done in VTM-4.0:</a:t>
            </a:r>
          </a:p>
          <a:p>
            <a:pPr marL="0" indent="0">
              <a:buNone/>
            </a:pPr>
            <a:endParaRPr lang="en-US" sz="1600" b="0" dirty="0" smtClean="0"/>
          </a:p>
          <a:p>
            <a:pPr marL="0" indent="0">
              <a:buNone/>
            </a:pPr>
            <a:r>
              <a:rPr lang="en-US" sz="1600" b="0" dirty="0" smtClean="0"/>
              <a:t>If(mode </a:t>
            </a:r>
            <a:r>
              <a:rPr lang="en-US" sz="1600" b="0" dirty="0"/>
              <a:t>block Q == SUBBLOCKMODE &amp;&amp; edge!=0){</a:t>
            </a:r>
          </a:p>
          <a:p>
            <a:pPr marL="0" indent="0">
              <a:buNone/>
            </a:pPr>
            <a:r>
              <a:rPr lang="en-US" sz="1600" b="0" dirty="0"/>
              <a:t>  if (!(</a:t>
            </a:r>
            <a:r>
              <a:rPr lang="en-US" sz="1600" b="0" dirty="0" err="1"/>
              <a:t>implicitTU</a:t>
            </a:r>
            <a:r>
              <a:rPr lang="en-US" sz="1600" b="0" dirty="0"/>
              <a:t> &amp;&amp; (edge == (64 / 4))))</a:t>
            </a:r>
          </a:p>
          <a:p>
            <a:pPr marL="0" indent="0">
              <a:buNone/>
            </a:pPr>
            <a:r>
              <a:rPr lang="en-US" sz="1600" b="0" dirty="0"/>
              <a:t>    if (edge == 2 || edge == (</a:t>
            </a:r>
            <a:r>
              <a:rPr lang="en-US" sz="1600" b="0" dirty="0" err="1"/>
              <a:t>orthogonalLength</a:t>
            </a:r>
            <a:r>
              <a:rPr lang="en-US" sz="1600" b="0" dirty="0"/>
              <a:t> - 2) || edge == (56 / 4) || edge == (72 / 4))</a:t>
            </a:r>
          </a:p>
          <a:p>
            <a:pPr marL="0" indent="0">
              <a:buNone/>
            </a:pPr>
            <a:r>
              <a:rPr lang="en-US" sz="1600" b="0" dirty="0"/>
              <a:t>       </a:t>
            </a:r>
            <a:r>
              <a:rPr lang="en-US" sz="1600" b="0" dirty="0" err="1"/>
              <a:t>Sp</a:t>
            </a:r>
            <a:r>
              <a:rPr lang="en-US" sz="1600" b="0" dirty="0"/>
              <a:t> = </a:t>
            </a:r>
            <a:r>
              <a:rPr lang="en-US" sz="1600" b="0" dirty="0" err="1"/>
              <a:t>Sq</a:t>
            </a:r>
            <a:r>
              <a:rPr lang="en-US" sz="1600" b="0" dirty="0"/>
              <a:t> = 2;</a:t>
            </a:r>
          </a:p>
          <a:p>
            <a:pPr marL="0" indent="0">
              <a:buNone/>
            </a:pPr>
            <a:r>
              <a:rPr lang="en-US" sz="1600" b="0" dirty="0"/>
              <a:t>     else</a:t>
            </a:r>
          </a:p>
          <a:p>
            <a:pPr marL="0" indent="0">
              <a:buNone/>
            </a:pPr>
            <a:r>
              <a:rPr lang="en-US" sz="1600" b="0" dirty="0"/>
              <a:t>       </a:t>
            </a:r>
            <a:r>
              <a:rPr lang="en-US" sz="1600" b="0" dirty="0" err="1"/>
              <a:t>Sp</a:t>
            </a:r>
            <a:r>
              <a:rPr lang="en-US" sz="1600" b="0" dirty="0"/>
              <a:t> = </a:t>
            </a:r>
            <a:r>
              <a:rPr lang="en-US" sz="1600" b="0" dirty="0" err="1"/>
              <a:t>Sq</a:t>
            </a:r>
            <a:r>
              <a:rPr lang="en-US" sz="1600" b="0" dirty="0"/>
              <a:t> = 3</a:t>
            </a:r>
            <a:r>
              <a:rPr lang="en-US" sz="1600" b="0" dirty="0" smtClean="0"/>
              <a:t>;</a:t>
            </a:r>
          </a:p>
          <a:p>
            <a:pPr marL="0" indent="0">
              <a:buNone/>
            </a:pPr>
            <a:endParaRPr lang="en-US" sz="1600" b="0" dirty="0" smtClean="0"/>
          </a:p>
          <a:p>
            <a:pPr marL="0" indent="0">
              <a:buNone/>
            </a:pPr>
            <a:r>
              <a:rPr lang="en-US" sz="1600" b="0" dirty="0" smtClean="0"/>
              <a:t>Filter used for the CU edge can be </a:t>
            </a:r>
            <a:r>
              <a:rPr lang="en-US" sz="1600" dirty="0"/>
              <a:t>(5/7, 7/5, 5/5) </a:t>
            </a:r>
            <a:endParaRPr lang="en-US" sz="1600" b="0" dirty="0" smtClean="0"/>
          </a:p>
          <a:p>
            <a:pPr marL="0" indent="0">
              <a:buNone/>
            </a:pPr>
            <a:endParaRPr lang="en-US" sz="1600" b="0" dirty="0"/>
          </a:p>
          <a:p>
            <a:pPr lvl="1"/>
            <a:endParaRPr lang="zh-CN" altLang="en-US" dirty="0"/>
          </a:p>
        </p:txBody>
      </p:sp>
    </p:spTree>
    <p:extLst>
      <p:ext uri="{BB962C8B-B14F-4D97-AF65-F5344CB8AC3E}">
        <p14:creationId xmlns:p14="http://schemas.microsoft.com/office/powerpoint/2010/main" val="67683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642" y="130132"/>
            <a:ext cx="7632700" cy="871537"/>
          </a:xfrm>
        </p:spPr>
        <p:txBody>
          <a:bodyPr/>
          <a:lstStyle/>
          <a:p>
            <a:r>
              <a:rPr lang="en-US" dirty="0" smtClean="0"/>
              <a:t>Two changes introduced</a:t>
            </a:r>
            <a:endParaRPr lang="en-US" dirty="0"/>
          </a:p>
        </p:txBody>
      </p:sp>
      <p:sp>
        <p:nvSpPr>
          <p:cNvPr id="3" name="Content Placeholder 2"/>
          <p:cNvSpPr>
            <a:spLocks noGrp="1"/>
          </p:cNvSpPr>
          <p:nvPr>
            <p:ph idx="1"/>
          </p:nvPr>
        </p:nvSpPr>
        <p:spPr>
          <a:xfrm>
            <a:off x="683642" y="1001669"/>
            <a:ext cx="7632700" cy="987172"/>
          </a:xfrm>
        </p:spPr>
        <p:txBody>
          <a:bodyPr/>
          <a:lstStyle/>
          <a:p>
            <a:r>
              <a:rPr lang="en-US" sz="1200" dirty="0" smtClean="0"/>
              <a:t>Implicit Tus only use normal VVC filter and not longer tap </a:t>
            </a:r>
            <a:r>
              <a:rPr lang="en-US" sz="1200" dirty="0" err="1" smtClean="0"/>
              <a:t>deblocking</a:t>
            </a:r>
            <a:endParaRPr lang="en-US" sz="1200" dirty="0" smtClean="0"/>
          </a:p>
          <a:p>
            <a:r>
              <a:rPr lang="en-US" sz="1200" dirty="0" smtClean="0"/>
              <a:t>Second change is shown in the figure below</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sz="1200" dirty="0" smtClean="0"/>
          </a:p>
          <a:p>
            <a:r>
              <a:rPr lang="en-US" sz="1200" u="sng" dirty="0" smtClean="0"/>
              <a:t>Main Advantage: </a:t>
            </a:r>
            <a:r>
              <a:rPr lang="en-US" sz="1200" dirty="0" smtClean="0"/>
              <a:t>Number of checks reduced</a:t>
            </a:r>
          </a:p>
          <a:p>
            <a:r>
              <a:rPr lang="en-US" sz="1200" dirty="0"/>
              <a:t>different filter tap lengths like (5/7, 7/5, 5/5) and also the additional restriction of only modifying at most 2 samples when the sub-</a:t>
            </a:r>
            <a:r>
              <a:rPr lang="en-US" sz="1200" dirty="0" err="1"/>
              <a:t>pu</a:t>
            </a:r>
            <a:r>
              <a:rPr lang="en-US" sz="1200" dirty="0"/>
              <a:t> edge is close to the CU boundary or implicit TU boundary</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899592" y="1700808"/>
            <a:ext cx="6768752" cy="3024336"/>
          </a:xfrm>
          <a:prstGeom prst="rect">
            <a:avLst/>
          </a:prstGeom>
          <a:noFill/>
        </p:spPr>
      </p:pic>
    </p:spTree>
    <p:extLst>
      <p:ext uri="{BB962C8B-B14F-4D97-AF65-F5344CB8AC3E}">
        <p14:creationId xmlns:p14="http://schemas.microsoft.com/office/powerpoint/2010/main" val="2022238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extLst>
              <p:ext uri="{D42A27DB-BD31-4B8C-83A1-F6EECF244321}">
                <p14:modId xmlns:p14="http://schemas.microsoft.com/office/powerpoint/2010/main" val="3772564945"/>
              </p:ext>
            </p:extLst>
          </p:nvPr>
        </p:nvGraphicFramePr>
        <p:xfrm>
          <a:off x="2051720" y="188640"/>
          <a:ext cx="4429125" cy="5676900"/>
        </p:xfrm>
        <a:graphic>
          <a:graphicData uri="http://schemas.openxmlformats.org/presentationml/2006/ole">
            <mc:AlternateContent xmlns:mc="http://schemas.openxmlformats.org/markup-compatibility/2006">
              <mc:Choice xmlns:v="urn:schemas-microsoft-com:vml" Requires="v">
                <p:oleObj spid="_x0000_s1032" name="Macro-Enabled Worksheet" r:id="rId3" imgW="4428958" imgH="5676783" progId="Excel.SheetMacroEnabled.12">
                  <p:embed/>
                </p:oleObj>
              </mc:Choice>
              <mc:Fallback>
                <p:oleObj name="Macro-Enabled Worksheet" r:id="rId3" imgW="4428958" imgH="5676783" progId="Excel.SheetMacroEnabled.12">
                  <p:embed/>
                  <p:pic>
                    <p:nvPicPr>
                      <p:cNvPr id="0" name=""/>
                      <p:cNvPicPr/>
                      <p:nvPr/>
                    </p:nvPicPr>
                    <p:blipFill>
                      <a:blip r:embed="rId4"/>
                      <a:stretch>
                        <a:fillRect/>
                      </a:stretch>
                    </p:blipFill>
                    <p:spPr>
                      <a:xfrm>
                        <a:off x="2051720" y="188640"/>
                        <a:ext cx="4429125" cy="5676900"/>
                      </a:xfrm>
                      <a:prstGeom prst="rect">
                        <a:avLst/>
                      </a:prstGeom>
                    </p:spPr>
                  </p:pic>
                </p:oleObj>
              </mc:Fallback>
            </mc:AlternateContent>
          </a:graphicData>
        </a:graphic>
      </p:graphicFrame>
    </p:spTree>
    <p:extLst>
      <p:ext uri="{BB962C8B-B14F-4D97-AF65-F5344CB8AC3E}">
        <p14:creationId xmlns:p14="http://schemas.microsoft.com/office/powerpoint/2010/main" val="2373486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Two simplifications are proposed for the current VTM-4.0 </a:t>
            </a:r>
            <a:r>
              <a:rPr lang="en-US" dirty="0" err="1" smtClean="0"/>
              <a:t>deblocking</a:t>
            </a:r>
            <a:endParaRPr lang="en-US" dirty="0" smtClean="0"/>
          </a:p>
          <a:p>
            <a:r>
              <a:rPr lang="en-US" dirty="0" smtClean="0"/>
              <a:t>For allowing parallel </a:t>
            </a:r>
            <a:r>
              <a:rPr lang="en-US" dirty="0" err="1" smtClean="0"/>
              <a:t>deblocking</a:t>
            </a:r>
            <a:r>
              <a:rPr lang="en-US" dirty="0" smtClean="0"/>
              <a:t> of sub-</a:t>
            </a:r>
            <a:r>
              <a:rPr lang="en-US" dirty="0" err="1" smtClean="0"/>
              <a:t>pu</a:t>
            </a:r>
            <a:r>
              <a:rPr lang="en-US" dirty="0" smtClean="0"/>
              <a:t> </a:t>
            </a:r>
            <a:r>
              <a:rPr lang="en-US" dirty="0" err="1" smtClean="0"/>
              <a:t>deblocking</a:t>
            </a:r>
            <a:r>
              <a:rPr lang="en-US" dirty="0" smtClean="0"/>
              <a:t> and longer tap filter </a:t>
            </a:r>
          </a:p>
          <a:p>
            <a:pPr lvl="1"/>
            <a:r>
              <a:rPr lang="en-US" dirty="0" smtClean="0"/>
              <a:t>Implicit TU boundaries always use normal VVC </a:t>
            </a:r>
            <a:r>
              <a:rPr lang="en-US" dirty="0" err="1" smtClean="0"/>
              <a:t>deblocking</a:t>
            </a:r>
            <a:r>
              <a:rPr lang="en-US" dirty="0" smtClean="0"/>
              <a:t> filter instead of longer tap </a:t>
            </a:r>
            <a:r>
              <a:rPr lang="en-US" dirty="0" err="1" smtClean="0"/>
              <a:t>deblocking</a:t>
            </a:r>
            <a:endParaRPr lang="en-US" dirty="0" smtClean="0"/>
          </a:p>
          <a:p>
            <a:pPr lvl="1"/>
            <a:r>
              <a:rPr lang="en-US" dirty="0" smtClean="0"/>
              <a:t>First and last sub-</a:t>
            </a:r>
            <a:r>
              <a:rPr lang="en-US" dirty="0" err="1" smtClean="0"/>
              <a:t>pu</a:t>
            </a:r>
            <a:r>
              <a:rPr lang="en-US" dirty="0" smtClean="0"/>
              <a:t> edges are not </a:t>
            </a:r>
            <a:r>
              <a:rPr lang="en-US" dirty="0" err="1" smtClean="0"/>
              <a:t>deblocked</a:t>
            </a:r>
            <a:r>
              <a:rPr lang="en-US" dirty="0" smtClean="0"/>
              <a:t> to allow direct application of longer tap filter for the CU edges</a:t>
            </a:r>
          </a:p>
          <a:p>
            <a:r>
              <a:rPr lang="en-US" dirty="0" smtClean="0"/>
              <a:t>We propose to further study these changes in a CE </a:t>
            </a:r>
          </a:p>
          <a:p>
            <a:r>
              <a:rPr lang="en-US" dirty="0" smtClean="0"/>
              <a:t>Thanks to </a:t>
            </a:r>
            <a:r>
              <a:rPr lang="en-US" dirty="0" err="1" smtClean="0"/>
              <a:t>Mediatek</a:t>
            </a:r>
            <a:r>
              <a:rPr lang="en-US" dirty="0" smtClean="0"/>
              <a:t> (JVET-N0619) for cross check</a:t>
            </a:r>
          </a:p>
          <a:p>
            <a:pPr lvl="1"/>
            <a:endParaRPr lang="en-US" dirty="0"/>
          </a:p>
        </p:txBody>
      </p:sp>
    </p:spTree>
    <p:extLst>
      <p:ext uri="{BB962C8B-B14F-4D97-AF65-F5344CB8AC3E}">
        <p14:creationId xmlns:p14="http://schemas.microsoft.com/office/powerpoint/2010/main" val="352353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49</TotalTime>
  <Words>273</Words>
  <Application>Microsoft Office PowerPoint</Application>
  <PresentationFormat>On-screen Show (4:3)</PresentationFormat>
  <Paragraphs>38</Paragraphs>
  <Slides>6</Slides>
  <Notes>0</Notes>
  <HiddenSlides>0</HiddenSlides>
  <MMClips>0</MMClips>
  <ScaleCrop>false</ScaleCrop>
  <HeadingPairs>
    <vt:vector size="8" baseType="variant">
      <vt:variant>
        <vt:lpstr>Fonts Used</vt:lpstr>
      </vt:variant>
      <vt:variant>
        <vt:i4>11</vt:i4>
      </vt:variant>
      <vt:variant>
        <vt:lpstr>Theme</vt:lpstr>
      </vt:variant>
      <vt:variant>
        <vt:i4>9</vt:i4>
      </vt:variant>
      <vt:variant>
        <vt:lpstr>Embedded OLE Servers</vt:lpstr>
      </vt:variant>
      <vt:variant>
        <vt:i4>1</vt:i4>
      </vt:variant>
      <vt:variant>
        <vt:lpstr>Slide Titles</vt:lpstr>
      </vt:variant>
      <vt:variant>
        <vt:i4>6</vt:i4>
      </vt:variant>
    </vt:vector>
  </HeadingPairs>
  <TitlesOfParts>
    <vt:vector size="27" baseType="lpstr">
      <vt:lpstr>MS PGothic</vt:lpstr>
      <vt:lpstr>MS PGothic</vt:lpstr>
      <vt:lpstr>SimSun</vt:lpstr>
      <vt:lpstr>Arial</vt:lpstr>
      <vt:lpstr>Calibri</vt:lpstr>
      <vt:lpstr>FrutigerNext LT Bold</vt:lpstr>
      <vt:lpstr>FrutigerNext LT Medium</vt:lpstr>
      <vt:lpstr>FrutigerNext LT Regular</vt:lpstr>
      <vt:lpstr>黑体</vt:lpstr>
      <vt:lpstr>华文细黑</vt:lpstr>
      <vt:lpstr>Wingdings</vt:lpstr>
      <vt:lpstr>Blank</vt:lpstr>
      <vt:lpstr>1_主题1</vt:lpstr>
      <vt:lpstr>4_主题1</vt:lpstr>
      <vt:lpstr>5_主题1</vt:lpstr>
      <vt:lpstr>6_主题1</vt:lpstr>
      <vt:lpstr>7_主题1</vt:lpstr>
      <vt:lpstr>8_主题1</vt:lpstr>
      <vt:lpstr>9_主题1</vt:lpstr>
      <vt:lpstr>10_主题1</vt:lpstr>
      <vt:lpstr>Microsoft Excel Macro-Enabled Worksheet</vt:lpstr>
      <vt:lpstr>JVET-N0182: CE11-related: Simplification of sub-pu deblocking</vt:lpstr>
      <vt:lpstr>Overview</vt:lpstr>
      <vt:lpstr>Two changes introduced</vt:lpstr>
      <vt:lpstr>PowerPoint Presentation</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JVET-N0182: CE11-related: Simplification of sub-pu deblocking</dc:title>
  <dc:creator>Anand Meher Kotra</dc:creator>
  <cp:lastModifiedBy>Anand Meher Kotra</cp:lastModifiedBy>
  <cp:revision>10</cp:revision>
  <dcterms:created xsi:type="dcterms:W3CDTF">2011-12-01T07:24:32Z</dcterms:created>
  <dcterms:modified xsi:type="dcterms:W3CDTF">2019-03-22T20:12:49Z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(3)80dxJJV3O/MLNbnUeQAkmW4p1XOssoKkIkihW+foVmC8jBDxym1qFQpFLevE2qsEaD+KoeIX_x000d_
KouiXaa9Lj3flpPPoc5VXZqYpnAasLUmKF4aaBkiuLdWqZKEi2tURvC4GRK1f68MvQRTyf4w_x000d_
FD/xDFIZNNaE/N3tQaR5Z9wAXb4WQRnduFdrAlQEoxtf1R+N5sr6LG5nlRy1zg69kJ1Dc33c_x000d_
eKMTBNHg7O9Urkku+N</vt:lpwstr>
  </property>
  <property fmtid="{D5CDD505-2E9C-101B-9397-08002B2CF9AE}" pid="3" name="_ms_pID_7253431">
    <vt:lpwstr>9T40nf6lIac7NBA/MmrftxsQM2HJmndYrP5AVPPeCB/7KcSyupD3z9_x000d_
qvRt3FB9YOJI4m0ixCXP0djrKDNn5x5KOAj824aZiCvBUkO+U5YlwndOnmqUpd72ezh4D1vO_x000d_
9sJTr/ebb/SPUC5QV7j+RsaKJHGuvUSxJ82q6R20rjdhGvFTqiKKVaj0nWIvuPbpPipvm7O2_x000d_
u/09s4RukqwT15ecexilvcpX3OAJjiz42MsT</vt:lpwstr>
  </property>
  <property fmtid="{D5CDD505-2E9C-101B-9397-08002B2CF9AE}" pid="4" name="_ms_pID_7253432">
    <vt:lpwstr>svmhMHCaF4OsKZXqJXp0EBXitZzJs15Z3jqO_x000d_
RBDxI3sHCN6ent3jCmjtsG/lrJ5+zoEPpSeWedhldrxF2h42CynvSqgs6K1b7UR4FWbonCRb_x000d_
14EX/4J6AejSk5K5QJaqlkbZQiKtnBmgvi9CO0wuVoKXKFFbUmgTg+rAiGBDPEC804vvwpRG_x000d_
Ie49K4tbpK+AyQ==</vt:lpwstr>
  </property>
  <property fmtid="{D5CDD505-2E9C-101B-9397-08002B2CF9AE}" pid="5" name="sflag">
    <vt:lpwstr>1340847066</vt:lpwstr>
  </property>
</Properties>
</file>