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3797" r:id="rId2"/>
    <p:sldMasterId id="2147483816" r:id="rId3"/>
    <p:sldMasterId id="2147483683" r:id="rId4"/>
  </p:sldMasterIdLst>
  <p:notesMasterIdLst>
    <p:notesMasterId r:id="rId13"/>
  </p:notesMasterIdLst>
  <p:handoutMasterIdLst>
    <p:handoutMasterId r:id="rId14"/>
  </p:handoutMasterIdLst>
  <p:sldIdLst>
    <p:sldId id="282" r:id="rId5"/>
    <p:sldId id="325" r:id="rId6"/>
    <p:sldId id="337" r:id="rId7"/>
    <p:sldId id="338" r:id="rId8"/>
    <p:sldId id="340" r:id="rId9"/>
    <p:sldId id="341" r:id="rId10"/>
    <p:sldId id="335" r:id="rId11"/>
    <p:sldId id="280" r:id="rId12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page_Image version" id="{E8D0D622-F6C6-F44A-B365-B4A5FF6195C2}">
          <p14:sldIdLst>
            <p14:sldId id="282"/>
          </p14:sldIdLst>
        </p14:section>
        <p14:section name="Chapter page" id="{FD05EE94-C931-8C4B-83A2-004B32AA1207}">
          <p14:sldIdLst>
            <p14:sldId id="325"/>
            <p14:sldId id="337"/>
            <p14:sldId id="338"/>
            <p14:sldId id="340"/>
            <p14:sldId id="341"/>
            <p14:sldId id="335"/>
          </p14:sldIdLst>
        </p14:section>
        <p14:section name="End page" id="{3F9D54A7-3BE2-2540-BB4C-DFE5509085F3}">
          <p14:sldIdLst>
            <p14:sldId id="280"/>
          </p14:sldIdLst>
        </p14:section>
      </p14:sectionLst>
    </p:ext>
    <p:ext uri="{EFAFB233-063F-42B5-8137-9DF3F51BA10A}">
      <p15:sldGuideLst xmlns:p15="http://schemas.microsoft.com/office/powerpoint/2012/main">
        <p15:guide id="5" pos="3701" userDrawn="1">
          <p15:clr>
            <a:srgbClr val="A4A3A4"/>
          </p15:clr>
        </p15:guide>
        <p15:guide id="6" orient="horz" pos="2159" userDrawn="1">
          <p15:clr>
            <a:srgbClr val="A4A3A4"/>
          </p15:clr>
        </p15:guide>
        <p15:guide id="7" pos="35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3530"/>
    <a:srgbClr val="4D4D4C"/>
    <a:srgbClr val="575756"/>
    <a:srgbClr val="4B4C4B"/>
    <a:srgbClr val="C7000B"/>
    <a:srgbClr val="DD4654"/>
    <a:srgbClr val="FFFFFF"/>
    <a:srgbClr val="F3D2D5"/>
    <a:srgbClr val="E6A8AD"/>
    <a:srgbClr val="E57B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17" autoAdjust="0"/>
    <p:restoredTop sz="95467"/>
  </p:normalViewPr>
  <p:slideViewPr>
    <p:cSldViewPr snapToGrid="0" snapToObjects="1">
      <p:cViewPr varScale="1">
        <p:scale>
          <a:sx n="70" d="100"/>
          <a:sy n="70" d="100"/>
        </p:scale>
        <p:origin x="1080" y="72"/>
      </p:cViewPr>
      <p:guideLst>
        <p:guide pos="3701"/>
        <p:guide orient="horz" pos="2159"/>
        <p:guide pos="35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845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o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=""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llig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18" name="L 形 17"/>
          <p:cNvSpPr/>
          <p:nvPr userDrawn="1"/>
        </p:nvSpPr>
        <p:spPr>
          <a:xfrm rot="5400000">
            <a:off x="5824025" y="256863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62AA4863-E1EF-3342-A8CB-ECD4FD06CE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="" xmlns:a16="http://schemas.microsoft.com/office/drawing/2014/main" id="{4147E3B0-FDE0-A242-AAF3-F72E3D8498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448738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a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3">
            <a:extLst>
              <a:ext uri="{FF2B5EF4-FFF2-40B4-BE49-F238E27FC236}">
                <a16:creationId xmlns="" xmlns:a16="http://schemas.microsoft.com/office/drawing/2014/main" id="{C6D010F9-02DE-1949-B177-A4E0D2774E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2" b="14078"/>
          <a:stretch/>
        </p:blipFill>
        <p:spPr>
          <a:xfrm>
            <a:off x="0" y="0"/>
            <a:ext cx="12196996" cy="5602265"/>
          </a:xfrm>
          <a:prstGeom prst="rect">
            <a:avLst/>
          </a:prstGeom>
        </p:spPr>
      </p:pic>
      <p:sp>
        <p:nvSpPr>
          <p:cNvPr id="10" name="L 形 10">
            <a:extLst>
              <a:ext uri="{FF2B5EF4-FFF2-40B4-BE49-F238E27FC236}">
                <a16:creationId xmlns="" xmlns:a16="http://schemas.microsoft.com/office/drawing/2014/main" id="{0C595D57-06EA-3B46-AF21-C0EACD8F1C4E}"/>
              </a:ext>
            </a:extLst>
          </p:cNvPr>
          <p:cNvSpPr/>
          <p:nvPr userDrawn="1"/>
        </p:nvSpPr>
        <p:spPr>
          <a:xfrm rot="5400000">
            <a:off x="7881371" y="1995748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1" name="Title 1">
            <a:extLst>
              <a:ext uri="{FF2B5EF4-FFF2-40B4-BE49-F238E27FC236}">
                <a16:creationId xmlns="" xmlns:a16="http://schemas.microsoft.com/office/drawing/2014/main" id="{C897A368-8F39-4049-9BB0-AEB315EB7E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="" xmlns:a16="http://schemas.microsoft.com/office/drawing/2014/main" id="{0FFED1EF-6729-004B-BC63-4B2C5E4E7D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39974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ov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FB908F03-BBCC-164B-BE54-2E836D6E7C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="" xmlns:a16="http://schemas.microsoft.com/office/drawing/2014/main" id="{866BB8A3-0A0B-2141-A64F-D05D7347A0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4099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"/>
            <a:ext cx="12196762" cy="5602265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10800000">
            <a:off x="10502896" y="1522948"/>
            <a:ext cx="717936" cy="701032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3236E419-24FA-6844-8A51-A4590063A7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="" xmlns:a16="http://schemas.microsoft.com/office/drawing/2014/main" id="{4F4605C2-F6D4-AE4D-B6C5-05150BCBE5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91455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c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25" r="2034" b="5607"/>
          <a:stretch/>
        </p:blipFill>
        <p:spPr>
          <a:xfrm>
            <a:off x="1" y="-36206"/>
            <a:ext cx="12196763" cy="5638471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" name="Title 1">
            <a:extLst>
              <a:ext uri="{FF2B5EF4-FFF2-40B4-BE49-F238E27FC236}">
                <a16:creationId xmlns="" xmlns:a16="http://schemas.microsoft.com/office/drawing/2014/main" id="{C975CC09-2FFC-3347-952F-0382FEC9D1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="" xmlns:a16="http://schemas.microsoft.com/office/drawing/2014/main" id="{A70F0B11-A0FE-BD42-BECB-C879A05F5D4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37076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2602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7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8420" algn="ctr"/>
              </a:tabLst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2pPr>
            <a:lvl3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18579137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384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42AF307D-40F4-EC4C-9108-79E948007529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940" dirty="0">
                <a:solidFill>
                  <a:schemeClr val="tx1"/>
                </a:solidFill>
              </a:rPr>
              <a:t>Thank</a:t>
            </a:r>
            <a:r>
              <a:rPr lang="en-US" sz="4940" dirty="0">
                <a:solidFill>
                  <a:srgbClr val="575756"/>
                </a:solidFill>
              </a:rPr>
              <a:t> you.</a:t>
            </a:r>
          </a:p>
        </p:txBody>
      </p:sp>
    </p:spTree>
    <p:extLst>
      <p:ext uri="{BB962C8B-B14F-4D97-AF65-F5344CB8AC3E}">
        <p14:creationId xmlns:p14="http://schemas.microsoft.com/office/powerpoint/2010/main" val="3664786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684" y="5976168"/>
            <a:ext cx="2258389" cy="482533"/>
          </a:xfrm>
          <a:prstGeom prst="rect">
            <a:avLst/>
          </a:prstGeom>
        </p:spPr>
      </p:pic>
      <p:sp>
        <p:nvSpPr>
          <p:cNvPr id="42" name="Text Placeholder 14">
            <a:extLst>
              <a:ext uri="{FF2B5EF4-FFF2-40B4-BE49-F238E27FC236}">
                <a16:creationId xmlns="" xmlns:a16="http://schemas.microsoft.com/office/drawing/2014/main" id="{AF72FAD7-C8C3-754A-A498-D3A7EC29AB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9309" y="6270651"/>
            <a:ext cx="1982316" cy="1536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2" r:id="rId3"/>
    <p:sldLayoutId id="2147483821" r:id="rId4"/>
    <p:sldLayoutId id="2147483823" r:id="rId5"/>
    <p:sldLayoutId id="2147483824" r:id="rId6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59" userDrawn="1">
          <p15:clr>
            <a:srgbClr val="F26B43"/>
          </p15:clr>
        </p15:guide>
        <p15:guide id="2" pos="3841" userDrawn="1">
          <p15:clr>
            <a:srgbClr val="F26B43"/>
          </p15:clr>
        </p15:guide>
        <p15:guide id="3" pos="565" userDrawn="1">
          <p15:clr>
            <a:srgbClr val="F26B43"/>
          </p15:clr>
        </p15:guide>
        <p15:guide id="4" orient="horz" pos="4007" userDrawn="1">
          <p15:clr>
            <a:srgbClr val="F26B43"/>
          </p15:clr>
        </p15:guide>
        <p15:guide id="5" orient="horz" pos="1235" userDrawn="1">
          <p15:clr>
            <a:srgbClr val="F26B43"/>
          </p15:clr>
        </p15:guide>
        <p15:guide id="6" orient="horz" pos="553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239436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50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74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74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图片 4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9" y="6319870"/>
            <a:ext cx="1269075" cy="271153"/>
          </a:xfrm>
          <a:prstGeom prst="rect">
            <a:avLst/>
          </a:prstGeom>
        </p:spPr>
      </p:pic>
      <p:grpSp>
        <p:nvGrpSpPr>
          <p:cNvPr id="25" name="组合 24"/>
          <p:cNvGrpSpPr/>
          <p:nvPr userDrawn="1"/>
        </p:nvGrpSpPr>
        <p:grpSpPr>
          <a:xfrm>
            <a:off x="12310160" y="2949355"/>
            <a:ext cx="1889034" cy="3917264"/>
            <a:chOff x="12310160" y="2282859"/>
            <a:chExt cx="1889034" cy="4583761"/>
          </a:xfrm>
        </p:grpSpPr>
        <p:grpSp>
          <p:nvGrpSpPr>
            <p:cNvPr id="26" name="组合 25"/>
            <p:cNvGrpSpPr/>
            <p:nvPr userDrawn="1"/>
          </p:nvGrpSpPr>
          <p:grpSpPr>
            <a:xfrm>
              <a:off x="12310160" y="2282859"/>
              <a:ext cx="1889034" cy="672242"/>
              <a:chOff x="12310160" y="2227995"/>
              <a:chExt cx="1889034" cy="672242"/>
            </a:xfrm>
          </p:grpSpPr>
          <p:sp>
            <p:nvSpPr>
              <p:cNvPr id="44" name="矩形 5">
                <a:extLst>
                  <a:ext uri="{FF2B5EF4-FFF2-40B4-BE49-F238E27FC236}">
                    <a16:creationId xmlns="" xmlns:a16="http://schemas.microsoft.com/office/drawing/2014/main" id="{3B0B5EC2-EA55-CC45-A9D0-D5EA5D768C99}"/>
                  </a:ext>
                </a:extLst>
              </p:cNvPr>
              <p:cNvSpPr/>
              <p:nvPr userDrawn="1"/>
            </p:nvSpPr>
            <p:spPr>
              <a:xfrm>
                <a:off x="12315635" y="2401808"/>
                <a:ext cx="911019" cy="498429"/>
              </a:xfrm>
              <a:prstGeom prst="rect">
                <a:avLst/>
              </a:prstGeom>
              <a:solidFill>
                <a:srgbClr val="C810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186C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200/16/46</a:t>
                </a:r>
              </a:p>
            </p:txBody>
          </p:sp>
          <p:sp>
            <p:nvSpPr>
              <p:cNvPr id="45" name="矩形 9">
                <a:extLst>
                  <a:ext uri="{FF2B5EF4-FFF2-40B4-BE49-F238E27FC236}">
                    <a16:creationId xmlns="" xmlns:a16="http://schemas.microsoft.com/office/drawing/2014/main" id="{992224C5-04A6-C041-B257-13137945DBB8}"/>
                  </a:ext>
                </a:extLst>
              </p:cNvPr>
              <p:cNvSpPr/>
              <p:nvPr userDrawn="1"/>
            </p:nvSpPr>
            <p:spPr>
              <a:xfrm>
                <a:off x="13288175" y="2401808"/>
                <a:ext cx="911019" cy="498429"/>
              </a:xfrm>
              <a:prstGeom prst="rect">
                <a:avLst/>
              </a:prstGeom>
              <a:solidFill>
                <a:srgbClr val="C7000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185C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199/0/11</a:t>
                </a:r>
              </a:p>
            </p:txBody>
          </p:sp>
          <p:sp>
            <p:nvSpPr>
              <p:cNvPr id="46" name="文本框 31">
                <a:extLst>
                  <a:ext uri="{FF2B5EF4-FFF2-40B4-BE49-F238E27FC236}">
                    <a16:creationId xmlns="" xmlns:a16="http://schemas.microsoft.com/office/drawing/2014/main" id="{58918196-0639-EE4B-AFC2-315BE04587B9}"/>
                  </a:ext>
                </a:extLst>
              </p:cNvPr>
              <p:cNvSpPr txBox="1"/>
              <p:nvPr userDrawn="1"/>
            </p:nvSpPr>
            <p:spPr>
              <a:xfrm>
                <a:off x="12310160" y="2227995"/>
                <a:ext cx="613951" cy="144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kumimoji="1" lang="en-US" altLang="zh-CN" sz="8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Brand colors</a:t>
                </a:r>
                <a:endParaRPr kumimoji="1" lang="zh-CN" altLang="en-US" sz="8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 userDrawn="1"/>
          </p:nvGrpSpPr>
          <p:grpSpPr>
            <a:xfrm>
              <a:off x="12315636" y="3056484"/>
              <a:ext cx="1883554" cy="3810136"/>
              <a:chOff x="12315636" y="3056484"/>
              <a:chExt cx="1883554" cy="3810136"/>
            </a:xfrm>
          </p:grpSpPr>
          <p:sp>
            <p:nvSpPr>
              <p:cNvPr id="28" name="矩形 12">
                <a:extLst>
                  <a:ext uri="{FF2B5EF4-FFF2-40B4-BE49-F238E27FC236}">
                    <a16:creationId xmlns="" xmlns:a16="http://schemas.microsoft.com/office/drawing/2014/main" id="{DCA8B73C-0B87-284F-805F-752EBF20B768}"/>
                  </a:ext>
                </a:extLst>
              </p:cNvPr>
              <p:cNvSpPr/>
              <p:nvPr userDrawn="1"/>
            </p:nvSpPr>
            <p:spPr>
              <a:xfrm>
                <a:off x="12315640" y="3785971"/>
                <a:ext cx="885201" cy="462672"/>
              </a:xfrm>
              <a:prstGeom prst="rect">
                <a:avLst/>
              </a:prstGeom>
              <a:solidFill>
                <a:srgbClr val="EA5A4F"/>
              </a:solidFill>
              <a:ln>
                <a:solidFill>
                  <a:srgbClr val="EA5A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234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90/79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29" name="矩形 13">
                <a:extLst>
                  <a:ext uri="{FF2B5EF4-FFF2-40B4-BE49-F238E27FC236}">
                    <a16:creationId xmlns="" xmlns:a16="http://schemas.microsoft.com/office/drawing/2014/main" id="{138A39A8-BB4E-CD4E-9201-F1785C874F92}"/>
                  </a:ext>
                </a:extLst>
              </p:cNvPr>
              <p:cNvSpPr/>
              <p:nvPr userDrawn="1"/>
            </p:nvSpPr>
            <p:spPr>
              <a:xfrm>
                <a:off x="12315640" y="3259312"/>
                <a:ext cx="885201" cy="462672"/>
              </a:xfrm>
              <a:prstGeom prst="rect">
                <a:avLst/>
              </a:prstGeom>
              <a:solidFill>
                <a:srgbClr val="7800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120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0/15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0" name="文本框 15">
                <a:extLst>
                  <a:ext uri="{FF2B5EF4-FFF2-40B4-BE49-F238E27FC236}">
                    <a16:creationId xmlns="" xmlns:a16="http://schemas.microsoft.com/office/drawing/2014/main" id="{8F53C07A-1022-C740-8F8D-97538E174D38}"/>
                  </a:ext>
                </a:extLst>
              </p:cNvPr>
              <p:cNvSpPr txBox="1"/>
              <p:nvPr userDrawn="1"/>
            </p:nvSpPr>
            <p:spPr>
              <a:xfrm>
                <a:off x="12320783" y="3056484"/>
                <a:ext cx="1221048" cy="16206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kumimoji="1" lang="en-US" altLang="zh-CN" sz="9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Supporting</a:t>
                </a:r>
                <a:r>
                  <a:rPr kumimoji="1" lang="en-US" altLang="zh-CN" sz="900" baseline="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 colors</a:t>
                </a:r>
                <a:endParaRPr kumimoji="1" lang="zh-CN" altLang="en-US" sz="9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1" name="矩形 16">
                <a:extLst>
                  <a:ext uri="{FF2B5EF4-FFF2-40B4-BE49-F238E27FC236}">
                    <a16:creationId xmlns="" xmlns:a16="http://schemas.microsoft.com/office/drawing/2014/main" id="{306A7598-C00D-994F-82DA-B39F3C2E0AAD}"/>
                  </a:ext>
                </a:extLst>
              </p:cNvPr>
              <p:cNvSpPr/>
              <p:nvPr userDrawn="1"/>
            </p:nvSpPr>
            <p:spPr>
              <a:xfrm>
                <a:off x="12315640" y="4836793"/>
                <a:ext cx="885201" cy="462672"/>
              </a:xfrm>
              <a:prstGeom prst="rect">
                <a:avLst/>
              </a:prstGeom>
              <a:solidFill>
                <a:srgbClr val="F8B5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248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181/60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2" name="矩形 17">
                <a:extLst>
                  <a:ext uri="{FF2B5EF4-FFF2-40B4-BE49-F238E27FC236}">
                    <a16:creationId xmlns="" xmlns:a16="http://schemas.microsoft.com/office/drawing/2014/main" id="{C1423292-FF2F-A74C-943E-1C3C47534098}"/>
                  </a:ext>
                </a:extLst>
              </p:cNvPr>
              <p:cNvSpPr/>
              <p:nvPr userDrawn="1"/>
            </p:nvSpPr>
            <p:spPr>
              <a:xfrm>
                <a:off x="12315640" y="4319278"/>
                <a:ext cx="885201" cy="462672"/>
              </a:xfrm>
              <a:prstGeom prst="rect">
                <a:avLst/>
              </a:prstGeom>
              <a:solidFill>
                <a:srgbClr val="EB5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235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92/1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3" name="矩形 18">
                <a:extLst>
                  <a:ext uri="{FF2B5EF4-FFF2-40B4-BE49-F238E27FC236}">
                    <a16:creationId xmlns="" xmlns:a16="http://schemas.microsoft.com/office/drawing/2014/main" id="{2A29AF15-F5C4-A842-A63B-5DBA549CB92F}"/>
                  </a:ext>
                </a:extLst>
              </p:cNvPr>
              <p:cNvSpPr/>
              <p:nvPr userDrawn="1"/>
            </p:nvSpPr>
            <p:spPr>
              <a:xfrm>
                <a:off x="12315636" y="5880294"/>
                <a:ext cx="911019" cy="46267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137/137/137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4" name="矩形 19">
                <a:extLst>
                  <a:ext uri="{FF2B5EF4-FFF2-40B4-BE49-F238E27FC236}">
                    <a16:creationId xmlns="" xmlns:a16="http://schemas.microsoft.com/office/drawing/2014/main" id="{E9EA970A-4D36-BC41-B8BE-40DF553320E7}"/>
                  </a:ext>
                </a:extLst>
              </p:cNvPr>
              <p:cNvSpPr/>
              <p:nvPr userDrawn="1"/>
            </p:nvSpPr>
            <p:spPr>
              <a:xfrm>
                <a:off x="12315636" y="5362779"/>
                <a:ext cx="911019" cy="462672"/>
              </a:xfrm>
              <a:prstGeom prst="rect">
                <a:avLst/>
              </a:prstGeom>
              <a:solidFill>
                <a:srgbClr val="2318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35/24/21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5" name="矩形 22">
                <a:extLst>
                  <a:ext uri="{FF2B5EF4-FFF2-40B4-BE49-F238E27FC236}">
                    <a16:creationId xmlns="" xmlns:a16="http://schemas.microsoft.com/office/drawing/2014/main" id="{14EE21FB-1D92-0241-ABA5-5E9A6AEE0DC8}"/>
                  </a:ext>
                </a:extLst>
              </p:cNvPr>
              <p:cNvSpPr/>
              <p:nvPr userDrawn="1"/>
            </p:nvSpPr>
            <p:spPr>
              <a:xfrm>
                <a:off x="12315636" y="6403948"/>
                <a:ext cx="911019" cy="462672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221/221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6" name="矩形 12">
                <a:extLst>
                  <a:ext uri="{FF2B5EF4-FFF2-40B4-BE49-F238E27FC236}">
                    <a16:creationId xmlns="" xmlns:a16="http://schemas.microsoft.com/office/drawing/2014/main" id="{883734A3-2645-434A-9DCC-1416B6C687CC}"/>
                  </a:ext>
                </a:extLst>
              </p:cNvPr>
              <p:cNvSpPr/>
              <p:nvPr userDrawn="1"/>
            </p:nvSpPr>
            <p:spPr>
              <a:xfrm>
                <a:off x="13288175" y="3785971"/>
                <a:ext cx="885201" cy="462672"/>
              </a:xfrm>
              <a:prstGeom prst="rect">
                <a:avLst/>
              </a:prstGeom>
              <a:solidFill>
                <a:srgbClr val="E98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233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140/128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7" name="矩形 13">
                <a:extLst>
                  <a:ext uri="{FF2B5EF4-FFF2-40B4-BE49-F238E27FC236}">
                    <a16:creationId xmlns="" xmlns:a16="http://schemas.microsoft.com/office/drawing/2014/main" id="{1FF13552-FB3D-134A-A80A-6CFB35DFE1A1}"/>
                  </a:ext>
                </a:extLst>
              </p:cNvPr>
              <p:cNvSpPr/>
              <p:nvPr userDrawn="1"/>
            </p:nvSpPr>
            <p:spPr>
              <a:xfrm>
                <a:off x="13288175" y="3259312"/>
                <a:ext cx="885201" cy="462672"/>
              </a:xfrm>
              <a:prstGeom prst="rect">
                <a:avLst/>
              </a:prstGeom>
              <a:solidFill>
                <a:srgbClr val="A72126"/>
              </a:solidFill>
              <a:ln>
                <a:solidFill>
                  <a:srgbClr val="9F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159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8" name="矩形 16">
                <a:extLst>
                  <a:ext uri="{FF2B5EF4-FFF2-40B4-BE49-F238E27FC236}">
                    <a16:creationId xmlns="" xmlns:a16="http://schemas.microsoft.com/office/drawing/2014/main" id="{0A96471B-CB12-1443-B01F-C14C9112C149}"/>
                  </a:ext>
                </a:extLst>
              </p:cNvPr>
              <p:cNvSpPr/>
              <p:nvPr userDrawn="1"/>
            </p:nvSpPr>
            <p:spPr>
              <a:xfrm>
                <a:off x="13288175" y="4836793"/>
                <a:ext cx="885201" cy="462672"/>
              </a:xfrm>
              <a:prstGeom prst="rect">
                <a:avLst/>
              </a:prstGeom>
              <a:solidFill>
                <a:srgbClr val="F5DC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245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220/87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9" name="矩形 17">
                <a:extLst>
                  <a:ext uri="{FF2B5EF4-FFF2-40B4-BE49-F238E27FC236}">
                    <a16:creationId xmlns="" xmlns:a16="http://schemas.microsoft.com/office/drawing/2014/main" id="{61890D59-CF8B-1449-A836-3A304EC9A907}"/>
                  </a:ext>
                </a:extLst>
              </p:cNvPr>
              <p:cNvSpPr/>
              <p:nvPr userDrawn="1"/>
            </p:nvSpPr>
            <p:spPr>
              <a:xfrm>
                <a:off x="13288175" y="4319278"/>
                <a:ext cx="885201" cy="462672"/>
              </a:xfrm>
              <a:prstGeom prst="rect">
                <a:avLst/>
              </a:prstGeom>
              <a:solidFill>
                <a:srgbClr val="F085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133/0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0" name="矩形 18">
                <a:extLst>
                  <a:ext uri="{FF2B5EF4-FFF2-40B4-BE49-F238E27FC236}">
                    <a16:creationId xmlns="" xmlns:a16="http://schemas.microsoft.com/office/drawing/2014/main" id="{0466A1E1-E7C7-FD49-9880-9E44BED19FF5}"/>
                  </a:ext>
                </a:extLst>
              </p:cNvPr>
              <p:cNvSpPr/>
              <p:nvPr userDrawn="1"/>
            </p:nvSpPr>
            <p:spPr>
              <a:xfrm>
                <a:off x="13288171" y="5880294"/>
                <a:ext cx="911019" cy="462672"/>
              </a:xfrm>
              <a:prstGeom prst="rect">
                <a:avLst/>
              </a:prstGeom>
              <a:solidFill>
                <a:srgbClr val="B5B5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181/181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2" name="矩形 19">
                <a:extLst>
                  <a:ext uri="{FF2B5EF4-FFF2-40B4-BE49-F238E27FC236}">
                    <a16:creationId xmlns="" xmlns:a16="http://schemas.microsoft.com/office/drawing/2014/main" id="{B21AD6AC-1275-0142-A9EA-D77B26CB40EF}"/>
                  </a:ext>
                </a:extLst>
              </p:cNvPr>
              <p:cNvSpPr/>
              <p:nvPr userDrawn="1"/>
            </p:nvSpPr>
            <p:spPr>
              <a:xfrm>
                <a:off x="13288171" y="5362779"/>
                <a:ext cx="911019" cy="462672"/>
              </a:xfrm>
              <a:prstGeom prst="rect">
                <a:avLst/>
              </a:prstGeom>
              <a:solidFill>
                <a:srgbClr val="5957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87/87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3" name="矩形 22">
                <a:extLst>
                  <a:ext uri="{FF2B5EF4-FFF2-40B4-BE49-F238E27FC236}">
                    <a16:creationId xmlns="" xmlns:a16="http://schemas.microsoft.com/office/drawing/2014/main" id="{238BAC2A-AE09-A84D-875D-8472236D6610}"/>
                  </a:ext>
                </a:extLst>
              </p:cNvPr>
              <p:cNvSpPr/>
              <p:nvPr userDrawn="1"/>
            </p:nvSpPr>
            <p:spPr>
              <a:xfrm>
                <a:off x="13288171" y="6403948"/>
                <a:ext cx="911019" cy="462672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10000"/>
                    <a:lumOff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255/255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9056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573" y="1474269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="" xmlns:a16="http://schemas.microsoft.com/office/drawing/2014/main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1436908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home,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99" name="图片 9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7672" y="4090618"/>
            <a:ext cx="2787962" cy="595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40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1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26C87655-05F1-F24B-A043-66EB4115A51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dirty="0"/>
              <a:t>Non-CE8: IBC Reference Memory for Arbitrary CTU Size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="" xmlns:a16="http://schemas.microsoft.com/office/drawing/2014/main" id="{D08FE84A-DEAA-2045-AB8B-6728CCADD3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sz="1600" u="sng" smtClean="0"/>
              <a:t>H</a:t>
            </a:r>
            <a:r>
              <a:rPr kumimoji="1" lang="en-US" altLang="zh-CN" sz="1600" u="sng" dirty="0"/>
              <a:t>. Gao</a:t>
            </a:r>
            <a:r>
              <a:rPr kumimoji="1" lang="en-US" altLang="zh-CN" sz="1600" dirty="0"/>
              <a:t>, </a:t>
            </a:r>
            <a:r>
              <a:rPr lang="de-DE" altLang="zh-CN" sz="1600" dirty="0"/>
              <a:t>S. Esenlik, B. Wang, A. M. Kotra, J. </a:t>
            </a:r>
            <a:r>
              <a:rPr lang="de-DE" altLang="zh-CN" sz="1600" dirty="0" smtClean="0"/>
              <a:t>Chen</a:t>
            </a:r>
            <a:endParaRPr kumimoji="1" lang="en-US" altLang="zh-CN" sz="1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756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Problem Statement 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726022" y="1449533"/>
            <a:ext cx="11174826" cy="4742915"/>
          </a:xfrm>
        </p:spPr>
        <p:txBody>
          <a:bodyPr/>
          <a:lstStyle/>
          <a:p>
            <a:pPr marL="355273" indent="-342900" hangingPunct="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CA" altLang="zh-CN" sz="2400" dirty="0"/>
              <a:t>The IBC reference memory is optimized for 128x128 CTU </a:t>
            </a:r>
            <a:r>
              <a:rPr lang="en-CA" altLang="zh-CN" sz="2400" dirty="0" smtClean="0"/>
              <a:t>size</a:t>
            </a:r>
          </a:p>
          <a:p>
            <a:pPr marL="355273" indent="-342900" hangingPunct="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CA" altLang="zh-CN" sz="2400" dirty="0" smtClean="0"/>
              <a:t>For smaller CTU, hardware reference memory is not fully used.</a:t>
            </a:r>
          </a:p>
          <a:p>
            <a:pPr marL="355273" indent="-342900" hangingPunct="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CA" altLang="zh-CN" sz="2400" dirty="0" smtClean="0"/>
              <a:t>For example for 64x64 CTU, 1/4 </a:t>
            </a:r>
            <a:r>
              <a:rPr lang="en-CA" altLang="zh-CN" sz="2400" dirty="0"/>
              <a:t>of the hardware reference memory is occupied.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64965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Proposed Method 1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726022" y="1023583"/>
            <a:ext cx="10733557" cy="5168866"/>
          </a:xfrm>
        </p:spPr>
        <p:txBody>
          <a:bodyPr/>
          <a:lstStyle/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Instead of left 1 CTU, left </a:t>
            </a:r>
            <a:r>
              <a:rPr lang="en-US" altLang="zh-CN" sz="2000" dirty="0"/>
              <a:t>((128/</a:t>
            </a:r>
            <a:r>
              <a:rPr lang="en-US" altLang="zh-CN" sz="2000" dirty="0" err="1"/>
              <a:t>CTUsize</a:t>
            </a:r>
            <a:r>
              <a:rPr lang="en-US" altLang="zh-CN" sz="2000" dirty="0"/>
              <a:t>)</a:t>
            </a:r>
            <a:r>
              <a:rPr lang="en-US" altLang="zh-CN" sz="2000" baseline="30000" dirty="0"/>
              <a:t>2  </a:t>
            </a:r>
            <a:r>
              <a:rPr lang="en-US" altLang="zh-CN" sz="2000" dirty="0"/>
              <a:t>- 1</a:t>
            </a:r>
            <a:r>
              <a:rPr lang="en-US" altLang="zh-CN" sz="2000" dirty="0" smtClean="0"/>
              <a:t>) CTUs are used as IBC reference area</a:t>
            </a:r>
          </a:p>
          <a:p>
            <a:pPr marL="811600" lvl="1" indent="-285750">
              <a:lnSpc>
                <a:spcPct val="150000"/>
              </a:lnSpc>
            </a:pPr>
            <a:r>
              <a:rPr lang="en-US" altLang="zh-CN" sz="1800" dirty="0" smtClean="0"/>
              <a:t>For 64x64 CTU size, left 3 CTUs and current CTU are used as IBC reference area</a:t>
            </a:r>
          </a:p>
          <a:p>
            <a:pPr marL="811600" lvl="1" indent="-285750">
              <a:lnSpc>
                <a:spcPct val="150000"/>
              </a:lnSpc>
            </a:pPr>
            <a:r>
              <a:rPr lang="en-US" altLang="zh-CN" sz="1800" dirty="0" smtClean="0"/>
              <a:t>For 32x32 CTU size, left 15 CTUs and current CTU are used as IBC reference area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4465" y="3346303"/>
            <a:ext cx="7938526" cy="2621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422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Proposed </a:t>
            </a:r>
            <a:r>
              <a:rPr lang="en-US" altLang="zh-CN" dirty="0" smtClean="0"/>
              <a:t>Method 1</a:t>
            </a:r>
            <a:endParaRPr lang="zh-CN" altLang="en-US" dirty="0"/>
          </a:p>
          <a:p>
            <a:endParaRPr lang="zh-CN" alt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7115004"/>
              </p:ext>
            </p:extLst>
          </p:nvPr>
        </p:nvGraphicFramePr>
        <p:xfrm>
          <a:off x="1729108" y="1449534"/>
          <a:ext cx="8979760" cy="4064158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122470"/>
                <a:gridCol w="1122470"/>
                <a:gridCol w="1122470"/>
                <a:gridCol w="1122470"/>
                <a:gridCol w="1122470"/>
                <a:gridCol w="1122470"/>
                <a:gridCol w="1122470"/>
                <a:gridCol w="1122470"/>
              </a:tblGrid>
              <a:tr h="532934">
                <a:tc>
                  <a:txBody>
                    <a:bodyPr/>
                    <a:lstStyle/>
                    <a:p>
                      <a:pPr algn="ctr"/>
                      <a:endParaRPr lang="zh-CN" altLang="en-US" sz="2100" dirty="0"/>
                    </a:p>
                  </a:txBody>
                  <a:tcPr marL="93940" marR="93940" marT="46970" marB="4697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dirty="0"/>
                    </a:p>
                  </a:txBody>
                  <a:tcPr marL="93940" marR="93940" marT="46970" marB="46970"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93940" marR="93940" marT="46970" marB="469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Y</a:t>
                      </a:r>
                      <a:endParaRPr lang="zh-CN" altLang="en-US" sz="2400" dirty="0"/>
                    </a:p>
                  </a:txBody>
                  <a:tcPr marL="93940" marR="93940" marT="46970" marB="469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U</a:t>
                      </a:r>
                      <a:endParaRPr lang="zh-CN" altLang="en-US" sz="2400" dirty="0"/>
                    </a:p>
                  </a:txBody>
                  <a:tcPr marL="93940" marR="93940" marT="46970" marB="469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V</a:t>
                      </a:r>
                      <a:endParaRPr lang="zh-CN" altLang="en-US" sz="2400" dirty="0"/>
                    </a:p>
                  </a:txBody>
                  <a:tcPr marL="93940" marR="93940" marT="46970" marB="469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err="1" smtClean="0"/>
                        <a:t>EncT</a:t>
                      </a:r>
                      <a:endParaRPr lang="zh-CN" altLang="en-US" sz="2400" dirty="0"/>
                    </a:p>
                  </a:txBody>
                  <a:tcPr marL="93940" marR="93940" marT="46970" marB="469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err="1" smtClean="0"/>
                        <a:t>DecT</a:t>
                      </a:r>
                      <a:endParaRPr lang="zh-CN" altLang="en-US" sz="2400" dirty="0"/>
                    </a:p>
                  </a:txBody>
                  <a:tcPr marL="93940" marR="93940" marT="46970" marB="46970"/>
                </a:tc>
              </a:tr>
              <a:tr h="441403">
                <a:tc rowSpan="4">
                  <a:txBody>
                    <a:bodyPr/>
                    <a:lstStyle/>
                    <a:p>
                      <a:pPr algn="ctr"/>
                      <a:r>
                        <a:rPr lang="en-US" altLang="zh-CN" sz="2100" dirty="0" smtClean="0"/>
                        <a:t>CTU 64x64</a:t>
                      </a:r>
                      <a:endParaRPr lang="zh-CN" altLang="en-US" sz="2100" dirty="0"/>
                    </a:p>
                  </a:txBody>
                  <a:tcPr marL="93940" marR="93940" marT="46970" marB="4697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2100" dirty="0" smtClean="0"/>
                        <a:t>AI</a:t>
                      </a:r>
                      <a:endParaRPr lang="zh-CN" altLang="en-US" sz="2100" dirty="0"/>
                    </a:p>
                  </a:txBody>
                  <a:tcPr marL="93940" marR="93940" marT="46970" marB="469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dirty="0" err="1" smtClean="0"/>
                        <a:t>ClassF</a:t>
                      </a:r>
                      <a:endParaRPr lang="zh-CN" altLang="en-US" sz="1800" dirty="0"/>
                    </a:p>
                  </a:txBody>
                  <a:tcPr marL="93940" marR="93940" marT="46970" marB="469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-4.36%</a:t>
                      </a:r>
                    </a:p>
                  </a:txBody>
                  <a:tcPr marL="9785" marR="9785" marT="97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-4.36%</a:t>
                      </a:r>
                    </a:p>
                  </a:txBody>
                  <a:tcPr marL="9785" marR="9785" marT="97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-4.20%</a:t>
                      </a:r>
                    </a:p>
                  </a:txBody>
                  <a:tcPr marL="9785" marR="9785" marT="97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9785" marR="9785" marT="978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785" marR="9785" marT="9785" marB="0" anchor="ctr"/>
                </a:tc>
              </a:tr>
              <a:tr h="44140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TGM</a:t>
                      </a:r>
                      <a:endParaRPr lang="zh-CN" altLang="en-US" sz="1800" dirty="0"/>
                    </a:p>
                  </a:txBody>
                  <a:tcPr marL="93940" marR="93940" marT="46970" marB="469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-13.37%</a:t>
                      </a:r>
                    </a:p>
                  </a:txBody>
                  <a:tcPr marL="9785" marR="9785" marT="97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-13.47%</a:t>
                      </a:r>
                    </a:p>
                  </a:txBody>
                  <a:tcPr marL="9785" marR="9785" marT="978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-13.52%</a:t>
                      </a:r>
                    </a:p>
                  </a:txBody>
                  <a:tcPr marL="9785" marR="9785" marT="978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785" marR="9785" marT="978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9785" marR="9785" marT="978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1403">
                <a:tc vMerge="1"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2100" dirty="0" smtClean="0"/>
                        <a:t>RA</a:t>
                      </a:r>
                      <a:endParaRPr lang="zh-CN" altLang="en-US" sz="2100" dirty="0"/>
                    </a:p>
                  </a:txBody>
                  <a:tcPr marL="93940" marR="93940" marT="46970" marB="469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dirty="0" err="1" smtClean="0"/>
                        <a:t>ClassF</a:t>
                      </a:r>
                      <a:endParaRPr lang="zh-CN" altLang="en-US" sz="1800" dirty="0"/>
                    </a:p>
                  </a:txBody>
                  <a:tcPr marL="93940" marR="93940" marT="46970" marB="469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-3.44%</a:t>
                      </a:r>
                    </a:p>
                  </a:txBody>
                  <a:tcPr marL="9785" marR="9785" marT="97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-3.41%</a:t>
                      </a:r>
                    </a:p>
                  </a:txBody>
                  <a:tcPr marL="9785" marR="9785" marT="978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-3.52%</a:t>
                      </a:r>
                    </a:p>
                  </a:txBody>
                  <a:tcPr marL="9785" marR="9785" marT="978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785" marR="9785" marT="978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785" marR="9785" marT="978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4140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TGM</a:t>
                      </a:r>
                      <a:endParaRPr lang="zh-CN" altLang="en-US" sz="1800" dirty="0"/>
                    </a:p>
                  </a:txBody>
                  <a:tcPr marL="93940" marR="93940" marT="46970" marB="469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-6.72%</a:t>
                      </a:r>
                    </a:p>
                  </a:txBody>
                  <a:tcPr marL="9785" marR="9785" marT="97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-6.96%</a:t>
                      </a:r>
                    </a:p>
                  </a:txBody>
                  <a:tcPr marL="9785" marR="9785" marT="978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-7.01%</a:t>
                      </a:r>
                    </a:p>
                  </a:txBody>
                  <a:tcPr marL="9785" marR="9785" marT="978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785" marR="9785" marT="978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785" marR="9785" marT="978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1403">
                <a:tc rowSpan="4"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100" dirty="0" smtClean="0"/>
                        <a:t>CTU 32x32</a:t>
                      </a:r>
                      <a:endParaRPr lang="zh-CN" altLang="en-US" sz="2100" dirty="0" smtClean="0"/>
                    </a:p>
                  </a:txBody>
                  <a:tcPr marL="93940" marR="93940" marT="46970" marB="4697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2100" dirty="0" smtClean="0"/>
                        <a:t>AI</a:t>
                      </a:r>
                      <a:endParaRPr lang="zh-CN" altLang="en-US" sz="2100" dirty="0"/>
                    </a:p>
                  </a:txBody>
                  <a:tcPr marL="93940" marR="93940" marT="46970" marB="469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dirty="0" err="1" smtClean="0"/>
                        <a:t>ClassF</a:t>
                      </a:r>
                      <a:endParaRPr lang="zh-CN" altLang="en-US" sz="1800" dirty="0"/>
                    </a:p>
                  </a:txBody>
                  <a:tcPr marL="93940" marR="93940" marT="46970" marB="469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-7.32%</a:t>
                      </a:r>
                    </a:p>
                  </a:txBody>
                  <a:tcPr marL="9785" marR="9785" marT="97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-7.27%</a:t>
                      </a:r>
                    </a:p>
                  </a:txBody>
                  <a:tcPr marL="9785" marR="9785" marT="978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-7.24%</a:t>
                      </a:r>
                    </a:p>
                  </a:txBody>
                  <a:tcPr marL="9785" marR="9785" marT="978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9785" marR="9785" marT="978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9785" marR="9785" marT="978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4140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TGM</a:t>
                      </a:r>
                      <a:endParaRPr lang="zh-CN" altLang="en-US" sz="1800" dirty="0"/>
                    </a:p>
                  </a:txBody>
                  <a:tcPr marL="93940" marR="93940" marT="46970" marB="469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-21.63%</a:t>
                      </a:r>
                    </a:p>
                  </a:txBody>
                  <a:tcPr marL="9785" marR="9785" marT="97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-21.74%</a:t>
                      </a:r>
                    </a:p>
                  </a:txBody>
                  <a:tcPr marL="9785" marR="9785" marT="978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-21.83%</a:t>
                      </a:r>
                    </a:p>
                  </a:txBody>
                  <a:tcPr marL="9785" marR="9785" marT="978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</a:p>
                  </a:txBody>
                  <a:tcPr marL="9785" marR="9785" marT="978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92%</a:t>
                      </a:r>
                    </a:p>
                  </a:txBody>
                  <a:tcPr marL="9785" marR="9785" marT="978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1403">
                <a:tc vMerge="1"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2100" dirty="0" smtClean="0"/>
                        <a:t>RA</a:t>
                      </a:r>
                      <a:endParaRPr lang="zh-CN" altLang="en-US" sz="2100" dirty="0"/>
                    </a:p>
                  </a:txBody>
                  <a:tcPr marL="93940" marR="93940" marT="46970" marB="469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dirty="0" err="1" smtClean="0"/>
                        <a:t>ClassF</a:t>
                      </a:r>
                      <a:endParaRPr lang="zh-CN" altLang="en-US" sz="1800" dirty="0"/>
                    </a:p>
                  </a:txBody>
                  <a:tcPr marL="93940" marR="93940" marT="46970" marB="469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-5.49%</a:t>
                      </a:r>
                    </a:p>
                  </a:txBody>
                  <a:tcPr marL="9785" marR="9785" marT="97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-5.54%</a:t>
                      </a:r>
                    </a:p>
                  </a:txBody>
                  <a:tcPr marL="9785" marR="9785" marT="978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-5.19%</a:t>
                      </a:r>
                    </a:p>
                  </a:txBody>
                  <a:tcPr marL="9785" marR="9785" marT="978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785" marR="9785" marT="978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785" marR="9785" marT="978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4140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TGM</a:t>
                      </a:r>
                      <a:endParaRPr lang="zh-CN" altLang="en-US" sz="1800" dirty="0"/>
                    </a:p>
                  </a:txBody>
                  <a:tcPr marL="93940" marR="93940" marT="46970" marB="469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-10.97%</a:t>
                      </a:r>
                    </a:p>
                  </a:txBody>
                  <a:tcPr marL="9785" marR="9785" marT="97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-11.29%</a:t>
                      </a:r>
                    </a:p>
                  </a:txBody>
                  <a:tcPr marL="9785" marR="9785" marT="978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-11.42%</a:t>
                      </a:r>
                    </a:p>
                  </a:txBody>
                  <a:tcPr marL="9785" marR="9785" marT="978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785" marR="9785" marT="978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9785" marR="9785" marT="978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5069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Proposed Method 2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726022" y="1023583"/>
            <a:ext cx="10733557" cy="5168866"/>
          </a:xfrm>
        </p:spPr>
        <p:txBody>
          <a:bodyPr/>
          <a:lstStyle/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Instead of left 1 CTU, left </a:t>
            </a:r>
            <a:r>
              <a:rPr lang="en-US" altLang="zh-CN" sz="2000" dirty="0"/>
              <a:t>((128/</a:t>
            </a:r>
            <a:r>
              <a:rPr lang="en-US" altLang="zh-CN" sz="2000" dirty="0" err="1"/>
              <a:t>CTUsize</a:t>
            </a:r>
            <a:r>
              <a:rPr lang="en-US" altLang="zh-CN" sz="2000" dirty="0"/>
              <a:t>)</a:t>
            </a:r>
            <a:r>
              <a:rPr lang="en-US" altLang="zh-CN" sz="2000" baseline="30000" dirty="0"/>
              <a:t>2  </a:t>
            </a:r>
            <a:r>
              <a:rPr lang="en-US" altLang="zh-CN" sz="2000" dirty="0"/>
              <a:t>- 1</a:t>
            </a:r>
            <a:r>
              <a:rPr lang="en-US" altLang="zh-CN" sz="2000" dirty="0" smtClean="0"/>
              <a:t>) CTUs are used as IBC reference area</a:t>
            </a:r>
          </a:p>
          <a:p>
            <a:pPr marL="811600" lvl="1" indent="-285750">
              <a:lnSpc>
                <a:spcPct val="150000"/>
              </a:lnSpc>
            </a:pPr>
            <a:r>
              <a:rPr lang="en-US" altLang="zh-CN" sz="1800" dirty="0" smtClean="0"/>
              <a:t>For 64x64 CTU size, left 3 CTUs and current CTU are used as IBC reference area</a:t>
            </a:r>
          </a:p>
          <a:p>
            <a:pPr marL="811600" lvl="1" indent="-285750">
              <a:lnSpc>
                <a:spcPct val="150000"/>
              </a:lnSpc>
            </a:pPr>
            <a:r>
              <a:rPr lang="en-US" altLang="zh-CN" sz="1800" dirty="0" smtClean="0"/>
              <a:t>For 32x32 CTU size, left 15 CTUs and current CTU are used as IBC reference area</a:t>
            </a:r>
          </a:p>
          <a:p>
            <a:pPr marL="35527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/>
              <a:t>Additional discontinues vertical edge, because of the hardware memory </a:t>
            </a:r>
            <a:r>
              <a:rPr lang="en-US" altLang="zh-CN" sz="2000" dirty="0" smtClean="0"/>
              <a:t>discontinuity</a:t>
            </a:r>
          </a:p>
          <a:p>
            <a:pPr marL="868750" lvl="1" indent="-342900">
              <a:lnSpc>
                <a:spcPct val="150000"/>
              </a:lnSpc>
            </a:pPr>
            <a:r>
              <a:rPr lang="en-CA" altLang="zh-CN" sz="1800" dirty="0"/>
              <a:t>If </a:t>
            </a:r>
            <a:r>
              <a:rPr lang="en-CA" altLang="zh-CN" sz="1800" dirty="0" err="1"/>
              <a:t>NumofCtu</a:t>
            </a:r>
            <a:r>
              <a:rPr lang="en-CA" altLang="zh-CN" sz="1800" dirty="0"/>
              <a:t> % (128/</a:t>
            </a:r>
            <a:r>
              <a:rPr lang="en-CA" altLang="zh-CN" sz="1800" dirty="0" err="1"/>
              <a:t>Ctusize</a:t>
            </a:r>
            <a:r>
              <a:rPr lang="en-CA" altLang="zh-CN" sz="1800" dirty="0"/>
              <a:t>) = 0, set as discontinue, where </a:t>
            </a:r>
            <a:r>
              <a:rPr lang="en-CA" altLang="zh-CN" sz="1800" dirty="0" err="1"/>
              <a:t>NumofCtu</a:t>
            </a:r>
            <a:r>
              <a:rPr lang="en-CA" altLang="zh-CN" sz="1800" dirty="0"/>
              <a:t> is number of CTUs from left picture boundary </a:t>
            </a:r>
            <a:endParaRPr lang="en-US" altLang="zh-CN" sz="1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9354" y="3910885"/>
            <a:ext cx="8266892" cy="2530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881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Proposed </a:t>
            </a:r>
            <a:r>
              <a:rPr lang="en-US" altLang="zh-CN" dirty="0" smtClean="0"/>
              <a:t>Method 2</a:t>
            </a:r>
            <a:endParaRPr lang="zh-CN" altLang="en-US" dirty="0"/>
          </a:p>
          <a:p>
            <a:endParaRPr lang="zh-CN" alt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8294875"/>
              </p:ext>
            </p:extLst>
          </p:nvPr>
        </p:nvGraphicFramePr>
        <p:xfrm>
          <a:off x="1729108" y="1449534"/>
          <a:ext cx="8979760" cy="4064158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122470"/>
                <a:gridCol w="1122470"/>
                <a:gridCol w="1122470"/>
                <a:gridCol w="1122470"/>
                <a:gridCol w="1122470"/>
                <a:gridCol w="1122470"/>
                <a:gridCol w="1122470"/>
                <a:gridCol w="1122470"/>
              </a:tblGrid>
              <a:tr h="532934">
                <a:tc>
                  <a:txBody>
                    <a:bodyPr/>
                    <a:lstStyle/>
                    <a:p>
                      <a:pPr algn="ctr"/>
                      <a:endParaRPr lang="zh-CN" altLang="en-US" sz="2100" dirty="0"/>
                    </a:p>
                  </a:txBody>
                  <a:tcPr marL="93940" marR="93940" marT="46970" marB="4697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dirty="0"/>
                    </a:p>
                  </a:txBody>
                  <a:tcPr marL="93940" marR="93940" marT="46970" marB="46970"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93940" marR="93940" marT="46970" marB="469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Y</a:t>
                      </a:r>
                      <a:endParaRPr lang="zh-CN" altLang="en-US" sz="2400" dirty="0"/>
                    </a:p>
                  </a:txBody>
                  <a:tcPr marL="93940" marR="93940" marT="46970" marB="469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U</a:t>
                      </a:r>
                      <a:endParaRPr lang="zh-CN" altLang="en-US" sz="2400" dirty="0"/>
                    </a:p>
                  </a:txBody>
                  <a:tcPr marL="93940" marR="93940" marT="46970" marB="469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V</a:t>
                      </a:r>
                      <a:endParaRPr lang="zh-CN" altLang="en-US" sz="2400" dirty="0"/>
                    </a:p>
                  </a:txBody>
                  <a:tcPr marL="93940" marR="93940" marT="46970" marB="469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err="1" smtClean="0"/>
                        <a:t>EncT</a:t>
                      </a:r>
                      <a:endParaRPr lang="zh-CN" altLang="en-US" sz="2400" dirty="0"/>
                    </a:p>
                  </a:txBody>
                  <a:tcPr marL="93940" marR="93940" marT="46970" marB="469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err="1" smtClean="0"/>
                        <a:t>DecT</a:t>
                      </a:r>
                      <a:endParaRPr lang="zh-CN" altLang="en-US" sz="2400" dirty="0"/>
                    </a:p>
                  </a:txBody>
                  <a:tcPr marL="93940" marR="93940" marT="46970" marB="46970"/>
                </a:tc>
              </a:tr>
              <a:tr h="441403">
                <a:tc rowSpan="4">
                  <a:txBody>
                    <a:bodyPr/>
                    <a:lstStyle/>
                    <a:p>
                      <a:pPr algn="ctr"/>
                      <a:r>
                        <a:rPr lang="en-US" altLang="zh-CN" sz="2100" dirty="0" smtClean="0"/>
                        <a:t>CTU 64x64</a:t>
                      </a:r>
                      <a:endParaRPr lang="zh-CN" altLang="en-US" sz="2100" dirty="0"/>
                    </a:p>
                  </a:txBody>
                  <a:tcPr marL="93940" marR="93940" marT="46970" marB="4697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2100" dirty="0" smtClean="0"/>
                        <a:t>AI</a:t>
                      </a:r>
                      <a:endParaRPr lang="zh-CN" altLang="en-US" sz="2100" dirty="0"/>
                    </a:p>
                  </a:txBody>
                  <a:tcPr marL="93940" marR="93940" marT="46970" marB="469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dirty="0" err="1" smtClean="0"/>
                        <a:t>ClassF</a:t>
                      </a:r>
                      <a:endParaRPr lang="zh-CN" altLang="en-US" sz="1800" dirty="0"/>
                    </a:p>
                  </a:txBody>
                  <a:tcPr marL="93940" marR="93940" marT="46970" marB="469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</a:tr>
              <a:tr h="44140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TGM</a:t>
                      </a:r>
                      <a:endParaRPr lang="zh-CN" altLang="en-US" sz="1800" dirty="0"/>
                    </a:p>
                  </a:txBody>
                  <a:tcPr marL="93940" marR="93940" marT="46970" marB="469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-12.40%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-12.50%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-12.54%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1403">
                <a:tc vMerge="1"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2100" dirty="0" smtClean="0"/>
                        <a:t>RA</a:t>
                      </a:r>
                      <a:endParaRPr lang="zh-CN" altLang="en-US" sz="2100" dirty="0"/>
                    </a:p>
                  </a:txBody>
                  <a:tcPr marL="93940" marR="93940" marT="46970" marB="469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dirty="0" err="1" smtClean="0"/>
                        <a:t>ClassF</a:t>
                      </a:r>
                      <a:endParaRPr lang="zh-CN" altLang="en-US" sz="1800" dirty="0"/>
                    </a:p>
                  </a:txBody>
                  <a:tcPr marL="93940" marR="93940" marT="46970" marB="469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-3.17%</a:t>
                      </a: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-3.22%</a:t>
                      </a: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4140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TGM</a:t>
                      </a:r>
                      <a:endParaRPr lang="zh-CN" altLang="en-US" sz="1800" dirty="0"/>
                    </a:p>
                  </a:txBody>
                  <a:tcPr marL="93940" marR="93940" marT="46970" marB="469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-6.44%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-6.44%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1403">
                <a:tc rowSpan="4"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100" dirty="0" smtClean="0"/>
                        <a:t>CTU 32x32</a:t>
                      </a:r>
                      <a:endParaRPr lang="zh-CN" altLang="en-US" sz="2100" dirty="0" smtClean="0"/>
                    </a:p>
                  </a:txBody>
                  <a:tcPr marL="93940" marR="93940" marT="46970" marB="4697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2100" dirty="0" smtClean="0"/>
                        <a:t>AI</a:t>
                      </a:r>
                      <a:endParaRPr lang="zh-CN" altLang="en-US" sz="2100" dirty="0"/>
                    </a:p>
                  </a:txBody>
                  <a:tcPr marL="93940" marR="93940" marT="46970" marB="469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dirty="0" err="1" smtClean="0"/>
                        <a:t>ClassF</a:t>
                      </a:r>
                      <a:endParaRPr lang="zh-CN" altLang="en-US" sz="1800" dirty="0"/>
                    </a:p>
                  </a:txBody>
                  <a:tcPr marL="93940" marR="93940" marT="46970" marB="469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-7.04%</a:t>
                      </a: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-6.98%</a:t>
                      </a: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106%</a:t>
                      </a: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4140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TGM</a:t>
                      </a:r>
                      <a:endParaRPr lang="zh-CN" altLang="en-US" sz="1800" dirty="0"/>
                    </a:p>
                  </a:txBody>
                  <a:tcPr marL="93940" marR="93940" marT="46970" marB="469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-21.06%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-21.20%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-21.28%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1403">
                <a:tc vMerge="1"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2100" dirty="0" smtClean="0"/>
                        <a:t>RA</a:t>
                      </a:r>
                      <a:endParaRPr lang="zh-CN" altLang="en-US" sz="2100" dirty="0"/>
                    </a:p>
                  </a:txBody>
                  <a:tcPr marL="93940" marR="93940" marT="46970" marB="469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dirty="0" err="1" smtClean="0"/>
                        <a:t>ClassF</a:t>
                      </a:r>
                      <a:endParaRPr lang="zh-CN" altLang="en-US" sz="1800" dirty="0"/>
                    </a:p>
                  </a:txBody>
                  <a:tcPr marL="93940" marR="93940" marT="46970" marB="469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-5.31%</a:t>
                      </a: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-5.19%</a:t>
                      </a: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4140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/>
                        <a:t>TGM</a:t>
                      </a:r>
                      <a:endParaRPr lang="zh-CN" altLang="en-US" sz="1800" dirty="0"/>
                    </a:p>
                  </a:txBody>
                  <a:tcPr marL="93940" marR="93940" marT="46970" marB="469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-10.63%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-10.92%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-11.05%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4515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Conclusion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35527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IBC reference area is extended for smaller CTU case, without increase the hardware reference memory</a:t>
            </a:r>
          </a:p>
          <a:p>
            <a:pPr marL="35527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Method 1 achieves </a:t>
            </a:r>
            <a:r>
              <a:rPr lang="en-US" altLang="zh-CN" sz="2400" dirty="0">
                <a:solidFill>
                  <a:srgbClr val="000000"/>
                </a:solidFill>
                <a:ea typeface="宋体" panose="02010600030101010101" pitchFamily="2" charset="-122"/>
              </a:rPr>
              <a:t>-4.36</a:t>
            </a:r>
            <a:r>
              <a:rPr lang="en-US" altLang="zh-CN" sz="2400" dirty="0" smtClean="0">
                <a:solidFill>
                  <a:srgbClr val="000000"/>
                </a:solidFill>
                <a:ea typeface="宋体" panose="02010600030101010101" pitchFamily="2" charset="-122"/>
              </a:rPr>
              <a:t>%/</a:t>
            </a:r>
            <a:r>
              <a:rPr lang="en-US" altLang="zh-CN" sz="2400" dirty="0">
                <a:solidFill>
                  <a:srgbClr val="000000"/>
                </a:solidFill>
                <a:ea typeface="宋体" panose="02010600030101010101" pitchFamily="2" charset="-122"/>
              </a:rPr>
              <a:t>-3.44</a:t>
            </a:r>
            <a:r>
              <a:rPr lang="en-US" altLang="zh-CN" sz="2400" dirty="0" smtClean="0">
                <a:solidFill>
                  <a:srgbClr val="000000"/>
                </a:solidFill>
                <a:ea typeface="宋体" panose="02010600030101010101" pitchFamily="2" charset="-122"/>
              </a:rPr>
              <a:t>% AI/RA and </a:t>
            </a:r>
            <a:r>
              <a:rPr lang="en-US" altLang="zh-CN" sz="2400" dirty="0">
                <a:solidFill>
                  <a:srgbClr val="000000"/>
                </a:solidFill>
                <a:ea typeface="宋体" panose="02010600030101010101" pitchFamily="2" charset="-122"/>
              </a:rPr>
              <a:t>-13.37</a:t>
            </a:r>
            <a:r>
              <a:rPr lang="en-US" altLang="zh-CN" sz="2400" dirty="0" smtClean="0">
                <a:solidFill>
                  <a:srgbClr val="000000"/>
                </a:solidFill>
                <a:ea typeface="宋体" panose="02010600030101010101" pitchFamily="2" charset="-122"/>
              </a:rPr>
              <a:t>%/</a:t>
            </a:r>
            <a:r>
              <a:rPr lang="en-US" altLang="zh-CN" sz="2400" dirty="0">
                <a:solidFill>
                  <a:srgbClr val="000000"/>
                </a:solidFill>
                <a:ea typeface="宋体" panose="02010600030101010101" pitchFamily="2" charset="-122"/>
              </a:rPr>
              <a:t>-6.72</a:t>
            </a:r>
            <a:r>
              <a:rPr lang="en-US" altLang="zh-CN" sz="2400" dirty="0" smtClean="0">
                <a:solidFill>
                  <a:srgbClr val="000000"/>
                </a:solidFill>
                <a:ea typeface="宋体" panose="02010600030101010101" pitchFamily="2" charset="-122"/>
              </a:rPr>
              <a:t>% coding gain for </a:t>
            </a:r>
            <a:r>
              <a:rPr lang="en-US" altLang="zh-CN" sz="2400" dirty="0" err="1" smtClean="0">
                <a:solidFill>
                  <a:srgbClr val="000000"/>
                </a:solidFill>
                <a:ea typeface="宋体" panose="02010600030101010101" pitchFamily="2" charset="-122"/>
              </a:rPr>
              <a:t>ClassF</a:t>
            </a:r>
            <a:r>
              <a:rPr lang="en-US" altLang="zh-CN" sz="2400" dirty="0" smtClean="0">
                <a:solidFill>
                  <a:srgbClr val="000000"/>
                </a:solidFill>
                <a:ea typeface="宋体" panose="02010600030101010101" pitchFamily="2" charset="-122"/>
              </a:rPr>
              <a:t> and TGM when CTU size is 64x64</a:t>
            </a:r>
          </a:p>
          <a:p>
            <a:pPr marL="35527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/>
              <a:t>Method </a:t>
            </a:r>
            <a:r>
              <a:rPr lang="en-US" altLang="zh-CN" sz="2400" dirty="0" smtClean="0"/>
              <a:t>2 </a:t>
            </a:r>
            <a:r>
              <a:rPr lang="en-US" altLang="zh-CN" sz="2400" dirty="0"/>
              <a:t>achieves </a:t>
            </a:r>
            <a:r>
              <a:rPr lang="en-US" altLang="zh-CN" sz="2400" dirty="0">
                <a:solidFill>
                  <a:srgbClr val="000000"/>
                </a:solidFill>
                <a:ea typeface="宋体" panose="02010600030101010101" pitchFamily="2" charset="-122"/>
              </a:rPr>
              <a:t>-</a:t>
            </a:r>
            <a:r>
              <a:rPr lang="en-US" altLang="zh-CN" sz="2400" dirty="0" smtClean="0">
                <a:solidFill>
                  <a:srgbClr val="000000"/>
                </a:solidFill>
                <a:ea typeface="宋体" panose="02010600030101010101" pitchFamily="2" charset="-122"/>
              </a:rPr>
              <a:t>4.07%/</a:t>
            </a:r>
            <a:r>
              <a:rPr lang="en-US" altLang="zh-CN" sz="2400" dirty="0">
                <a:solidFill>
                  <a:srgbClr val="000000"/>
                </a:solidFill>
                <a:ea typeface="宋体" panose="02010600030101010101" pitchFamily="2" charset="-122"/>
              </a:rPr>
              <a:t>-3.17</a:t>
            </a:r>
            <a:r>
              <a:rPr lang="en-US" altLang="zh-CN" sz="2400" dirty="0" smtClean="0">
                <a:solidFill>
                  <a:srgbClr val="000000"/>
                </a:solidFill>
                <a:ea typeface="宋体" panose="02010600030101010101" pitchFamily="2" charset="-122"/>
              </a:rPr>
              <a:t>% </a:t>
            </a:r>
            <a:r>
              <a:rPr lang="en-US" altLang="zh-CN" sz="2400" dirty="0">
                <a:solidFill>
                  <a:srgbClr val="000000"/>
                </a:solidFill>
                <a:ea typeface="宋体" panose="02010600030101010101" pitchFamily="2" charset="-122"/>
              </a:rPr>
              <a:t>AI/RA and -12.40</a:t>
            </a:r>
            <a:r>
              <a:rPr lang="en-US" altLang="zh-CN" sz="2400" dirty="0" smtClean="0">
                <a:solidFill>
                  <a:srgbClr val="000000"/>
                </a:solidFill>
                <a:ea typeface="宋体" panose="02010600030101010101" pitchFamily="2" charset="-122"/>
              </a:rPr>
              <a:t>%/</a:t>
            </a:r>
            <a:r>
              <a:rPr lang="en-US" altLang="zh-CN" sz="2400" dirty="0">
                <a:solidFill>
                  <a:srgbClr val="000000"/>
                </a:solidFill>
                <a:ea typeface="宋体" panose="02010600030101010101" pitchFamily="2" charset="-122"/>
              </a:rPr>
              <a:t>-6.09</a:t>
            </a:r>
            <a:r>
              <a:rPr lang="en-US" altLang="zh-CN" sz="2400" dirty="0" smtClean="0">
                <a:solidFill>
                  <a:srgbClr val="000000"/>
                </a:solidFill>
                <a:ea typeface="宋体" panose="02010600030101010101" pitchFamily="2" charset="-122"/>
              </a:rPr>
              <a:t>% </a:t>
            </a:r>
            <a:r>
              <a:rPr lang="en-US" altLang="zh-CN" sz="2400" dirty="0">
                <a:solidFill>
                  <a:srgbClr val="000000"/>
                </a:solidFill>
                <a:ea typeface="宋体" panose="02010600030101010101" pitchFamily="2" charset="-122"/>
              </a:rPr>
              <a:t>coding gain for </a:t>
            </a:r>
            <a:r>
              <a:rPr lang="en-US" altLang="zh-CN" sz="2400" dirty="0" err="1">
                <a:solidFill>
                  <a:srgbClr val="000000"/>
                </a:solidFill>
                <a:ea typeface="宋体" panose="02010600030101010101" pitchFamily="2" charset="-122"/>
              </a:rPr>
              <a:t>ClassF</a:t>
            </a:r>
            <a:r>
              <a:rPr lang="en-US" altLang="zh-CN" sz="2400" dirty="0">
                <a:solidFill>
                  <a:srgbClr val="000000"/>
                </a:solidFill>
                <a:ea typeface="宋体" panose="02010600030101010101" pitchFamily="2" charset="-122"/>
              </a:rPr>
              <a:t> and TGM when CTU size is </a:t>
            </a:r>
            <a:r>
              <a:rPr lang="en-US" altLang="zh-CN" sz="2400" dirty="0" smtClean="0">
                <a:solidFill>
                  <a:srgbClr val="000000"/>
                </a:solidFill>
                <a:ea typeface="宋体" panose="02010600030101010101" pitchFamily="2" charset="-122"/>
              </a:rPr>
              <a:t>64x64</a:t>
            </a:r>
          </a:p>
          <a:p>
            <a:pPr marL="35527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000000"/>
                </a:solidFill>
                <a:ea typeface="宋体" panose="02010600030101010101" pitchFamily="2" charset="-122"/>
              </a:rPr>
              <a:t>Proposed to be adopted into next version of </a:t>
            </a:r>
            <a:r>
              <a:rPr lang="en-US" altLang="zh-CN" sz="2400" smtClean="0">
                <a:solidFill>
                  <a:srgbClr val="000000"/>
                </a:solidFill>
                <a:ea typeface="宋体" panose="02010600030101010101" pitchFamily="2" charset="-122"/>
              </a:rPr>
              <a:t>VVC draft</a:t>
            </a:r>
            <a:endParaRPr lang="en-US" altLang="zh-CN" sz="2400" dirty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marL="35527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2400" dirty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marL="35527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2400" dirty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marL="35527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2400" dirty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marL="35527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2400" dirty="0" smtClean="0"/>
          </a:p>
          <a:p>
            <a:pPr marL="35527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2400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7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202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itle Slide">
  <a:themeElements>
    <a:clrScheme name="updated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C8102E"/>
      </a:accent2>
      <a:accent3>
        <a:srgbClr val="EA594F"/>
      </a:accent3>
      <a:accent4>
        <a:srgbClr val="F8B53C"/>
      </a:accent4>
      <a:accent5>
        <a:srgbClr val="231815"/>
      </a:accent5>
      <a:accent6>
        <a:srgbClr val="595757"/>
      </a:accent6>
      <a:hlink>
        <a:srgbClr val="898989"/>
      </a:hlink>
      <a:folHlink>
        <a:srgbClr val="B5B5B5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7000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err="1" smtClean="0">
            <a:solidFill>
              <a:srgbClr val="575756"/>
            </a:solidFill>
            <a:latin typeface="+mj-lt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sz="1800" dirty="0" smtClean="0">
            <a:solidFill>
              <a:schemeClr val="accent2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End page">
  <a:themeElements>
    <a:clrScheme name="2210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sz="18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5494</TotalTime>
  <Words>551</Words>
  <Application>Microsoft Office PowerPoint</Application>
  <PresentationFormat>Custom</PresentationFormat>
  <Paragraphs>147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等线</vt:lpstr>
      <vt:lpstr>Microsoft YaHei</vt:lpstr>
      <vt:lpstr>黑体</vt:lpstr>
      <vt:lpstr>宋体</vt:lpstr>
      <vt:lpstr>Arial</vt:lpstr>
      <vt:lpstr>Calibri</vt:lpstr>
      <vt:lpstr>1_Title Slide</vt:lpstr>
      <vt:lpstr>Chart page</vt:lpstr>
      <vt:lpstr>4_Chart page</vt:lpstr>
      <vt:lpstr>End page</vt:lpstr>
      <vt:lpstr>Non-CE8: IBC Reference Memory for Arbitrary CTU Size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Han Gao</cp:lastModifiedBy>
  <cp:revision>1898</cp:revision>
  <dcterms:created xsi:type="dcterms:W3CDTF">2018-06-21T13:34:14Z</dcterms:created>
  <dcterms:modified xsi:type="dcterms:W3CDTF">2019-03-21T11:01:22Z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(3)MkfdPKn4ZC9tJ4uJCfHlJ/NT630mTLEpFYjVGJ7eeEP67pYOqD2Rkg5JtrG+ea/qYltirV0z
q+sUDvRqDN6eMmrlqj8XL5k6h+LBABVw+bPlaZe6/Vsht2/JuMjAQi7p43g7oiH5Ny2sBW+E
GNfEigHXheLIF+KMzuCJWhwCtUNbrc6alIgwfteQLm99j50w/AyYN9XLctTvIpUDV2/w5cmQ
t3iI3XKQiF1gXBehJ9</vt:lpwstr>
  </property>
  <property fmtid="{D5CDD505-2E9C-101B-9397-08002B2CF9AE}" pid="3" name="_2015_ms_pID_7253431">
    <vt:lpwstr>gitCXzu8O6T0rV6c6JhBiFh7Ie5yQh+BqkmcdHHyioEQ8VnpNNrPog
Ct5KAu1+YIZ0G7Ty25u44wJ5jV5njS01NqzruEgahKcT4MBdr06cj4L81BeUogv874TYntyt
cB5DjJ5eFNaYosYT5owjg3tJ2Mn6m9+ahaUWKm8t9geBG5rxSzw90yCKMEuNCXe08DAcwnQI
jd0pSeFWwYi6G/ZTNaid4n/fn6/B3b8Rk22h</vt:lpwstr>
  </property>
  <property fmtid="{D5CDD505-2E9C-101B-9397-08002B2CF9AE}" pid="4" name="_2015_ms_pID_7253432">
    <vt:lpwstr>/A==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1553090193</vt:lpwstr>
  </property>
</Properties>
</file>