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9"/>
  </p:notesMasterIdLst>
  <p:handoutMasterIdLst>
    <p:handoutMasterId r:id="rId10"/>
  </p:handoutMasterIdLst>
  <p:sldIdLst>
    <p:sldId id="535" r:id="rId2"/>
    <p:sldId id="563" r:id="rId3"/>
    <p:sldId id="568" r:id="rId4"/>
    <p:sldId id="567" r:id="rId5"/>
    <p:sldId id="561" r:id="rId6"/>
    <p:sldId id="562" r:id="rId7"/>
    <p:sldId id="537" r:id="rId8"/>
  </p:sldIdLst>
  <p:sldSz cx="9144000" cy="6858000" type="screen4x3"/>
  <p:notesSz cx="6805613" cy="99393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A12B"/>
    <a:srgbClr val="E73440"/>
    <a:srgbClr val="99FF66"/>
    <a:srgbClr val="706ABA"/>
    <a:srgbClr val="1782DB"/>
    <a:srgbClr val="8B8807"/>
    <a:srgbClr val="C07000"/>
    <a:srgbClr val="7E7D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795" autoAdjust="0"/>
    <p:restoredTop sz="81151" autoAdjust="0"/>
  </p:normalViewPr>
  <p:slideViewPr>
    <p:cSldViewPr>
      <p:cViewPr varScale="1">
        <p:scale>
          <a:sx n="67" d="100"/>
          <a:sy n="67" d="100"/>
        </p:scale>
        <p:origin x="1003" y="55"/>
      </p:cViewPr>
      <p:guideLst>
        <p:guide orient="horz" pos="2160"/>
        <p:guide pos="2880"/>
      </p:guideLst>
    </p:cSldViewPr>
  </p:slideViewPr>
  <p:notesTextViewPr>
    <p:cViewPr>
      <p:scale>
        <a:sx n="100" d="100"/>
        <a:sy n="100" d="100"/>
      </p:scale>
      <p:origin x="0" y="0"/>
    </p:cViewPr>
  </p:notesTextViewPr>
  <p:notesViewPr>
    <p:cSldViewPr>
      <p:cViewPr varScale="1">
        <p:scale>
          <a:sx n="47" d="100"/>
          <a:sy n="47" d="100"/>
        </p:scale>
        <p:origin x="2282"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GB" altLang="ja-JP"/>
              <a:t>Copyright 2010 FUJITSU LIMITED</a:t>
            </a:r>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63101C9F-E0E6-449B-BD0B-C0D9A15CA272}" type="slidenum">
              <a:rPr lang="en-GB" altLang="ja-JP"/>
              <a:pPr/>
              <a:t>‹#›</a:t>
            </a:fld>
            <a:endParaRPr lang="en-GB" altLang="ja-JP"/>
          </a:p>
        </p:txBody>
      </p:sp>
      <p:pic>
        <p:nvPicPr>
          <p:cNvPr id="393227" name="Picture 11"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2747738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ffectLst/>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US" altLang="ja-JP"/>
              <a:t>Copyright 2010 FUJITSU LIMITED</a:t>
            </a:r>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FA90A550-36C1-42C7-A27F-71A9536A3D59}" type="slidenum">
              <a:rPr lang="en-US" altLang="ja-JP"/>
              <a:pPr/>
              <a:t>‹#›</a:t>
            </a:fld>
            <a:endParaRPr lang="en-US" altLang="ja-JP"/>
          </a:p>
        </p:txBody>
      </p:sp>
      <p:pic>
        <p:nvPicPr>
          <p:cNvPr id="167949" name="Picture 13"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7933374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a:t>Copyright 2010 FUJITSU LIMITED</a:t>
            </a:r>
          </a:p>
        </p:txBody>
      </p:sp>
      <p:sp>
        <p:nvSpPr>
          <p:cNvPr id="7" name="Rectangle 7"/>
          <p:cNvSpPr>
            <a:spLocks noGrp="1" noChangeArrowheads="1"/>
          </p:cNvSpPr>
          <p:nvPr>
            <p:ph type="sldNum" sz="quarter" idx="5"/>
          </p:nvPr>
        </p:nvSpPr>
        <p:spPr>
          <a:ln/>
        </p:spPr>
        <p:txBody>
          <a:bodyPr/>
          <a:lstStyle/>
          <a:p>
            <a:fld id="{D0DF9D22-9855-444B-BA39-CC3110360728}" type="slidenum">
              <a:rPr lang="en-US" altLang="ja-JP"/>
              <a:pPr/>
              <a:t>0</a:t>
            </a:fld>
            <a:endParaRPr lang="en-US" altLang="ja-JP"/>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GB" altLang="ja-JP"/>
          </a:p>
        </p:txBody>
      </p:sp>
    </p:spTree>
    <p:extLst>
      <p:ext uri="{BB962C8B-B14F-4D97-AF65-F5344CB8AC3E}">
        <p14:creationId xmlns:p14="http://schemas.microsoft.com/office/powerpoint/2010/main" val="823385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Coding </a:t>
            </a:r>
            <a:r>
              <a:rPr lang="en-US" altLang="zh-CN" dirty="0" err="1" smtClean="0"/>
              <a:t>mpm_flag</a:t>
            </a:r>
            <a:r>
              <a:rPr lang="en-US" altLang="zh-CN" dirty="0" smtClean="0"/>
              <a:t> before </a:t>
            </a:r>
            <a:r>
              <a:rPr lang="en-US" altLang="zh-CN" dirty="0" err="1" smtClean="0"/>
              <a:t>mrl</a:t>
            </a:r>
            <a:r>
              <a:rPr lang="en-US" altLang="zh-CN" dirty="0" smtClean="0"/>
              <a:t> and </a:t>
            </a:r>
            <a:r>
              <a:rPr lang="en-US" altLang="zh-CN" dirty="0" err="1" smtClean="0"/>
              <a:t>isp</a:t>
            </a:r>
            <a:r>
              <a:rPr lang="en-US" altLang="zh-CN" smtClean="0"/>
              <a:t>.</a:t>
            </a:r>
          </a:p>
          <a:p>
            <a:r>
              <a:rPr lang="en-US" altLang="zh-CN" dirty="0" smtClean="0"/>
              <a:t>Such design</a:t>
            </a:r>
            <a:r>
              <a:rPr lang="en-US" altLang="zh-CN" baseline="0" dirty="0" smtClean="0"/>
              <a:t> ensure independency of  </a:t>
            </a:r>
            <a:r>
              <a:rPr lang="en-US" altLang="zh-CN" baseline="0" dirty="0" err="1" smtClean="0"/>
              <a:t>isp</a:t>
            </a:r>
            <a:r>
              <a:rPr lang="en-US" altLang="zh-CN" baseline="0" dirty="0" smtClean="0"/>
              <a:t> and </a:t>
            </a:r>
            <a:r>
              <a:rPr lang="en-US" altLang="zh-CN" baseline="0" dirty="0" err="1" smtClean="0"/>
              <a:t>mrl</a:t>
            </a:r>
            <a:r>
              <a:rPr lang="en-US" altLang="zh-CN" baseline="0" dirty="0" smtClean="0"/>
              <a:t> during the </a:t>
            </a:r>
            <a:r>
              <a:rPr lang="en-US" altLang="zh-CN" dirty="0" smtClean="0"/>
              <a:t>MPM process and </a:t>
            </a:r>
            <a:r>
              <a:rPr lang="en-US" altLang="zh-CN" dirty="0" err="1" smtClean="0"/>
              <a:t>MPM_idx</a:t>
            </a:r>
            <a:r>
              <a:rPr lang="en-US" altLang="zh-CN" dirty="0" smtClean="0"/>
              <a:t> coding process.</a:t>
            </a:r>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1</a:t>
            </a:fld>
            <a:endParaRPr lang="en-US" altLang="ja-JP"/>
          </a:p>
        </p:txBody>
      </p:sp>
    </p:spTree>
    <p:extLst>
      <p:ext uri="{BB962C8B-B14F-4D97-AF65-F5344CB8AC3E}">
        <p14:creationId xmlns:p14="http://schemas.microsoft.com/office/powerpoint/2010/main" val="38710466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647214" name="Picture 46" descr="TitleRed_L150"/>
          <p:cNvPicPr>
            <a:picLocks noChangeAspect="1" noChangeArrowheads="1"/>
          </p:cNvPicPr>
          <p:nvPr/>
        </p:nvPicPr>
        <p:blipFill>
          <a:blip r:embed="rId2"/>
          <a:srcRect/>
          <a:stretch>
            <a:fillRect/>
          </a:stretch>
        </p:blipFill>
        <p:spPr bwMode="gray">
          <a:xfrm>
            <a:off x="0" y="0"/>
            <a:ext cx="9144000" cy="4852988"/>
          </a:xfrm>
          <a:prstGeom prst="rect">
            <a:avLst/>
          </a:prstGeom>
          <a:noFill/>
        </p:spPr>
      </p:pic>
      <p:grpSp>
        <p:nvGrpSpPr>
          <p:cNvPr id="647215" name="Group 47"/>
          <p:cNvGrpSpPr>
            <a:grpSpLocks noChangeAspect="1"/>
          </p:cNvGrpSpPr>
          <p:nvPr/>
        </p:nvGrpSpPr>
        <p:grpSpPr bwMode="auto">
          <a:xfrm>
            <a:off x="7308850" y="185738"/>
            <a:ext cx="1647825" cy="920750"/>
            <a:chOff x="4604" y="117"/>
            <a:chExt cx="1038" cy="580"/>
          </a:xfrm>
        </p:grpSpPr>
        <p:sp>
          <p:nvSpPr>
            <p:cNvPr id="647216"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endParaRPr lang="zh-CN" altLang="en-US"/>
            </a:p>
          </p:txBody>
        </p:sp>
        <p:sp>
          <p:nvSpPr>
            <p:cNvPr id="64721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endParaRPr lang="zh-CN" altLang="en-US"/>
            </a:p>
          </p:txBody>
        </p:sp>
        <p:sp>
          <p:nvSpPr>
            <p:cNvPr id="64721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1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endParaRPr lang="zh-CN" altLang="en-US"/>
            </a:p>
          </p:txBody>
        </p:sp>
        <p:sp>
          <p:nvSpPr>
            <p:cNvPr id="64722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endParaRPr lang="zh-CN" altLang="en-US"/>
            </a:p>
          </p:txBody>
        </p:sp>
        <p:sp>
          <p:nvSpPr>
            <p:cNvPr id="64722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endParaRPr lang="zh-CN" altLang="en-US"/>
            </a:p>
          </p:txBody>
        </p:sp>
        <p:sp>
          <p:nvSpPr>
            <p:cNvPr id="64722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endParaRPr lang="zh-CN" altLang="en-US"/>
            </a:p>
          </p:txBody>
        </p:sp>
        <p:sp>
          <p:nvSpPr>
            <p:cNvPr id="64722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endParaRPr lang="zh-CN" altLang="en-US"/>
            </a:p>
          </p:txBody>
        </p:sp>
        <p:sp>
          <p:nvSpPr>
            <p:cNvPr id="64722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2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3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endParaRPr lang="zh-CN" altLang="en-US"/>
            </a:p>
          </p:txBody>
        </p:sp>
        <p:sp>
          <p:nvSpPr>
            <p:cNvPr id="64723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3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3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endParaRPr lang="zh-CN" altLang="en-US"/>
            </a:p>
          </p:txBody>
        </p:sp>
        <p:sp>
          <p:nvSpPr>
            <p:cNvPr id="64723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endParaRPr lang="zh-CN" altLang="en-US"/>
            </a:p>
          </p:txBody>
        </p:sp>
        <p:sp>
          <p:nvSpPr>
            <p:cNvPr id="64723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endParaRPr lang="zh-CN" altLang="en-US"/>
            </a:p>
          </p:txBody>
        </p:sp>
        <p:sp>
          <p:nvSpPr>
            <p:cNvPr id="64724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endParaRPr lang="zh-CN" altLang="en-US"/>
            </a:p>
          </p:txBody>
        </p:sp>
        <p:sp>
          <p:nvSpPr>
            <p:cNvPr id="64724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endParaRPr lang="zh-CN" altLang="en-US"/>
            </a:p>
          </p:txBody>
        </p:sp>
        <p:sp>
          <p:nvSpPr>
            <p:cNvPr id="64724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endParaRPr lang="zh-CN" altLang="en-US"/>
            </a:p>
          </p:txBody>
        </p:sp>
        <p:sp>
          <p:nvSpPr>
            <p:cNvPr id="64724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endParaRPr lang="zh-CN" altLang="en-US"/>
            </a:p>
          </p:txBody>
        </p:sp>
        <p:sp>
          <p:nvSpPr>
            <p:cNvPr id="64724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endParaRPr lang="zh-CN" altLang="en-US"/>
            </a:p>
          </p:txBody>
        </p:sp>
        <p:sp>
          <p:nvSpPr>
            <p:cNvPr id="64724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endParaRPr lang="zh-CN" altLang="en-US"/>
            </a:p>
          </p:txBody>
        </p:sp>
        <p:sp>
          <p:nvSpPr>
            <p:cNvPr id="64724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endParaRPr lang="zh-CN" altLang="en-US"/>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zh-CN" altLang="en-US" smtClean="0"/>
              <a:t>单击此处编辑母版副标题样式</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zh-CN" altLang="en-US" smtClean="0"/>
              <a:t>单击此处编辑母版标题样式</a:t>
            </a:r>
            <a:endParaRPr lang="de-DE" altLang="ja-JP"/>
          </a:p>
        </p:txBody>
      </p:sp>
      <p:sp>
        <p:nvSpPr>
          <p:cNvPr id="647211" name="Rectangle 43"/>
          <p:cNvSpPr>
            <a:spLocks noGrp="1" noChangeArrowheads="1"/>
          </p:cNvSpPr>
          <p:nvPr>
            <p:ph type="ftr" sz="quarter" idx="3"/>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93B52DDC-9D19-4558-97D0-F97508912CA0}"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9575" y="-1588"/>
            <a:ext cx="2195513" cy="64643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8275" y="-1588"/>
            <a:ext cx="6438900" cy="64643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202DAB-886A-4878-824B-994E76979F3D}"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35279A-1409-49A6-804A-D33611C65A7F}"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fld id="{47DF26E0-FA16-4FB5-A524-A4BB6B6AA5D9}"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fld id="{6C0711C1-B6FD-41D8-A9AA-EFA31B09F0E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fld id="{E6D9A24B-911A-4053-B9E7-C5DD10860EA7}" type="slidenum">
              <a:rPr lang="de-DE" altLang="ja-JP"/>
              <a:pPr/>
              <a:t>‹#›</a:t>
            </a:fld>
            <a:endParaRPr lang="de-DE" altLang="ja-JP"/>
          </a:p>
        </p:txBody>
      </p:sp>
      <p:sp>
        <p:nvSpPr>
          <p:cNvPr id="8" name="页脚占位符 7"/>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fld id="{11D644B7-87A0-4059-B6CE-7B8188D3CFCC}" type="slidenum">
              <a:rPr lang="de-DE" altLang="ja-JP"/>
              <a:pPr/>
              <a:t>‹#›</a:t>
            </a:fld>
            <a:endParaRPr lang="de-DE" altLang="ja-JP"/>
          </a:p>
        </p:txBody>
      </p:sp>
      <p:sp>
        <p:nvSpPr>
          <p:cNvPr id="4" name="页脚占位符 3"/>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3B765025-C6AC-4CBC-8C0C-4BD238A71F4A}" type="slidenum">
              <a:rPr lang="de-DE" altLang="ja-JP"/>
              <a:pPr/>
              <a:t>‹#›</a:t>
            </a:fld>
            <a:endParaRPr lang="de-DE" altLang="ja-JP"/>
          </a:p>
        </p:txBody>
      </p:sp>
      <p:sp>
        <p:nvSpPr>
          <p:cNvPr id="3" name="页脚占位符 2"/>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45F34F9B-D98E-4BA4-9C3A-25146953643D}"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EF4F6E56-37E4-4941-8165-3EC8B8F63F3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0" name="Picture 26" descr="ContentGray20_L150"/>
          <p:cNvPicPr>
            <a:picLocks noChangeAspect="1" noChangeArrowheads="1"/>
          </p:cNvPicPr>
          <p:nvPr/>
        </p:nvPicPr>
        <p:blipFill>
          <a:blip r:embed="rId13"/>
          <a:srcRect/>
          <a:stretch>
            <a:fillRect/>
          </a:stretch>
        </p:blipFill>
        <p:spPr bwMode="gray">
          <a:xfrm>
            <a:off x="0" y="0"/>
            <a:ext cx="9144000" cy="1073150"/>
          </a:xfrm>
          <a:prstGeom prst="rect">
            <a:avLst/>
          </a:prstGeom>
          <a:noFill/>
        </p:spPr>
      </p:pic>
      <p:grpSp>
        <p:nvGrpSpPr>
          <p:cNvPr id="646158"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endParaRPr lang="zh-CN" altLang="en-US"/>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zh-CN" altLang="en-US"/>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zh-CN" altLang="en-US"/>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zh-CN" altLang="en-US"/>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zh-CN" altLang="en-US"/>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zh-CN" altLang="en-US"/>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zh-CN" altLang="en-US"/>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zh-CN" altLang="en-US"/>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zh-CN" altLang="en-US"/>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endParaRPr lang="zh-CN"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051B7206-A88C-46FA-AEBC-2FDFEF646217}" type="slidenum">
              <a:rPr lang="de-DE" altLang="ja-JP"/>
              <a:pPr/>
              <a:t>‹#›</a:t>
            </a:fld>
            <a:endParaRPr lang="de-DE" altLang="ja-JP"/>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r>
              <a:rPr lang="de-DE" altLang="ja-JP" dirty="0" smtClean="0"/>
              <a:t>Copyright 2019 FUJITSU LIMITED</a:t>
            </a:r>
            <a:endParaRPr lang="de-DE" altLang="ja-JP" dirty="0"/>
          </a:p>
        </p:txBody>
      </p:sp>
      <p:sp>
        <p:nvSpPr>
          <p:cNvPr id="2" name="文本框 1"/>
          <p:cNvSpPr txBox="1"/>
          <p:nvPr userDrawn="1"/>
        </p:nvSpPr>
        <p:spPr>
          <a:xfrm>
            <a:off x="-36511" y="6653213"/>
            <a:ext cx="1152128" cy="215444"/>
          </a:xfrm>
          <a:prstGeom prst="rect">
            <a:avLst/>
          </a:prstGeom>
          <a:noFill/>
        </p:spPr>
        <p:txBody>
          <a:bodyPr wrap="square" rtlCol="0">
            <a:spAutoFit/>
          </a:bodyPr>
          <a:lstStyle/>
          <a:p>
            <a:r>
              <a:rPr lang="en-US" altLang="zh-CN" sz="800" dirty="0" smtClean="0">
                <a:latin typeface="+mn-lt"/>
              </a:rPr>
              <a:t>JVET-N0170</a:t>
            </a:r>
            <a:endParaRPr lang="zh-CN" altLang="en-US" sz="800" dirty="0">
              <a:latin typeface="+mn-lt"/>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hf hdr="0" dt="0"/>
  <p:txStyles>
    <p:titleStyle>
      <a:lvl1pPr algn="l" rtl="0" eaLnBrk="1" fontAlgn="base" hangingPunct="1">
        <a:spcBef>
          <a:spcPct val="0"/>
        </a:spcBef>
        <a:spcAft>
          <a:spcPct val="0"/>
        </a:spcAft>
        <a:tabLst>
          <a:tab pos="3676650" algn="l"/>
        </a:tabLst>
        <a:defRPr kumimoji="1" sz="3200">
          <a:solidFill>
            <a:schemeClr val="tx2"/>
          </a:solidFill>
          <a:latin typeface="+mj-lt"/>
          <a:ea typeface="+mj-ea"/>
          <a:cs typeface="+mj-cs"/>
        </a:defRPr>
      </a:lvl1pPr>
      <a:lvl2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1" fontAlgn="base" hangingPunct="1">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1" fontAlgn="base" hangingPunct="1">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1" fontAlgn="base" hangingPunct="1">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1" fontAlgn="base" hangingPunct="1">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type="subTitle" idx="1"/>
            <p:custDataLst>
              <p:tags r:id="rId1"/>
            </p:custDataLst>
          </p:nvPr>
        </p:nvSpPr>
        <p:spPr/>
        <p:txBody>
          <a:bodyPr/>
          <a:lstStyle/>
          <a:p>
            <a:endParaRPr lang="en-US" altLang="ja-JP" dirty="0" smtClean="0"/>
          </a:p>
          <a:p>
            <a:r>
              <a:rPr lang="en-US" altLang="ja-JP" dirty="0" smtClean="0"/>
              <a:t>Fujitsu</a:t>
            </a:r>
          </a:p>
          <a:p>
            <a:r>
              <a:rPr lang="en-US" altLang="ja-JP" dirty="0" smtClean="0"/>
              <a:t>14</a:t>
            </a:r>
            <a:r>
              <a:rPr lang="en-US" altLang="ja-JP" baseline="30000" dirty="0" smtClean="0"/>
              <a:t>th</a:t>
            </a:r>
            <a:r>
              <a:rPr lang="en-US" altLang="ja-JP" dirty="0" smtClean="0"/>
              <a:t> JVET Meeting: </a:t>
            </a:r>
            <a:r>
              <a:rPr lang="en-CA" altLang="zh-CN" dirty="0" smtClean="0"/>
              <a:t>Geneva, CH, 19–27 Mar. 2019</a:t>
            </a:r>
            <a:endParaRPr lang="en-US" altLang="ja-JP" dirty="0"/>
          </a:p>
        </p:txBody>
      </p:sp>
      <p:sp>
        <p:nvSpPr>
          <p:cNvPr id="551938" name="Rectangle 2"/>
          <p:cNvSpPr>
            <a:spLocks noGrp="1" noChangeArrowheads="1"/>
          </p:cNvSpPr>
          <p:nvPr>
            <p:ph type="ctrTitle"/>
          </p:nvPr>
        </p:nvSpPr>
        <p:spPr/>
        <p:txBody>
          <a:bodyPr/>
          <a:lstStyle/>
          <a:p>
            <a:r>
              <a:rPr lang="en-US" altLang="ja-JP" dirty="0" smtClean="0"/>
              <a:t>JVET-N0170</a:t>
            </a:r>
            <a:br>
              <a:rPr lang="en-US" altLang="ja-JP" dirty="0" smtClean="0"/>
            </a:br>
            <a:r>
              <a:rPr lang="en-CA" altLang="zh-CN" sz="2800" dirty="0" smtClean="0"/>
              <a:t>CE3-related</a:t>
            </a:r>
            <a:r>
              <a:rPr lang="en-CA" altLang="zh-CN" sz="2800" dirty="0"/>
              <a:t>: Explicitly signal non angular modes with encoding changes</a:t>
            </a:r>
            <a:endParaRPr lang="en-US" altLang="ja-JP" sz="2800" dirty="0"/>
          </a:p>
        </p:txBody>
      </p:sp>
      <p:sp>
        <p:nvSpPr>
          <p:cNvPr id="4" name="Rectangle 43"/>
          <p:cNvSpPr>
            <a:spLocks noGrp="1" noChangeArrowheads="1"/>
          </p:cNvSpPr>
          <p:nvPr>
            <p:ph type="ftr" sz="quarter" idx="3"/>
          </p:nvPr>
        </p:nvSpPr>
        <p:spPr/>
        <p:txBody>
          <a:bodyPr/>
          <a:lstStyle/>
          <a:p>
            <a:r>
              <a:rPr lang="de-DE" altLang="ja-JP" dirty="0"/>
              <a:t>Copyright </a:t>
            </a:r>
            <a:r>
              <a:rPr lang="de-DE" altLang="ja-JP" dirty="0" smtClean="0"/>
              <a:t>2019 </a:t>
            </a:r>
            <a:r>
              <a:rPr lang="de-DE" altLang="ja-JP" dirty="0"/>
              <a:t>FUJITSU LIMITED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863" y="-1588"/>
            <a:ext cx="8974137" cy="693738"/>
          </a:xfrm>
        </p:spPr>
        <p:txBody>
          <a:bodyPr/>
          <a:lstStyle/>
          <a:p>
            <a:r>
              <a:rPr lang="en-CA" altLang="zh-CN" dirty="0" smtClean="0"/>
              <a:t>Intro - CE3-3.5.1</a:t>
            </a:r>
            <a:endParaRPr lang="zh-CN" altLang="en-US" dirty="0"/>
          </a:p>
        </p:txBody>
      </p:sp>
      <p:sp>
        <p:nvSpPr>
          <p:cNvPr id="3" name="内容占位符 2"/>
          <p:cNvSpPr>
            <a:spLocks noGrp="1"/>
          </p:cNvSpPr>
          <p:nvPr>
            <p:ph idx="1"/>
          </p:nvPr>
        </p:nvSpPr>
        <p:spPr/>
        <p:txBody>
          <a:bodyPr/>
          <a:lstStyle/>
          <a:p>
            <a:r>
              <a:rPr lang="en-CA" altLang="zh-CN" sz="2000" dirty="0"/>
              <a:t>E</a:t>
            </a:r>
            <a:r>
              <a:rPr lang="en-CA" altLang="zh-CN" sz="2000" dirty="0" smtClean="0"/>
              <a:t>xplicitly </a:t>
            </a:r>
            <a:r>
              <a:rPr lang="en-CA" altLang="zh-CN" sz="2000" dirty="0"/>
              <a:t>signal non angular </a:t>
            </a:r>
            <a:r>
              <a:rPr lang="en-CA" altLang="zh-CN" sz="2000" dirty="0" smtClean="0"/>
              <a:t>modes</a:t>
            </a:r>
          </a:p>
          <a:p>
            <a:pPr lvl="1"/>
            <a:r>
              <a:rPr lang="en-CA" altLang="zh-CN" sz="1600" dirty="0" err="1" smtClean="0"/>
              <a:t>intra_luma_non_ang_flag</a:t>
            </a:r>
            <a:r>
              <a:rPr lang="en-CA" altLang="zh-CN" sz="1600" dirty="0" smtClean="0"/>
              <a:t>                </a:t>
            </a:r>
            <a:r>
              <a:rPr lang="en-CA" altLang="zh-CN" sz="1600" dirty="0"/>
              <a:t>0 : angular                     </a:t>
            </a:r>
            <a:r>
              <a:rPr lang="en-CA" altLang="zh-CN" sz="1600" dirty="0" smtClean="0"/>
              <a:t>1 </a:t>
            </a:r>
            <a:r>
              <a:rPr lang="en-CA" altLang="zh-CN" sz="1600" dirty="0"/>
              <a:t>: non-angular</a:t>
            </a:r>
          </a:p>
          <a:p>
            <a:pPr lvl="1"/>
            <a:r>
              <a:rPr lang="en-CA" altLang="zh-CN" sz="1600" dirty="0" err="1"/>
              <a:t>intra_luma_planar_flag</a:t>
            </a:r>
            <a:r>
              <a:rPr lang="en-CA" altLang="zh-CN" sz="1600" dirty="0"/>
              <a:t>                    0 : DC                            </a:t>
            </a:r>
            <a:r>
              <a:rPr lang="en-CA" altLang="zh-CN" sz="1600" dirty="0" smtClean="0"/>
              <a:t>1 </a:t>
            </a:r>
            <a:r>
              <a:rPr lang="en-CA" altLang="zh-CN" sz="1600" dirty="0"/>
              <a:t>: </a:t>
            </a:r>
            <a:r>
              <a:rPr lang="en-CA" altLang="zh-CN" sz="1600" dirty="0" smtClean="0"/>
              <a:t>Planar</a:t>
            </a:r>
          </a:p>
          <a:p>
            <a:r>
              <a:rPr lang="en-CA" altLang="zh-CN" sz="2000" dirty="0"/>
              <a:t>MPM list </a:t>
            </a:r>
            <a:r>
              <a:rPr lang="en-CA" altLang="zh-CN" sz="2000" dirty="0" smtClean="0"/>
              <a:t>only for angular modes</a:t>
            </a:r>
          </a:p>
          <a:p>
            <a:pPr lvl="1"/>
            <a:r>
              <a:rPr lang="en-CA" altLang="zh-CN" sz="1600" dirty="0" smtClean="0"/>
              <a:t>Derivation process the same as current used in VTM </a:t>
            </a:r>
            <a:r>
              <a:rPr lang="en-CA" altLang="zh-CN" sz="1600" dirty="0"/>
              <a:t>for </a:t>
            </a:r>
            <a:r>
              <a:rPr lang="en-CA" altLang="zh-CN" sz="1600" dirty="0" err="1" smtClean="0"/>
              <a:t>ref_idx</a:t>
            </a:r>
            <a:r>
              <a:rPr lang="en-CA" altLang="zh-CN" sz="1600" dirty="0" smtClean="0"/>
              <a:t> &gt; 0</a:t>
            </a:r>
          </a:p>
          <a:p>
            <a:pPr lvl="1"/>
            <a:r>
              <a:rPr lang="en-CA" altLang="zh-CN" sz="1600" dirty="0" smtClean="0">
                <a:solidFill>
                  <a:srgbClr val="FF0000"/>
                </a:solidFill>
              </a:rPr>
              <a:t>N</a:t>
            </a:r>
            <a:r>
              <a:rPr lang="en-US" altLang="zh-CN" sz="1600" dirty="0">
                <a:solidFill>
                  <a:srgbClr val="FF0000"/>
                </a:solidFill>
              </a:rPr>
              <a:t>o dependency with ISP mode and </a:t>
            </a:r>
            <a:r>
              <a:rPr lang="en-US" altLang="zh-CN" sz="1600" dirty="0" err="1" smtClean="0">
                <a:solidFill>
                  <a:srgbClr val="FF0000"/>
                </a:solidFill>
              </a:rPr>
              <a:t>ref_idx</a:t>
            </a:r>
            <a:r>
              <a:rPr lang="en-US" altLang="zh-CN" sz="1600" dirty="0" smtClean="0">
                <a:solidFill>
                  <a:srgbClr val="FF0000"/>
                </a:solidFill>
              </a:rPr>
              <a:t> for </a:t>
            </a:r>
            <a:r>
              <a:rPr lang="en-US" altLang="zh-CN" sz="1600" dirty="0">
                <a:solidFill>
                  <a:srgbClr val="FF0000"/>
                </a:solidFill>
              </a:rPr>
              <a:t>MPM index </a:t>
            </a:r>
            <a:r>
              <a:rPr lang="en-US" altLang="zh-CN" sz="1600" dirty="0" smtClean="0">
                <a:solidFill>
                  <a:srgbClr val="FF0000"/>
                </a:solidFill>
              </a:rPr>
              <a:t>coding</a:t>
            </a:r>
            <a:endParaRPr lang="en-CA" altLang="zh-CN" sz="1600" dirty="0">
              <a:solidFill>
                <a:srgbClr val="FF0000"/>
              </a:solidFill>
            </a:endParaRPr>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1</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2"/>
          <p:cNvSpPr txBox="1">
            <a:spLocks noChangeArrowheads="1"/>
          </p:cNvSpPr>
          <p:nvPr/>
        </p:nvSpPr>
        <p:spPr bwMode="auto">
          <a:xfrm>
            <a:off x="700538" y="2824560"/>
            <a:ext cx="3600000" cy="384480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45820" algn="l"/>
                <a:tab pos="93726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VTM-4.0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parse </a:t>
            </a:r>
            <a:r>
              <a:rPr lang="en-CA" sz="1200" b="1" dirty="0" err="1">
                <a:effectLst/>
                <a:latin typeface="Times New Roman" panose="02020603050405020304" pitchFamily="18" charset="0"/>
                <a:ea typeface="等线"/>
                <a:cs typeface="宋体" panose="02010600030101010101" pitchFamily="2" charset="-122"/>
              </a:rPr>
              <a:t>intra_luma_ref_idx</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if (</a:t>
            </a:r>
            <a:r>
              <a:rPr lang="en-CA" sz="1200" dirty="0" err="1">
                <a:effectLst/>
                <a:latin typeface="Times New Roman" panose="02020603050405020304" pitchFamily="18" charset="0"/>
                <a:ea typeface="等线"/>
                <a:cs typeface="宋体" panose="02010600030101010101" pitchFamily="2" charset="-122"/>
              </a:rPr>
              <a:t>intra_luma_ref_idx</a:t>
            </a:r>
            <a:r>
              <a:rPr lang="en-CA" sz="1200" dirty="0">
                <a:effectLst/>
                <a:latin typeface="Times New Roman" panose="02020603050405020304" pitchFamily="18" charset="0"/>
                <a:ea typeface="等线"/>
                <a:cs typeface="宋体" panose="02010600030101010101" pitchFamily="2" charset="-122"/>
              </a:rPr>
              <a:t> == 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s-ES" sz="1200" b="1" dirty="0">
                <a:effectLst/>
                <a:latin typeface="Times New Roman" panose="02020603050405020304" pitchFamily="18" charset="0"/>
                <a:ea typeface="等线"/>
                <a:cs typeface="宋体" panose="02010600030101010101" pitchFamily="2" charset="-122"/>
              </a:rPr>
              <a:t>intra_subpartitions_mode_flag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s-ES" sz="1200" b="1" dirty="0">
                <a:effectLst/>
                <a:latin typeface="Times New Roman" panose="02020603050405020304" pitchFamily="18" charset="0"/>
                <a:ea typeface="等线"/>
                <a:cs typeface="宋体" panose="02010600030101010101" pitchFamily="2" charset="-122"/>
              </a:rPr>
              <a:t>	</a:t>
            </a:r>
            <a:r>
              <a:rPr lang="es-ES" sz="1200" dirty="0">
                <a:effectLst/>
                <a:latin typeface="Times New Roman" panose="02020603050405020304" pitchFamily="18" charset="0"/>
                <a:ea typeface="等线"/>
                <a:cs typeface="宋体" panose="02010600030101010101" pitchFamily="2" charset="-122"/>
              </a:rPr>
              <a:t>if (intra_subpartitions_mode_flag == 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s-ES" sz="1200" dirty="0">
                <a:effectLst/>
                <a:latin typeface="Times New Roman" panose="02020603050405020304" pitchFamily="18" charset="0"/>
                <a:ea typeface="等线"/>
                <a:cs typeface="宋体" panose="02010600030101010101" pitchFamily="2" charset="-122"/>
              </a:rPr>
              <a:t>		</a:t>
            </a:r>
            <a:r>
              <a:rPr lang="en-CA" sz="1200" dirty="0">
                <a:effectLst/>
                <a:latin typeface="Times New Roman" panose="02020603050405020304" pitchFamily="18" charset="0"/>
                <a:ea typeface="等线"/>
                <a:cs typeface="宋体" panose="02010600030101010101" pitchFamily="2" charset="-122"/>
              </a:rPr>
              <a:t>parse </a:t>
            </a:r>
            <a:r>
              <a:rPr lang="en-CA" sz="1200" b="1" dirty="0" err="1">
                <a:effectLst/>
                <a:latin typeface="Times New Roman" panose="02020603050405020304" pitchFamily="18" charset="0"/>
                <a:ea typeface="等线"/>
                <a:cs typeface="宋体" panose="02010600030101010101" pitchFamily="2" charset="-122"/>
              </a:rPr>
              <a:t>intra_luma_mpm_flag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 </a:t>
            </a:r>
            <a:r>
              <a:rPr lang="en-CA" sz="1200" dirty="0" err="1">
                <a:effectLst/>
                <a:latin typeface="Times New Roman" panose="02020603050405020304" pitchFamily="18" charset="0"/>
                <a:ea typeface="等线"/>
                <a:cs typeface="宋体" panose="02010600030101010101" pitchFamily="2" charset="-122"/>
              </a:rPr>
              <a:t>Planar&amp;DC</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else</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without DC</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else</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without </a:t>
            </a:r>
            <a:r>
              <a:rPr lang="en-CA" sz="1200" dirty="0" err="1">
                <a:effectLst/>
                <a:latin typeface="Times New Roman" panose="02020603050405020304" pitchFamily="18" charset="0"/>
                <a:ea typeface="等线"/>
                <a:cs typeface="宋体" panose="02010600030101010101" pitchFamily="2" charset="-122"/>
              </a:rPr>
              <a:t>Planar&amp;DC</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a:t>
            </a:r>
            <a:endParaRPr lang="zh-CN" sz="1200" dirty="0">
              <a:effectLst/>
              <a:latin typeface="Times New Roman" panose="02020603050405020304" pitchFamily="18" charset="0"/>
              <a:ea typeface="等线"/>
              <a:cs typeface="宋体" panose="02010600030101010101" pitchFamily="2" charset="-122"/>
            </a:endParaRPr>
          </a:p>
        </p:txBody>
      </p:sp>
      <p:sp>
        <p:nvSpPr>
          <p:cNvPr id="10" name="文本框 28"/>
          <p:cNvSpPr txBox="1">
            <a:spLocks noChangeArrowheads="1"/>
          </p:cNvSpPr>
          <p:nvPr/>
        </p:nvSpPr>
        <p:spPr bwMode="auto">
          <a:xfrm>
            <a:off x="4935538" y="2824718"/>
            <a:ext cx="3600000" cy="384464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775335" algn="l"/>
                <a:tab pos="1006475"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Proposed</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parse</a:t>
            </a:r>
            <a:r>
              <a:rPr lang="en-CA" sz="1200" b="1" dirty="0">
                <a:effectLst/>
                <a:latin typeface="Times New Roman" panose="02020603050405020304" pitchFamily="18" charset="0"/>
                <a:ea typeface="等线"/>
                <a:cs typeface="宋体" panose="02010600030101010101" pitchFamily="2" charset="-122"/>
              </a:rPr>
              <a:t> </a:t>
            </a:r>
            <a:r>
              <a:rPr lang="en-CA" sz="1200" b="1" dirty="0" err="1">
                <a:effectLst/>
                <a:latin typeface="Times New Roman" panose="02020603050405020304" pitchFamily="18" charset="0"/>
                <a:ea typeface="等线"/>
                <a:cs typeface="宋体" panose="02010600030101010101" pitchFamily="2" charset="-122"/>
              </a:rPr>
              <a:t>intra_luma_non_ang_flag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if(</a:t>
            </a:r>
            <a:r>
              <a:rPr lang="en-CA" sz="1200" dirty="0" err="1">
                <a:effectLst/>
                <a:latin typeface="Times New Roman" panose="02020603050405020304" pitchFamily="18" charset="0"/>
                <a:ea typeface="等线"/>
                <a:cs typeface="宋体" panose="02010600030101010101" pitchFamily="2" charset="-122"/>
              </a:rPr>
              <a:t>intra_luma_non_ang_flag</a:t>
            </a:r>
            <a:r>
              <a:rPr lang="en-CA" sz="1200" dirty="0">
                <a:effectLst/>
                <a:latin typeface="Times New Roman" panose="02020603050405020304" pitchFamily="18" charset="0"/>
                <a:ea typeface="等线"/>
                <a:cs typeface="宋体" panose="02010600030101010101" pitchFamily="2" charset="-122"/>
              </a:rPr>
              <a:t> == 1)</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 no MPM</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a:t>
            </a:r>
            <a:r>
              <a:rPr lang="en-CA" sz="1200" b="1" dirty="0">
                <a:effectLst/>
                <a:latin typeface="Times New Roman" panose="02020603050405020304" pitchFamily="18" charset="0"/>
                <a:ea typeface="等线"/>
                <a:cs typeface="宋体" panose="02010600030101010101" pitchFamily="2" charset="-122"/>
              </a:rPr>
              <a:t> </a:t>
            </a:r>
            <a:r>
              <a:rPr lang="en-CA" sz="1200" b="1" dirty="0" err="1">
                <a:effectLst/>
                <a:latin typeface="Times New Roman" panose="02020603050405020304" pitchFamily="18" charset="0"/>
                <a:ea typeface="等线"/>
                <a:cs typeface="宋体" panose="02010600030101010101" pitchFamily="2" charset="-122"/>
              </a:rPr>
              <a:t>intra_luma_planar_flag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latin typeface="Times New Roman" panose="02020603050405020304" pitchFamily="18" charset="0"/>
                <a:ea typeface="等线"/>
                <a:cs typeface="宋体" panose="02010600030101010101" pitchFamily="2" charset="-122"/>
              </a:rPr>
              <a:t>	</a:t>
            </a:r>
            <a:r>
              <a:rPr lang="en-CA" sz="1200" dirty="0">
                <a:effectLst/>
                <a:latin typeface="Times New Roman" panose="02020603050405020304" pitchFamily="18" charset="0"/>
                <a:ea typeface="等线"/>
                <a:cs typeface="宋体" panose="02010600030101010101" pitchFamily="2" charset="-122"/>
              </a:rPr>
              <a:t>if (</a:t>
            </a:r>
            <a:r>
              <a:rPr lang="en-CA" sz="1200" dirty="0" err="1">
                <a:effectLst/>
                <a:latin typeface="Times New Roman" panose="02020603050405020304" pitchFamily="18" charset="0"/>
                <a:ea typeface="等线"/>
                <a:cs typeface="宋体" panose="02010600030101010101" pitchFamily="2" charset="-122"/>
              </a:rPr>
              <a:t>intra_luma_planar_flag</a:t>
            </a:r>
            <a:r>
              <a:rPr lang="en-CA" sz="1200" dirty="0">
                <a:effectLst/>
                <a:latin typeface="Times New Roman" panose="02020603050405020304" pitchFamily="18" charset="0"/>
                <a:ea typeface="等线"/>
                <a:cs typeface="宋体" panose="02010600030101010101" pitchFamily="2" charset="-122"/>
              </a:rPr>
              <a:t>)</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s-ES" sz="1200" b="1" dirty="0">
                <a:effectLst/>
                <a:latin typeface="Times New Roman" panose="02020603050405020304" pitchFamily="18" charset="0"/>
                <a:ea typeface="等线"/>
                <a:cs typeface="宋体" panose="02010600030101010101" pitchFamily="2" charset="-122"/>
              </a:rPr>
              <a:t>intra_subpartitions_mode_flag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else</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n-CA" sz="1200" b="1" dirty="0" err="1">
                <a:effectLst/>
                <a:latin typeface="Times New Roman" panose="02020603050405020304" pitchFamily="18" charset="0"/>
                <a:ea typeface="等线"/>
                <a:cs typeface="宋体" panose="02010600030101010101" pitchFamily="2" charset="-122"/>
              </a:rPr>
              <a:t>intra_luma_mpm_flag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if (</a:t>
            </a:r>
            <a:r>
              <a:rPr lang="en-CA" sz="1200" dirty="0" err="1">
                <a:effectLst/>
                <a:latin typeface="Times New Roman" panose="02020603050405020304" pitchFamily="18" charset="0"/>
                <a:ea typeface="等线"/>
                <a:cs typeface="宋体" panose="02010600030101010101" pitchFamily="2" charset="-122"/>
              </a:rPr>
              <a:t>intra_luma_mpm_flag</a:t>
            </a:r>
            <a:r>
              <a:rPr lang="en-CA" sz="1200" dirty="0">
                <a:effectLst/>
                <a:latin typeface="Times New Roman" panose="02020603050405020304" pitchFamily="18" charset="0"/>
                <a:ea typeface="等线"/>
                <a:cs typeface="宋体" panose="02010600030101010101" pitchFamily="2" charset="-122"/>
              </a:rPr>
              <a:t>)</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a:t>
            </a:r>
            <a:r>
              <a:rPr lang="en-CA" sz="1200" b="1" dirty="0">
                <a:effectLst/>
                <a:latin typeface="Times New Roman" panose="02020603050405020304" pitchFamily="18" charset="0"/>
                <a:ea typeface="等线"/>
                <a:cs typeface="宋体" panose="02010600030101010101" pitchFamily="2" charset="-122"/>
              </a:rPr>
              <a:t> </a:t>
            </a:r>
            <a:r>
              <a:rPr lang="en-CA" sz="1200" b="1" dirty="0" err="1">
                <a:effectLst/>
                <a:latin typeface="Times New Roman" panose="02020603050405020304" pitchFamily="18" charset="0"/>
                <a:ea typeface="等线"/>
                <a:cs typeface="宋体" panose="02010600030101010101" pitchFamily="2" charset="-122"/>
              </a:rPr>
              <a:t>intra_luma_ref_idx</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s-ES" sz="1200" b="1" dirty="0">
                <a:effectLst/>
                <a:latin typeface="Times New Roman" panose="02020603050405020304" pitchFamily="18" charset="0"/>
                <a:ea typeface="等线"/>
                <a:cs typeface="宋体" panose="02010600030101010101" pitchFamily="2" charset="-122"/>
              </a:rPr>
              <a:t>		</a:t>
            </a:r>
            <a:r>
              <a:rPr lang="en-CA" sz="1200" dirty="0">
                <a:effectLst/>
                <a:latin typeface="Times New Roman" panose="02020603050405020304" pitchFamily="18" charset="0"/>
                <a:ea typeface="等线"/>
                <a:cs typeface="宋体" panose="02010600030101010101" pitchFamily="2" charset="-122"/>
              </a:rPr>
              <a:t>if (</a:t>
            </a:r>
            <a:r>
              <a:rPr lang="en-CA" sz="1200" dirty="0" err="1">
                <a:effectLst/>
                <a:latin typeface="Times New Roman" panose="02020603050405020304" pitchFamily="18" charset="0"/>
                <a:ea typeface="等线"/>
                <a:cs typeface="宋体" panose="02010600030101010101" pitchFamily="2" charset="-122"/>
              </a:rPr>
              <a:t>intra_luma_ref_idx</a:t>
            </a:r>
            <a:r>
              <a:rPr lang="en-CA" sz="1200" dirty="0">
                <a:effectLst/>
                <a:latin typeface="Times New Roman" panose="02020603050405020304" pitchFamily="18" charset="0"/>
                <a:ea typeface="等线"/>
                <a:cs typeface="宋体" panose="02010600030101010101" pitchFamily="2" charset="-122"/>
              </a:rPr>
              <a:t> == 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s-ES" sz="1200" b="1" dirty="0">
                <a:effectLst/>
                <a:latin typeface="Times New Roman" panose="02020603050405020304" pitchFamily="18" charset="0"/>
                <a:ea typeface="等线"/>
                <a:cs typeface="宋体" panose="02010600030101010101" pitchFamily="2" charset="-122"/>
              </a:rPr>
              <a:t>intra_subpartitions_mode_flag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without </a:t>
            </a:r>
            <a:r>
              <a:rPr lang="en-CA" sz="1200" dirty="0" err="1">
                <a:effectLst/>
                <a:latin typeface="Times New Roman" panose="02020603050405020304" pitchFamily="18" charset="0"/>
                <a:ea typeface="等线"/>
                <a:cs typeface="宋体" panose="02010600030101010101" pitchFamily="2" charset="-122"/>
              </a:rPr>
              <a:t>Planar&amp;DC</a:t>
            </a:r>
            <a:endParaRPr lang="zh-CN" sz="1200" dirty="0">
              <a:effectLst/>
              <a:latin typeface="Times New Roman" panose="02020603050405020304" pitchFamily="18" charset="0"/>
              <a:ea typeface="等线"/>
              <a:cs typeface="宋体" panose="02010600030101010101" pitchFamily="2" charset="-122"/>
            </a:endParaRPr>
          </a:p>
        </p:txBody>
      </p:sp>
    </p:spTree>
    <p:extLst>
      <p:ext uri="{BB962C8B-B14F-4D97-AF65-F5344CB8AC3E}">
        <p14:creationId xmlns:p14="http://schemas.microsoft.com/office/powerpoint/2010/main" val="4558296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863" y="-1588"/>
            <a:ext cx="8974137" cy="693738"/>
          </a:xfrm>
        </p:spPr>
        <p:txBody>
          <a:bodyPr/>
          <a:lstStyle/>
          <a:p>
            <a:r>
              <a:rPr lang="en-CA" altLang="zh-CN" dirty="0" smtClean="0"/>
              <a:t>Spec changes</a:t>
            </a:r>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2361110289"/>
              </p:ext>
            </p:extLst>
          </p:nvPr>
        </p:nvGraphicFramePr>
        <p:xfrm>
          <a:off x="101092" y="704404"/>
          <a:ext cx="8938641" cy="5950212"/>
        </p:xfrm>
        <a:graphic>
          <a:graphicData uri="http://schemas.openxmlformats.org/drawingml/2006/table">
            <a:tbl>
              <a:tblPr>
                <a:tableStyleId>{5940675A-B579-460E-94D1-54222C63F5DA}</a:tableStyleId>
              </a:tblPr>
              <a:tblGrid>
                <a:gridCol w="7803576"/>
                <a:gridCol w="1135065"/>
              </a:tblGrid>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err="1">
                          <a:effectLst/>
                        </a:rPr>
                        <a:t>coding_unit</a:t>
                      </a:r>
                      <a:r>
                        <a:rPr lang="en-CA" sz="1400" dirty="0">
                          <a:effectLst/>
                        </a:rPr>
                        <a:t>( x0, y0, </a:t>
                      </a:r>
                      <a:r>
                        <a:rPr lang="en-CA" sz="1400" dirty="0" err="1">
                          <a:effectLst/>
                        </a:rPr>
                        <a:t>cbWidth</a:t>
                      </a:r>
                      <a:r>
                        <a:rPr lang="en-CA" sz="1400" dirty="0">
                          <a:effectLst/>
                        </a:rPr>
                        <a:t>, </a:t>
                      </a:r>
                      <a:r>
                        <a:rPr lang="en-CA" sz="1400" dirty="0" err="1">
                          <a:effectLst/>
                        </a:rPr>
                        <a:t>cbHeight</a:t>
                      </a:r>
                      <a:r>
                        <a:rPr lang="en-CA" sz="1400" dirty="0">
                          <a:effectLst/>
                        </a:rPr>
                        <a:t>, </a:t>
                      </a:r>
                      <a:r>
                        <a:rPr lang="en-CA" sz="1400" dirty="0" err="1">
                          <a:effectLst/>
                        </a:rPr>
                        <a:t>treeType</a:t>
                      </a:r>
                      <a:r>
                        <a:rPr lang="en-CA" sz="1400" dirty="0">
                          <a:effectLst/>
                        </a:rPr>
                        <a:t> )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just" hangingPunct="0">
                        <a:lnSpc>
                          <a:spcPct val="107000"/>
                        </a:lnSpc>
                        <a:spcBef>
                          <a:spcPts val="100"/>
                        </a:spcBef>
                        <a:spcAft>
                          <a:spcPts val="200"/>
                        </a:spcAft>
                      </a:pPr>
                      <a:r>
                        <a:rPr lang="en-CA" sz="1400">
                          <a:effectLst/>
                        </a:rPr>
                        <a:t>Descriptor</a:t>
                      </a:r>
                      <a:endParaRPr lang="zh-CN" sz="1400" b="1">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smtClean="0">
                          <a:effectLst/>
                        </a:rPr>
                        <a:t>…</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if( </a:t>
                      </a:r>
                      <a:r>
                        <a:rPr lang="en-CA" sz="1400" dirty="0" err="1">
                          <a:effectLst/>
                        </a:rPr>
                        <a:t>treeType</a:t>
                      </a:r>
                      <a:r>
                        <a:rPr lang="en-CA" sz="1400" dirty="0">
                          <a:effectLst/>
                        </a:rPr>
                        <a:t> = = SINGLE_TREE  | |  </a:t>
                      </a:r>
                      <a:r>
                        <a:rPr lang="en-CA" sz="1400" dirty="0" err="1">
                          <a:effectLst/>
                        </a:rPr>
                        <a:t>treeType</a:t>
                      </a:r>
                      <a:r>
                        <a:rPr lang="en-CA" sz="1400" dirty="0">
                          <a:effectLst/>
                        </a:rPr>
                        <a:t> = = DUAL_TREE_LUMA )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509905"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400" dirty="0" err="1">
                          <a:effectLst/>
                          <a:highlight>
                            <a:srgbClr val="FFFF00"/>
                          </a:highlight>
                        </a:rPr>
                        <a:t>intra_luma_non_ang_flag</a:t>
                      </a:r>
                      <a:r>
                        <a:rPr lang="en-GB" sz="1400" dirty="0">
                          <a:effectLst/>
                          <a:highlight>
                            <a:srgbClr val="FFFF00"/>
                          </a:highlight>
                        </a:rPr>
                        <a:t>[ x0 ][ y0 ]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GB" sz="1400" dirty="0">
                          <a:effectLst/>
                          <a:highlight>
                            <a:srgbClr val="FFFF00"/>
                          </a:highlight>
                        </a:rPr>
                        <a:t>ae(v)</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508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400" dirty="0">
                          <a:effectLst/>
                          <a:highlight>
                            <a:srgbClr val="FFFF00"/>
                          </a:highlight>
                        </a:rPr>
                        <a:t>if( </a:t>
                      </a:r>
                      <a:r>
                        <a:rPr lang="en-GB" sz="1400" dirty="0" err="1">
                          <a:effectLst/>
                          <a:highlight>
                            <a:srgbClr val="FFFF00"/>
                          </a:highlight>
                        </a:rPr>
                        <a:t>intra_luma_non_ang_flag</a:t>
                      </a:r>
                      <a:r>
                        <a:rPr lang="en-GB" sz="1400" dirty="0">
                          <a:effectLst/>
                          <a:highlight>
                            <a:srgbClr val="FFFF00"/>
                          </a:highlight>
                        </a:rPr>
                        <a:t>[ x0 ][ y0 ]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GB" sz="1400" dirty="0">
                          <a:effectLst/>
                          <a:highlight>
                            <a:srgbClr val="FFFF00"/>
                          </a:highligh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63754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400" dirty="0" err="1">
                          <a:effectLst/>
                          <a:highlight>
                            <a:srgbClr val="FFFF00"/>
                          </a:highlight>
                        </a:rPr>
                        <a:t>intra_luma_planar_flag</a:t>
                      </a:r>
                      <a:r>
                        <a:rPr lang="en-GB" sz="1400" dirty="0">
                          <a:effectLst/>
                          <a:highlight>
                            <a:srgbClr val="FFFF00"/>
                          </a:highlight>
                        </a:rPr>
                        <a:t>[ x0 ][ y0 ]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dirty="0">
                          <a:effectLst/>
                          <a:highlight>
                            <a:srgbClr val="FFFF00"/>
                          </a:highlight>
                        </a:rPr>
                        <a:t>ae(v)</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508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400" dirty="0">
                          <a:effectLst/>
                          <a:highlight>
                            <a:srgbClr val="FFFF00"/>
                          </a:highlight>
                        </a:rPr>
                        <a:t>else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dirty="0">
                          <a:effectLst/>
                          <a:highlight>
                            <a:srgbClr val="FFFF00"/>
                          </a:highligh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635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822960" algn="l"/>
                          <a:tab pos="960120" algn="l"/>
                          <a:tab pos="1097280" algn="l"/>
                          <a:tab pos="1234440" algn="l"/>
                          <a:tab pos="1371600" algn="l"/>
                        </a:tabLst>
                      </a:pPr>
                      <a:r>
                        <a:rPr lang="en-CA" sz="1400" kern="1200" dirty="0" err="1">
                          <a:solidFill>
                            <a:schemeClr val="tx1"/>
                          </a:solidFill>
                          <a:effectLst/>
                          <a:latin typeface="+mn-lt"/>
                          <a:ea typeface="+mn-ea"/>
                          <a:cs typeface="+mn-cs"/>
                        </a:rPr>
                        <a:t>intra_luma_mpm_flag</a:t>
                      </a:r>
                      <a:r>
                        <a:rPr lang="en-CA" sz="1400" kern="1200" dirty="0">
                          <a:solidFill>
                            <a:schemeClr val="tx1"/>
                          </a:solidFill>
                          <a:effectLst/>
                          <a:latin typeface="+mn-lt"/>
                          <a:ea typeface="+mn-ea"/>
                          <a:cs typeface="+mn-cs"/>
                        </a:rPr>
                        <a:t>[ x0 ][ y0 ]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ae(v)</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635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85800" algn="l"/>
                          <a:tab pos="822960" algn="l"/>
                          <a:tab pos="960120" algn="l"/>
                          <a:tab pos="1097280" algn="l"/>
                          <a:tab pos="1234440" algn="l"/>
                          <a:tab pos="1371600" algn="l"/>
                        </a:tabLst>
                      </a:pPr>
                      <a:r>
                        <a:rPr lang="en-CA" sz="1400" kern="1200" dirty="0">
                          <a:solidFill>
                            <a:schemeClr val="tx1"/>
                          </a:solidFill>
                          <a:effectLst/>
                          <a:latin typeface="+mn-lt"/>
                          <a:ea typeface="+mn-ea"/>
                          <a:cs typeface="+mn-cs"/>
                        </a:rPr>
                        <a:t>if( </a:t>
                      </a:r>
                      <a:r>
                        <a:rPr lang="en-CA" sz="1400" kern="1200" dirty="0" err="1">
                          <a:solidFill>
                            <a:schemeClr val="tx1"/>
                          </a:solidFill>
                          <a:effectLst/>
                          <a:latin typeface="+mn-lt"/>
                          <a:ea typeface="+mn-ea"/>
                          <a:cs typeface="+mn-cs"/>
                        </a:rPr>
                        <a:t>intra_luma_mpm_flag</a:t>
                      </a:r>
                      <a:r>
                        <a:rPr lang="en-CA" sz="1400" kern="1200" dirty="0">
                          <a:solidFill>
                            <a:schemeClr val="tx1"/>
                          </a:solidFill>
                          <a:effectLst/>
                          <a:latin typeface="+mn-lt"/>
                          <a:ea typeface="+mn-ea"/>
                          <a:cs typeface="+mn-cs"/>
                        </a:rPr>
                        <a:t>[ x0 ][ y0 ]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 </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762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25475" algn="l"/>
                          <a:tab pos="822960" algn="l"/>
                          <a:tab pos="960120" algn="l"/>
                          <a:tab pos="1097280" algn="l"/>
                          <a:tab pos="1234440" algn="l"/>
                          <a:tab pos="1371600" algn="l"/>
                        </a:tabLst>
                      </a:pPr>
                      <a:r>
                        <a:rPr lang="en-CA" sz="1400" kern="1200" dirty="0" err="1">
                          <a:solidFill>
                            <a:schemeClr val="tx1"/>
                          </a:solidFill>
                          <a:effectLst/>
                          <a:latin typeface="+mn-lt"/>
                          <a:ea typeface="+mn-ea"/>
                          <a:cs typeface="+mn-cs"/>
                        </a:rPr>
                        <a:t>intra_luma_mpm_idx</a:t>
                      </a:r>
                      <a:r>
                        <a:rPr lang="en-CA" sz="1400" kern="1200" dirty="0">
                          <a:solidFill>
                            <a:schemeClr val="tx1"/>
                          </a:solidFill>
                          <a:effectLst/>
                          <a:latin typeface="+mn-lt"/>
                          <a:ea typeface="+mn-ea"/>
                          <a:cs typeface="+mn-cs"/>
                        </a:rPr>
                        <a:t>[ x0 ][ y0 ]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ae(v)</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635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85800" algn="l"/>
                          <a:tab pos="822960" algn="l"/>
                          <a:tab pos="960120" algn="l"/>
                          <a:tab pos="1097280" algn="l"/>
                          <a:tab pos="1234440" algn="l"/>
                          <a:tab pos="1371600" algn="l"/>
                        </a:tabLst>
                      </a:pPr>
                      <a:r>
                        <a:rPr lang="en-CA" sz="1400" kern="1200" dirty="0">
                          <a:solidFill>
                            <a:schemeClr val="tx1"/>
                          </a:solidFill>
                          <a:effectLst/>
                          <a:latin typeface="+mn-lt"/>
                          <a:ea typeface="+mn-ea"/>
                          <a:cs typeface="+mn-cs"/>
                        </a:rPr>
                        <a:t>else</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 </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762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25475" algn="l"/>
                          <a:tab pos="822960" algn="l"/>
                          <a:tab pos="960120" algn="l"/>
                          <a:tab pos="1097280" algn="l"/>
                          <a:tab pos="1234440" algn="l"/>
                          <a:tab pos="1371600" algn="l"/>
                        </a:tabLst>
                      </a:pPr>
                      <a:r>
                        <a:rPr lang="en-CA" sz="1400" kern="1200" dirty="0" err="1">
                          <a:solidFill>
                            <a:schemeClr val="tx1"/>
                          </a:solidFill>
                          <a:effectLst/>
                          <a:latin typeface="+mn-lt"/>
                          <a:ea typeface="+mn-ea"/>
                          <a:cs typeface="+mn-cs"/>
                        </a:rPr>
                        <a:t>intra_luma_mpm_remainder</a:t>
                      </a:r>
                      <a:r>
                        <a:rPr lang="en-CA" sz="1400" kern="1200" dirty="0">
                          <a:solidFill>
                            <a:schemeClr val="tx1"/>
                          </a:solidFill>
                          <a:effectLst/>
                          <a:latin typeface="+mn-lt"/>
                          <a:ea typeface="+mn-ea"/>
                          <a:cs typeface="+mn-cs"/>
                        </a:rPr>
                        <a:t>[ x0 ][ y0 ]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ae(v)</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508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25475" algn="l"/>
                          <a:tab pos="822960" algn="l"/>
                          <a:tab pos="960120" algn="l"/>
                          <a:tab pos="1097280" algn="l"/>
                          <a:tab pos="1234440" algn="l"/>
                          <a:tab pos="1371600" algn="l"/>
                        </a:tabLst>
                      </a:pPr>
                      <a:r>
                        <a:rPr lang="en-CA" sz="1400">
                          <a:effectLst/>
                          <a:highlight>
                            <a:srgbClr val="FFFF00"/>
                          </a:highlight>
                        </a:rPr>
                        <a:t>}</a:t>
                      </a:r>
                      <a:endParaRPr lang="zh-CN" sz="140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 </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508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897255" algn="l"/>
                          <a:tab pos="1036320" algn="l"/>
                          <a:tab pos="1169670" algn="l"/>
                          <a:tab pos="1371600" algn="l"/>
                        </a:tabLst>
                      </a:pPr>
                      <a:r>
                        <a:rPr lang="en-CA" sz="1400" kern="1200" dirty="0">
                          <a:solidFill>
                            <a:schemeClr val="tx1"/>
                          </a:solidFill>
                          <a:effectLst/>
                          <a:latin typeface="+mn-lt"/>
                          <a:ea typeface="+mn-ea"/>
                          <a:cs typeface="+mn-cs"/>
                        </a:rPr>
                        <a:t>if( </a:t>
                      </a:r>
                      <a:r>
                        <a:rPr lang="en-CA" sz="1400" dirty="0" err="1">
                          <a:effectLst/>
                          <a:highlight>
                            <a:srgbClr val="FFFF00"/>
                          </a:highlight>
                        </a:rPr>
                        <a:t>intra_luma_mpm_flag</a:t>
                      </a:r>
                      <a:r>
                        <a:rPr lang="en-CA" sz="1400" dirty="0">
                          <a:effectLst/>
                          <a:highlight>
                            <a:srgbClr val="FFFF00"/>
                          </a:highlight>
                        </a:rPr>
                        <a:t>[ x0 ][ y0 ] </a:t>
                      </a:r>
                      <a:r>
                        <a:rPr lang="en-CA" sz="1400" kern="1200" dirty="0">
                          <a:solidFill>
                            <a:schemeClr val="tx1"/>
                          </a:solidFill>
                          <a:effectLst/>
                          <a:latin typeface="+mn-lt"/>
                          <a:ea typeface="+mn-ea"/>
                          <a:cs typeface="+mn-cs"/>
                        </a:rPr>
                        <a:t>&amp;&amp; ( y0 % </a:t>
                      </a:r>
                      <a:r>
                        <a:rPr lang="en-CA" sz="1400" kern="1200" dirty="0" err="1">
                          <a:solidFill>
                            <a:schemeClr val="tx1"/>
                          </a:solidFill>
                          <a:effectLst/>
                          <a:latin typeface="+mn-lt"/>
                          <a:ea typeface="+mn-ea"/>
                          <a:cs typeface="+mn-cs"/>
                        </a:rPr>
                        <a:t>CtbSizeY</a:t>
                      </a:r>
                      <a:r>
                        <a:rPr lang="en-CA" sz="1400" kern="1200" dirty="0">
                          <a:solidFill>
                            <a:schemeClr val="tx1"/>
                          </a:solidFill>
                          <a:effectLst/>
                          <a:latin typeface="+mn-lt"/>
                          <a:ea typeface="+mn-ea"/>
                          <a:cs typeface="+mn-cs"/>
                        </a:rPr>
                        <a:t> )  &gt;  0 )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dirty="0">
                          <a:effectLst/>
                          <a:highlight>
                            <a:srgbClr val="FFFF00"/>
                          </a:highligh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err="1">
                          <a:effectLst/>
                        </a:rPr>
                        <a:t>intra_luma_ref_idx</a:t>
                      </a:r>
                      <a:r>
                        <a:rPr lang="en-CA" sz="1400" dirty="0">
                          <a:effectLst/>
                        </a:rPr>
                        <a:t>[ x0 ][ y0 ]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dirty="0">
                          <a:effectLst/>
                        </a:rPr>
                        <a:t>ae(v)</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932918">
                <a:tc>
                  <a:txBody>
                    <a:bodyPr/>
                    <a:lstStyle/>
                    <a:p>
                      <a:pPr indent="508000">
                        <a:lnSpc>
                          <a:spcPct val="107000"/>
                        </a:lnSpc>
                        <a:spcBef>
                          <a:spcPts val="100"/>
                        </a:spcBef>
                        <a:spcAft>
                          <a:spcPts val="200"/>
                        </a:spcAft>
                        <a:tabLst>
                          <a:tab pos="208915" algn="l"/>
                          <a:tab pos="347345" algn="l"/>
                          <a:tab pos="486410" algn="l"/>
                          <a:tab pos="706120" algn="l"/>
                          <a:tab pos="781685" algn="l"/>
                          <a:tab pos="1169670" algn="l"/>
                          <a:tab pos="1371600" algn="l"/>
                        </a:tabLst>
                      </a:pPr>
                      <a:r>
                        <a:rPr lang="es-ES_tradnl" sz="1400" kern="1200" dirty="0">
                          <a:solidFill>
                            <a:schemeClr val="tx1"/>
                          </a:solidFill>
                          <a:effectLst/>
                          <a:latin typeface="+mn-lt"/>
                          <a:ea typeface="+mn-ea"/>
                          <a:cs typeface="+mn-cs"/>
                        </a:rPr>
                        <a:t>if ( </a:t>
                      </a:r>
                      <a:r>
                        <a:rPr lang="en-GB" sz="1400" kern="1200" dirty="0">
                          <a:solidFill>
                            <a:schemeClr val="tx1"/>
                          </a:solidFill>
                          <a:effectLst/>
                          <a:latin typeface="+mn-lt"/>
                          <a:ea typeface="+mn-ea"/>
                          <a:cs typeface="+mn-cs"/>
                        </a:rPr>
                        <a:t>( </a:t>
                      </a:r>
                      <a:r>
                        <a:rPr lang="es-ES_tradnl" sz="1400" kern="1200" dirty="0">
                          <a:solidFill>
                            <a:schemeClr val="tx1"/>
                          </a:solidFill>
                          <a:effectLst/>
                          <a:latin typeface="+mn-lt"/>
                          <a:ea typeface="+mn-ea"/>
                          <a:cs typeface="+mn-cs"/>
                        </a:rPr>
                        <a:t>( </a:t>
                      </a:r>
                      <a:r>
                        <a:rPr lang="en-CA" sz="1400" dirty="0" err="1">
                          <a:effectLst/>
                          <a:highlight>
                            <a:srgbClr val="FFFF00"/>
                          </a:highlight>
                        </a:rPr>
                        <a:t>intra_luma_mpm_flag</a:t>
                      </a:r>
                      <a:r>
                        <a:rPr lang="en-CA" sz="1400" dirty="0">
                          <a:effectLst/>
                          <a:highlight>
                            <a:srgbClr val="FFFF00"/>
                          </a:highlight>
                        </a:rPr>
                        <a:t>[ x0 ][ y0 ] </a:t>
                      </a:r>
                      <a:r>
                        <a:rPr lang="es-ES_tradnl" sz="1400" kern="1200" dirty="0">
                          <a:solidFill>
                            <a:schemeClr val="tx1"/>
                          </a:solidFill>
                          <a:effectLst/>
                          <a:latin typeface="+mn-lt"/>
                          <a:ea typeface="+mn-ea"/>
                          <a:cs typeface="+mn-cs"/>
                        </a:rPr>
                        <a:t>&amp;&amp; intra_luma_ref_idx[ x0 ][ y0 ] = = 0 ) </a:t>
                      </a:r>
                      <a:r>
                        <a:rPr lang="es-ES_tradnl" sz="1400" dirty="0">
                          <a:effectLst/>
                          <a:highlight>
                            <a:srgbClr val="FFFF00"/>
                          </a:highlight>
                        </a:rPr>
                        <a:t>|| </a:t>
                      </a:r>
                      <a:endParaRPr lang="zh-CN" sz="1400" dirty="0">
                        <a:effectLst/>
                      </a:endParaRPr>
                    </a:p>
                    <a:p>
                      <a:pPr indent="698500">
                        <a:lnSpc>
                          <a:spcPct val="107000"/>
                        </a:lnSpc>
                        <a:spcBef>
                          <a:spcPts val="100"/>
                        </a:spcBef>
                        <a:spcAft>
                          <a:spcPts val="200"/>
                        </a:spcAft>
                        <a:tabLst>
                          <a:tab pos="208915" algn="l"/>
                          <a:tab pos="347345" algn="l"/>
                          <a:tab pos="486410" algn="l"/>
                          <a:tab pos="706120" algn="l"/>
                          <a:tab pos="781685" algn="l"/>
                          <a:tab pos="1169670" algn="l"/>
                          <a:tab pos="1371600" algn="l"/>
                        </a:tabLst>
                      </a:pPr>
                      <a:r>
                        <a:rPr lang="en-GB" sz="1400" dirty="0" err="1">
                          <a:effectLst/>
                          <a:highlight>
                            <a:srgbClr val="FFFF00"/>
                          </a:highlight>
                        </a:rPr>
                        <a:t>intra_luma_planar_flag</a:t>
                      </a:r>
                      <a:r>
                        <a:rPr lang="en-GB" sz="1400" dirty="0">
                          <a:effectLst/>
                          <a:highlight>
                            <a:srgbClr val="FFFF00"/>
                          </a:highlight>
                        </a:rPr>
                        <a:t>[ x0 ][ y0 ] </a:t>
                      </a:r>
                      <a:r>
                        <a:rPr lang="es-ES_tradnl" sz="1400" dirty="0">
                          <a:effectLst/>
                          <a:highlight>
                            <a:srgbClr val="FFFF00"/>
                          </a:highlight>
                        </a:rPr>
                        <a:t>)</a:t>
                      </a:r>
                      <a:r>
                        <a:rPr lang="en-GB" sz="1400" dirty="0">
                          <a:effectLst/>
                          <a:highlight>
                            <a:srgbClr val="FFFF00"/>
                          </a:highlight>
                        </a:rPr>
                        <a:t> &amp;&amp;</a:t>
                      </a:r>
                      <a:endParaRPr lang="zh-CN" sz="1400" dirty="0">
                        <a:effectLst/>
                      </a:endParaRPr>
                    </a:p>
                    <a:p>
                      <a:pPr marL="889000" indent="-190500">
                        <a:lnSpc>
                          <a:spcPct val="107000"/>
                        </a:lnSpc>
                        <a:spcBef>
                          <a:spcPts val="100"/>
                        </a:spcBef>
                        <a:spcAft>
                          <a:spcPts val="200"/>
                        </a:spcAft>
                        <a:tabLst>
                          <a:tab pos="208915" algn="l"/>
                          <a:tab pos="347345" algn="l"/>
                          <a:tab pos="486410" algn="l"/>
                          <a:tab pos="706120" algn="l"/>
                          <a:tab pos="781685" algn="l"/>
                          <a:tab pos="1169670" algn="l"/>
                          <a:tab pos="1234440" algn="l"/>
                        </a:tabLst>
                      </a:pPr>
                      <a:r>
                        <a:rPr lang="es-ES_tradnl" sz="1400" kern="1200" dirty="0">
                          <a:solidFill>
                            <a:schemeClr val="tx1"/>
                          </a:solidFill>
                          <a:effectLst/>
                          <a:latin typeface="+mn-lt"/>
                          <a:ea typeface="+mn-ea"/>
                          <a:cs typeface="+mn-cs"/>
                        </a:rPr>
                        <a:t>( cbWidth &lt;= MaxTbSizeY  | | cbHeight &lt;= MaxTbSizeY )  &amp;&amp;</a:t>
                      </a:r>
                      <a:endParaRPr lang="zh-CN" sz="1400" kern="1200" dirty="0">
                        <a:solidFill>
                          <a:schemeClr val="tx1"/>
                        </a:solidFill>
                        <a:effectLst/>
                        <a:latin typeface="+mn-lt"/>
                        <a:ea typeface="+mn-ea"/>
                        <a:cs typeface="+mn-cs"/>
                      </a:endParaRPr>
                    </a:p>
                    <a:p>
                      <a:pPr marL="889000" indent="-190500">
                        <a:lnSpc>
                          <a:spcPct val="107000"/>
                        </a:lnSpc>
                        <a:spcBef>
                          <a:spcPts val="100"/>
                        </a:spcBef>
                        <a:spcAft>
                          <a:spcPts val="200"/>
                        </a:spcAft>
                        <a:tabLst>
                          <a:tab pos="208915" algn="l"/>
                          <a:tab pos="347345" algn="l"/>
                          <a:tab pos="486410" algn="l"/>
                          <a:tab pos="706120" algn="l"/>
                          <a:tab pos="781685" algn="l"/>
                          <a:tab pos="1169670" algn="l"/>
                          <a:tab pos="1234440" algn="l"/>
                        </a:tabLst>
                      </a:pPr>
                      <a:r>
                        <a:rPr lang="es-ES_tradnl" sz="1400" kern="1200" dirty="0">
                          <a:solidFill>
                            <a:schemeClr val="tx1"/>
                          </a:solidFill>
                          <a:effectLst/>
                          <a:latin typeface="+mn-lt"/>
                          <a:ea typeface="+mn-ea"/>
                          <a:cs typeface="+mn-cs"/>
                        </a:rPr>
                        <a:t>( cbWidth * cbHeight &gt; MinTbSizeY * MinTbSizeY )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s-ES_tradnl" sz="1400" dirty="0">
                          <a:effectLst/>
                          <a:highlight>
                            <a:srgbClr val="FFFF00"/>
                          </a:highligh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err="1">
                          <a:effectLst/>
                        </a:rPr>
                        <a:t>intra_subpartitions_mode_flag</a:t>
                      </a:r>
                      <a:r>
                        <a:rPr lang="en-CA" sz="1400" dirty="0">
                          <a:effectLst/>
                        </a:rPr>
                        <a:t>[ x0 ][ y0 ]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ae(v)</a:t>
                      </a:r>
                      <a:endParaRPr lang="zh-CN" sz="1400">
                        <a:effectLst/>
                        <a:latin typeface="Times New Roman" panose="02020603050405020304" pitchFamily="18" charset="0"/>
                        <a:ea typeface="Malgun Gothic" panose="020B0503020000020004" pitchFamily="34" charset="-127"/>
                      </a:endParaRPr>
                    </a:p>
                  </a:txBody>
                  <a:tcPr marL="42609" marR="42609" marT="0" marB="0"/>
                </a:tc>
              </a:tr>
              <a:tr h="238197">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rPr>
                        <a:t>				if( intra_subpartitions_mode_flag[ x0 ][ y0 ] = = 1  &amp;&amp;  </a:t>
                      </a:r>
                      <a:br>
                        <a:rPr lang="en-CA" sz="1400">
                          <a:effectLst/>
                        </a:rPr>
                      </a:br>
                      <a:r>
                        <a:rPr lang="en-CA" sz="1400">
                          <a:effectLst/>
                        </a:rPr>
                        <a:t>					cbWidth &lt;= MaxTbSizeY  &amp;&amp;  cbHeight &lt;= MaxTbSizeY )</a:t>
                      </a:r>
                      <a:endParaRPr lang="zh-CN" sz="140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rPr>
                        <a:t>					intra_subpartitions_split_flag[ x0 ][ y0 ]</a:t>
                      </a:r>
                      <a:endParaRPr lang="zh-CN" sz="140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ae(v)</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smtClean="0">
                          <a:effectLst/>
                        </a:rPr>
                        <a:t>…</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smtClean="0">
                          <a:effectLst/>
                        </a:rPr>
                        <a:t>}</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bl>
          </a:graphicData>
        </a:graphic>
      </p:graphicFrame>
      <p:sp>
        <p:nvSpPr>
          <p:cNvPr id="4" name="灯片编号占位符 3"/>
          <p:cNvSpPr>
            <a:spLocks noGrp="1"/>
          </p:cNvSpPr>
          <p:nvPr>
            <p:ph type="sldNum" sz="quarter" idx="10"/>
          </p:nvPr>
        </p:nvSpPr>
        <p:spPr/>
        <p:txBody>
          <a:bodyPr/>
          <a:lstStyle/>
          <a:p>
            <a:fld id="{8935279A-1409-49A6-804A-D33611C65A7F}" type="slidenum">
              <a:rPr lang="de-DE" altLang="ja-JP" smtClean="0"/>
              <a:pPr/>
              <a:t>2</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82862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Encoding </a:t>
            </a:r>
            <a:r>
              <a:rPr lang="en-CA" altLang="zh-CN" dirty="0"/>
              <a:t>only changes</a:t>
            </a:r>
            <a:endParaRPr lang="zh-CN" altLang="en-US" dirty="0"/>
          </a:p>
        </p:txBody>
      </p:sp>
      <p:sp>
        <p:nvSpPr>
          <p:cNvPr id="3" name="内容占位符 2"/>
          <p:cNvSpPr>
            <a:spLocks noGrp="1"/>
          </p:cNvSpPr>
          <p:nvPr>
            <p:ph idx="1"/>
          </p:nvPr>
        </p:nvSpPr>
        <p:spPr/>
        <p:txBody>
          <a:bodyPr/>
          <a:lstStyle/>
          <a:p>
            <a:r>
              <a:rPr lang="en-US" altLang="zh-CN" dirty="0" smtClean="0"/>
              <a:t>VTM-4.0 </a:t>
            </a:r>
            <a:r>
              <a:rPr lang="en-CA" altLang="zh-CN" dirty="0"/>
              <a:t>adding left intra mode(L) and above intra mode(A) into the R-D check </a:t>
            </a:r>
            <a:r>
              <a:rPr lang="en-CA" altLang="zh-CN" dirty="0" smtClean="0"/>
              <a:t>list</a:t>
            </a:r>
          </a:p>
          <a:p>
            <a:endParaRPr lang="en-CA" altLang="zh-CN" dirty="0" smtClean="0"/>
          </a:p>
          <a:p>
            <a:endParaRPr lang="en-CA" altLang="zh-CN" dirty="0"/>
          </a:p>
          <a:p>
            <a:pPr marL="0" indent="0">
              <a:buNone/>
            </a:pPr>
            <a:endParaRPr lang="en-CA" altLang="zh-CN" dirty="0" smtClean="0"/>
          </a:p>
          <a:p>
            <a:r>
              <a:rPr lang="en-CA" altLang="zh-CN" dirty="0" smtClean="0"/>
              <a:t>Propose to </a:t>
            </a:r>
            <a:r>
              <a:rPr lang="en-CA" altLang="zh-CN" dirty="0"/>
              <a:t>add modes with lowest bit cost for mode signaling </a:t>
            </a:r>
            <a:r>
              <a:rPr lang="en-CA" altLang="zh-CN" dirty="0" smtClean="0"/>
              <a:t>depend </a:t>
            </a:r>
            <a:r>
              <a:rPr lang="en-CA" altLang="zh-CN" dirty="0"/>
              <a:t>on L and </a:t>
            </a:r>
            <a:r>
              <a:rPr lang="en-CA" altLang="zh-CN" dirty="0" smtClean="0"/>
              <a:t>A</a:t>
            </a:r>
          </a:p>
          <a:p>
            <a:endParaRPr lang="en-US" altLang="zh-CN"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3</a:t>
            </a:fld>
            <a:endParaRPr lang="de-DE" altLang="ja-JP"/>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sp>
        <p:nvSpPr>
          <p:cNvPr id="6" name="文本框 2"/>
          <p:cNvSpPr txBox="1">
            <a:spLocks noChangeArrowheads="1"/>
          </p:cNvSpPr>
          <p:nvPr/>
        </p:nvSpPr>
        <p:spPr bwMode="auto">
          <a:xfrm>
            <a:off x="1509008" y="3933056"/>
            <a:ext cx="6122809" cy="216000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if L == A</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if L &gt; DC</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lowest bit cost angular mode into R-D check list</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else</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lowest bit cost non-angular mode into R-D check list</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else</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lowest bit cost angular mode + non-angular mode into R-D check list</a:t>
            </a:r>
            <a:endParaRPr lang="zh-CN" sz="1400" dirty="0">
              <a:effectLst/>
              <a:latin typeface="Times New Roman" panose="02020603050405020304" pitchFamily="18" charset="0"/>
              <a:ea typeface="等线"/>
              <a:cs typeface="宋体" panose="02010600030101010101" pitchFamily="2" charset="-122"/>
            </a:endParaRPr>
          </a:p>
        </p:txBody>
      </p:sp>
      <p:sp>
        <p:nvSpPr>
          <p:cNvPr id="7" name="文本框 2"/>
          <p:cNvSpPr txBox="1">
            <a:spLocks noChangeArrowheads="1"/>
          </p:cNvSpPr>
          <p:nvPr/>
        </p:nvSpPr>
        <p:spPr bwMode="auto">
          <a:xfrm>
            <a:off x="1500276" y="1700808"/>
            <a:ext cx="6122809" cy="122341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if L == </a:t>
            </a:r>
            <a:r>
              <a:rPr lang="en-CA" sz="1400" dirty="0" smtClean="0">
                <a:effectLst/>
                <a:latin typeface="Times New Roman" panose="02020603050405020304" pitchFamily="18" charset="0"/>
                <a:ea typeface="等线"/>
                <a:cs typeface="宋体" panose="02010600030101010101" pitchFamily="2" charset="-122"/>
              </a:rPr>
              <a:t>A</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143000" algn="l"/>
                <a:tab pos="1371600" algn="l"/>
                <a:tab pos="1600200" algn="l"/>
                <a:tab pos="1828800" algn="l"/>
                <a:tab pos="2057400" algn="l"/>
                <a:tab pos="2286000" algn="l"/>
                <a:tab pos="2514600" algn="l"/>
                <a:tab pos="2743200" algn="l"/>
              </a:tabLst>
            </a:pPr>
            <a:r>
              <a:rPr lang="en-CA" altLang="zh-CN" sz="1400" dirty="0">
                <a:latin typeface="Times New Roman" panose="02020603050405020304" pitchFamily="18" charset="0"/>
                <a:ea typeface="等线"/>
                <a:cs typeface="宋体" panose="02010600030101010101" pitchFamily="2" charset="-122"/>
              </a:rPr>
              <a:t>	</a:t>
            </a:r>
            <a:r>
              <a:rPr lang="en-CA" altLang="zh-CN" sz="1400" dirty="0" smtClean="0">
                <a:latin typeface="Times New Roman" panose="02020603050405020304" pitchFamily="18" charset="0"/>
                <a:ea typeface="等线"/>
                <a:cs typeface="宋体" panose="02010600030101010101" pitchFamily="2" charset="-122"/>
              </a:rPr>
              <a:t>adding L into R-D check list</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smtClean="0">
                <a:effectLst/>
                <a:latin typeface="Times New Roman" panose="02020603050405020304" pitchFamily="18" charset="0"/>
                <a:ea typeface="等线"/>
                <a:cs typeface="宋体" panose="02010600030101010101" pitchFamily="2" charset="-122"/>
              </a:rPr>
              <a:t>else</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a:t>
            </a:r>
            <a:r>
              <a:rPr lang="en-CA" sz="1400" dirty="0" smtClean="0">
                <a:effectLst/>
                <a:latin typeface="Times New Roman" panose="02020603050405020304" pitchFamily="18" charset="0"/>
                <a:ea typeface="等线"/>
                <a:cs typeface="宋体" panose="02010600030101010101" pitchFamily="2" charset="-122"/>
              </a:rPr>
              <a:t>L + A </a:t>
            </a:r>
            <a:r>
              <a:rPr lang="en-CA" sz="1400" dirty="0">
                <a:effectLst/>
                <a:latin typeface="Times New Roman" panose="02020603050405020304" pitchFamily="18" charset="0"/>
                <a:ea typeface="等线"/>
                <a:cs typeface="宋体" panose="02010600030101010101" pitchFamily="2" charset="-122"/>
              </a:rPr>
              <a:t>into R-D check list</a:t>
            </a:r>
            <a:endParaRPr lang="zh-CN" sz="1400" dirty="0">
              <a:effectLst/>
              <a:latin typeface="Times New Roman" panose="02020603050405020304" pitchFamily="18" charset="0"/>
              <a:ea typeface="等线"/>
              <a:cs typeface="宋体" panose="02010600030101010101" pitchFamily="2" charset="-122"/>
            </a:endParaRPr>
          </a:p>
        </p:txBody>
      </p:sp>
    </p:spTree>
    <p:extLst>
      <p:ext uri="{BB962C8B-B14F-4D97-AF65-F5344CB8AC3E}">
        <p14:creationId xmlns:p14="http://schemas.microsoft.com/office/powerpoint/2010/main" val="12326061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Result</a:t>
            </a:r>
            <a:endParaRPr lang="zh-CN" altLang="en-US" dirty="0"/>
          </a:p>
        </p:txBody>
      </p:sp>
      <p:sp>
        <p:nvSpPr>
          <p:cNvPr id="3" name="内容占位符 2"/>
          <p:cNvSpPr>
            <a:spLocks noGrp="1"/>
          </p:cNvSpPr>
          <p:nvPr>
            <p:ph idx="1"/>
          </p:nvPr>
        </p:nvSpPr>
        <p:spPr/>
        <p:txBody>
          <a:bodyPr/>
          <a:lstStyle/>
          <a:p>
            <a:r>
              <a:rPr lang="en-CA" altLang="zh-CN" dirty="0" smtClean="0"/>
              <a:t>Encoding time not reliable</a:t>
            </a:r>
            <a:endParaRPr lang="zh-CN" altLang="zh-CN"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4</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graphicFrame>
        <p:nvGraphicFramePr>
          <p:cNvPr id="7" name="表格 6"/>
          <p:cNvGraphicFramePr>
            <a:graphicFrameLocks noGrp="1"/>
          </p:cNvGraphicFramePr>
          <p:nvPr>
            <p:extLst>
              <p:ext uri="{D42A27DB-BD31-4B8C-83A1-F6EECF244321}">
                <p14:modId xmlns:p14="http://schemas.microsoft.com/office/powerpoint/2010/main" val="2572881204"/>
              </p:ext>
            </p:extLst>
          </p:nvPr>
        </p:nvGraphicFramePr>
        <p:xfrm>
          <a:off x="1322674" y="1412776"/>
          <a:ext cx="6480001" cy="2376000"/>
        </p:xfrm>
        <a:graphic>
          <a:graphicData uri="http://schemas.openxmlformats.org/drawingml/2006/table">
            <a:tbl>
              <a:tblPr firstRow="1" firstCol="1" bandRow="1">
                <a:tableStyleId>{21E4AEA4-8DFA-4A89-87EB-49C32662AFE0}</a:tableStyleId>
              </a:tblPr>
              <a:tblGrid>
                <a:gridCol w="1510228"/>
                <a:gridCol w="969530"/>
                <a:gridCol w="969530"/>
                <a:gridCol w="1091653"/>
                <a:gridCol w="969530"/>
                <a:gridCol w="969530"/>
              </a:tblGrid>
              <a:tr h="216000">
                <a:tc>
                  <a:txBody>
                    <a:bodyPr/>
                    <a:lstStyle/>
                    <a:p>
                      <a:endParaRPr lang="zh-CN" sz="1400" dirty="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All Intra Main10</a:t>
                      </a:r>
                      <a:endParaRPr lang="zh-CN" sz="1400" dirty="0">
                        <a:effectLst/>
                        <a:latin typeface="Times New Roman" panose="02020603050405020304" pitchFamily="18" charset="0"/>
                        <a:ea typeface="等线"/>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6000">
                <a:tc>
                  <a:txBody>
                    <a:bodyPr/>
                    <a:lstStyle/>
                    <a:p>
                      <a:endParaRPr lang="zh-CN" sz="140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Over VTM </a:t>
                      </a:r>
                      <a:r>
                        <a:rPr lang="en-US" sz="1400" dirty="0" smtClean="0">
                          <a:effectLst/>
                        </a:rPr>
                        <a:t>4.0</a:t>
                      </a:r>
                      <a:endParaRPr lang="zh-CN" sz="1400" dirty="0">
                        <a:effectLst/>
                        <a:latin typeface="Times New Roman" panose="02020603050405020304" pitchFamily="18" charset="0"/>
                        <a:ea typeface="等线"/>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6000">
                <a:tc>
                  <a:txBody>
                    <a:bodyPr/>
                    <a:lstStyle/>
                    <a:p>
                      <a:endParaRPr lang="zh-CN" sz="14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Y</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U</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V</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EncT</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err="1">
                          <a:effectLst/>
                        </a:rPr>
                        <a:t>DecT</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Class A1</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-0.42%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-0.39%</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-0.32%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A2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-0.14%</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-0.02%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-0.15%</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99%</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B</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-0.09%</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101%</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97%</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C</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-0.03%</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-0.02%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102%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E</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-0.20%</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-0.06%</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107%</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97%</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Overall </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-0.16%</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101%</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98%</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D</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-0.09%</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-0.07%</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-0.15%</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107%</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95%</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Class F</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0.07%</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98%</a:t>
                      </a:r>
                      <a:endParaRPr lang="zh-CN" sz="1400" dirty="0">
                        <a:effectLst/>
                        <a:latin typeface="Times New Roman" panose="02020603050405020304" pitchFamily="18" charset="0"/>
                        <a:ea typeface="等线"/>
                      </a:endParaRPr>
                    </a:p>
                  </a:txBody>
                  <a:tcPr marL="68580" marR="68580" marT="0" marB="0" anchor="ct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278935430"/>
              </p:ext>
            </p:extLst>
          </p:nvPr>
        </p:nvGraphicFramePr>
        <p:xfrm>
          <a:off x="1322671" y="4045537"/>
          <a:ext cx="6480003" cy="2410617"/>
        </p:xfrm>
        <a:graphic>
          <a:graphicData uri="http://schemas.openxmlformats.org/drawingml/2006/table">
            <a:tbl>
              <a:tblPr firstRow="1" firstCol="1" bandRow="1">
                <a:tableStyleId>{21E4AEA4-8DFA-4A89-87EB-49C32662AFE0}</a:tableStyleId>
              </a:tblPr>
              <a:tblGrid>
                <a:gridCol w="1539238"/>
                <a:gridCol w="988153"/>
                <a:gridCol w="988153"/>
                <a:gridCol w="988153"/>
                <a:gridCol w="988153"/>
                <a:gridCol w="988153"/>
              </a:tblGrid>
              <a:tr h="162560">
                <a:tc>
                  <a:txBody>
                    <a:bodyPr/>
                    <a:lstStyle/>
                    <a:p>
                      <a:pPr algn="ctr" fontAlgn="ct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c gridSpan="5">
                  <a:txBody>
                    <a:bodyPr/>
                    <a:lstStyle/>
                    <a:p>
                      <a:pPr algn="ctr" fontAlgn="ctr"/>
                      <a:r>
                        <a:rPr lang="en-US" sz="1400" u="none" strike="noStrike" dirty="0" smtClean="0">
                          <a:effectLst/>
                        </a:rPr>
                        <a:t>Random </a:t>
                      </a:r>
                      <a:r>
                        <a:rPr lang="en-US" sz="1400" u="none" strike="noStrike" dirty="0">
                          <a:effectLst/>
                        </a:rPr>
                        <a:t>access </a:t>
                      </a:r>
                      <a:r>
                        <a:rPr lang="en-US" sz="1400" u="none" strike="noStrike" dirty="0" smtClean="0">
                          <a:effectLst/>
                        </a:rPr>
                        <a:t>Main10</a:t>
                      </a:r>
                      <a:r>
                        <a:rPr lang="zh-CN" altLang="en-US" sz="1400" u="none" strike="noStrike" dirty="0">
                          <a:effectLst/>
                        </a:rPr>
                        <a:t>　</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560">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gridSpan="5">
                  <a:txBody>
                    <a:bodyPr/>
                    <a:lstStyle/>
                    <a:p>
                      <a:pPr algn="ctr" fontAlgn="ctr"/>
                      <a:r>
                        <a:rPr lang="en-US" sz="1400" u="none" strike="noStrike" dirty="0" smtClean="0">
                          <a:effectLst/>
                        </a:rPr>
                        <a:t>Over VTM-4.0</a:t>
                      </a:r>
                      <a:r>
                        <a:rPr lang="zh-CN" altLang="en-US" sz="1400" u="none" strike="noStrike" dirty="0">
                          <a:effectLst/>
                        </a:rPr>
                        <a:t>　</a:t>
                      </a:r>
                      <a:endParaRPr lang="zh-CN" alt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2560">
                <a:tc>
                  <a:txBody>
                    <a:bodyPr/>
                    <a:lstStyle/>
                    <a:p>
                      <a:pPr algn="ctr" fontAlgn="ct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Y</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U</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dirty="0" err="1">
                          <a:effectLst/>
                        </a:rPr>
                        <a:t>EncT</a:t>
                      </a:r>
                      <a:endParaRPr lang="en-US"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DecT</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A1</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#NUM!</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A2</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#NUM!</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B</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-0.03%</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0.02%</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0.03%</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106%</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#NUM!</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C</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-0.02%</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0.03%</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-0.17%</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115%</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100%</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Overall</a:t>
                      </a:r>
                      <a:endParaRPr lang="en-US" sz="1400" b="1"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#NUM!</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D</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-0.01%</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-0.12%</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0.04%</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140%</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100%</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F</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0.05%</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-0.05%</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-0.01%</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124%</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dirty="0">
                          <a:effectLst/>
                        </a:rPr>
                        <a:t>100%</a:t>
                      </a:r>
                      <a:endParaRPr lang="en-US" altLang="zh-CN"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r>
            </a:tbl>
          </a:graphicData>
        </a:graphic>
      </p:graphicFrame>
    </p:spTree>
    <p:extLst>
      <p:ext uri="{BB962C8B-B14F-4D97-AF65-F5344CB8AC3E}">
        <p14:creationId xmlns:p14="http://schemas.microsoft.com/office/powerpoint/2010/main" val="30877914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a:t>
            </a:r>
            <a:endParaRPr lang="zh-CN" altLang="en-US" dirty="0"/>
          </a:p>
        </p:txBody>
      </p:sp>
      <p:sp>
        <p:nvSpPr>
          <p:cNvPr id="3" name="内容占位符 2"/>
          <p:cNvSpPr>
            <a:spLocks noGrp="1"/>
          </p:cNvSpPr>
          <p:nvPr>
            <p:ph idx="1"/>
          </p:nvPr>
        </p:nvSpPr>
        <p:spPr/>
        <p:txBody>
          <a:bodyPr/>
          <a:lstStyle/>
          <a:p>
            <a:r>
              <a:rPr lang="en-US" altLang="zh-TW" dirty="0" smtClean="0"/>
              <a:t>Propose </a:t>
            </a:r>
            <a:r>
              <a:rPr lang="en-CA" altLang="zh-CN" dirty="0" smtClean="0"/>
              <a:t>a encoding only changes for </a:t>
            </a:r>
            <a:r>
              <a:rPr lang="en-CA" altLang="zh-CN" dirty="0"/>
              <a:t>explicitly signal non angular </a:t>
            </a:r>
            <a:r>
              <a:rPr lang="en-CA" altLang="zh-CN" dirty="0" smtClean="0"/>
              <a:t>modes</a:t>
            </a:r>
          </a:p>
          <a:p>
            <a:pPr lvl="1"/>
            <a:r>
              <a:rPr lang="en-CA" altLang="zh-CN" dirty="0" smtClean="0"/>
              <a:t>Better trade-off </a:t>
            </a:r>
            <a:r>
              <a:rPr lang="en-CA" altLang="zh-CN" dirty="0"/>
              <a:t>between the gain and the encoding </a:t>
            </a:r>
            <a:r>
              <a:rPr lang="en-CA" altLang="zh-CN" dirty="0" smtClean="0"/>
              <a:t>run-time</a:t>
            </a:r>
          </a:p>
          <a:p>
            <a:pPr lvl="2"/>
            <a:r>
              <a:rPr lang="en-CA" altLang="zh-TW" dirty="0" smtClean="0"/>
              <a:t>0.2%(0.4% for class A1) </a:t>
            </a:r>
            <a:r>
              <a:rPr lang="en-CA" altLang="zh-TW" dirty="0" err="1"/>
              <a:t>luma</a:t>
            </a:r>
            <a:r>
              <a:rPr lang="en-CA" altLang="zh-TW" dirty="0"/>
              <a:t> gain with </a:t>
            </a:r>
            <a:r>
              <a:rPr lang="en-CA" altLang="zh-TW" dirty="0" smtClean="0"/>
              <a:t>101%/98% </a:t>
            </a:r>
            <a:r>
              <a:rPr lang="en-CA" altLang="zh-TW" dirty="0"/>
              <a:t>coding </a:t>
            </a:r>
            <a:r>
              <a:rPr lang="en-CA" altLang="zh-TW" dirty="0" smtClean="0"/>
              <a:t>runtime for AI</a:t>
            </a:r>
          </a:p>
          <a:p>
            <a:pPr lvl="2"/>
            <a:r>
              <a:rPr lang="en-CA" altLang="zh-TW" dirty="0" smtClean="0"/>
              <a:t>0.x%(0.x% </a:t>
            </a:r>
            <a:r>
              <a:rPr lang="en-CA" altLang="zh-TW" dirty="0"/>
              <a:t>for class A1)</a:t>
            </a:r>
            <a:r>
              <a:rPr lang="en-CA" altLang="zh-TW" dirty="0" smtClean="0"/>
              <a:t> </a:t>
            </a:r>
            <a:r>
              <a:rPr lang="en-CA" altLang="zh-TW" dirty="0" err="1"/>
              <a:t>luma</a:t>
            </a:r>
            <a:r>
              <a:rPr lang="en-CA" altLang="zh-TW" dirty="0"/>
              <a:t> gain with </a:t>
            </a:r>
            <a:r>
              <a:rPr lang="en-CA" altLang="zh-TW" dirty="0" smtClean="0"/>
              <a:t>100%/</a:t>
            </a:r>
            <a:r>
              <a:rPr lang="en-CA" altLang="zh-TW" dirty="0"/>
              <a:t>100% coding runtime for </a:t>
            </a:r>
            <a:r>
              <a:rPr lang="en-CA" altLang="zh-TW" dirty="0" smtClean="0"/>
              <a:t>RA</a:t>
            </a:r>
            <a:endParaRPr lang="en-CA" altLang="zh-TW" dirty="0"/>
          </a:p>
          <a:p>
            <a:r>
              <a:rPr lang="en-US" altLang="zh-TW" dirty="0" smtClean="0"/>
              <a:t>Suggest to adopt </a:t>
            </a:r>
            <a:r>
              <a:rPr lang="en-CA" altLang="zh-CN" dirty="0"/>
              <a:t>CE3-3.5.1 with the proposed encoding only </a:t>
            </a:r>
            <a:r>
              <a:rPr lang="en-CA" altLang="zh-CN" dirty="0" smtClean="0"/>
              <a:t>changes</a:t>
            </a:r>
          </a:p>
          <a:p>
            <a:r>
              <a:rPr lang="en-US" altLang="zh-TW" dirty="0" smtClean="0"/>
              <a:t>Thanks for NHK’s cross checking</a:t>
            </a:r>
            <a:endParaRPr lang="en-CA" altLang="zh-TW"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5</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spTree>
    <p:extLst>
      <p:ext uri="{BB962C8B-B14F-4D97-AF65-F5344CB8AC3E}">
        <p14:creationId xmlns:p14="http://schemas.microsoft.com/office/powerpoint/2010/main" val="32458127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9220" name="Group 4" descr="Message Lockup"/>
          <p:cNvGrpSpPr>
            <a:grpSpLocks/>
          </p:cNvGrpSpPr>
          <p:nvPr/>
        </p:nvGrpSpPr>
        <p:grpSpPr bwMode="auto">
          <a:xfrm>
            <a:off x="0" y="0"/>
            <a:ext cx="9144000" cy="6858000"/>
            <a:chOff x="0" y="0"/>
            <a:chExt cx="5760" cy="4320"/>
          </a:xfrm>
        </p:grpSpPr>
        <p:sp>
          <p:nvSpPr>
            <p:cNvPr id="649221" name="Rectangle 5"/>
            <p:cNvSpPr>
              <a:spLocks noChangeArrowheads="1"/>
            </p:cNvSpPr>
            <p:nvPr/>
          </p:nvSpPr>
          <p:spPr bwMode="gray">
            <a:xfrm>
              <a:off x="0" y="0"/>
              <a:ext cx="5760" cy="4320"/>
            </a:xfrm>
            <a:prstGeom prst="rect">
              <a:avLst/>
            </a:prstGeom>
            <a:solidFill>
              <a:srgbClr val="FFFFFF"/>
            </a:solidFill>
            <a:ln w="9525" algn="ctr">
              <a:noFill/>
              <a:miter lim="800000"/>
              <a:headEnd/>
              <a:tailEnd/>
            </a:ln>
            <a:effectLst/>
          </p:spPr>
          <p:txBody>
            <a:bodyPr wrap="none" anchor="ctr"/>
            <a:lstStyle/>
            <a:p>
              <a:endParaRPr lang="zh-CN" altLang="en-US"/>
            </a:p>
          </p:txBody>
        </p:sp>
        <p:grpSp>
          <p:nvGrpSpPr>
            <p:cNvPr id="649222" name="Group 6"/>
            <p:cNvGrpSpPr>
              <a:grpSpLocks noChangeAspect="1"/>
            </p:cNvGrpSpPr>
            <p:nvPr/>
          </p:nvGrpSpPr>
          <p:grpSpPr bwMode="auto">
            <a:xfrm>
              <a:off x="0" y="0"/>
              <a:ext cx="5760" cy="4320"/>
              <a:chOff x="0" y="0"/>
              <a:chExt cx="5760" cy="4320"/>
            </a:xfrm>
          </p:grpSpPr>
          <p:sp>
            <p:nvSpPr>
              <p:cNvPr id="649223" name="AutoShape 7"/>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zh-CN" altLang="en-US"/>
              </a:p>
            </p:txBody>
          </p:sp>
          <p:sp>
            <p:nvSpPr>
              <p:cNvPr id="649224" name="Freeform 8"/>
              <p:cNvSpPr>
                <a:spLocks/>
              </p:cNvSpPr>
              <p:nvPr/>
            </p:nvSpPr>
            <p:spPr bwMode="gray">
              <a:xfrm>
                <a:off x="1217" y="2598"/>
                <a:ext cx="97" cy="159"/>
              </a:xfrm>
              <a:custGeom>
                <a:avLst/>
                <a:gdLst/>
                <a:ahLst/>
                <a:cxnLst>
                  <a:cxn ang="0">
                    <a:pos x="0" y="764"/>
                  </a:cxn>
                  <a:cxn ang="0">
                    <a:pos x="0" y="672"/>
                  </a:cxn>
                  <a:cxn ang="0">
                    <a:pos x="186" y="715"/>
                  </a:cxn>
                  <a:cxn ang="0">
                    <a:pos x="371" y="593"/>
                  </a:cxn>
                  <a:cxn ang="0">
                    <a:pos x="339" y="515"/>
                  </a:cxn>
                  <a:cxn ang="0">
                    <a:pos x="284" y="472"/>
                  </a:cxn>
                  <a:cxn ang="0">
                    <a:pos x="212" y="436"/>
                  </a:cxn>
                  <a:cxn ang="0">
                    <a:pos x="65" y="337"/>
                  </a:cxn>
                  <a:cxn ang="0">
                    <a:pos x="13" y="199"/>
                  </a:cxn>
                  <a:cxn ang="0">
                    <a:pos x="94" y="43"/>
                  </a:cxn>
                  <a:cxn ang="0">
                    <a:pos x="269" y="0"/>
                  </a:cxn>
                  <a:cxn ang="0">
                    <a:pos x="430" y="26"/>
                  </a:cxn>
                  <a:cxn ang="0">
                    <a:pos x="430" y="111"/>
                  </a:cxn>
                  <a:cxn ang="0">
                    <a:pos x="274" y="78"/>
                  </a:cxn>
                  <a:cxn ang="0">
                    <a:pos x="169" y="103"/>
                  </a:cxn>
                  <a:cxn ang="0">
                    <a:pos x="126" y="186"/>
                  </a:cxn>
                  <a:cxn ang="0">
                    <a:pos x="156" y="264"/>
                  </a:cxn>
                  <a:cxn ang="0">
                    <a:pos x="286" y="345"/>
                  </a:cxn>
                  <a:cxn ang="0">
                    <a:pos x="391" y="406"/>
                  </a:cxn>
                  <a:cxn ang="0">
                    <a:pos x="464" y="486"/>
                  </a:cxn>
                  <a:cxn ang="0">
                    <a:pos x="484" y="581"/>
                  </a:cxn>
                  <a:cxn ang="0">
                    <a:pos x="193" y="795"/>
                  </a:cxn>
                  <a:cxn ang="0">
                    <a:pos x="0" y="764"/>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zh-CN" altLang="en-US"/>
              </a:p>
            </p:txBody>
          </p:sp>
          <p:sp>
            <p:nvSpPr>
              <p:cNvPr id="649225" name="Freeform 9"/>
              <p:cNvSpPr>
                <a:spLocks/>
              </p:cNvSpPr>
              <p:nvPr/>
            </p:nvSpPr>
            <p:spPr bwMode="gray">
              <a:xfrm>
                <a:off x="1349" y="2526"/>
                <a:ext cx="115"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7"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26" name="Freeform 10"/>
              <p:cNvSpPr>
                <a:spLocks noEditPoints="1"/>
              </p:cNvSpPr>
              <p:nvPr/>
            </p:nvSpPr>
            <p:spPr bwMode="gray">
              <a:xfrm>
                <a:off x="1499" y="2598"/>
                <a:ext cx="117" cy="159"/>
              </a:xfrm>
              <a:custGeom>
                <a:avLst/>
                <a:gdLst/>
                <a:ahLst/>
                <a:cxnLst>
                  <a:cxn ang="0">
                    <a:pos x="456" y="298"/>
                  </a:cxn>
                  <a:cxn ang="0">
                    <a:pos x="456" y="259"/>
                  </a:cxn>
                  <a:cxn ang="0">
                    <a:pos x="432" y="144"/>
                  </a:cxn>
                  <a:cxn ang="0">
                    <a:pos x="283" y="81"/>
                  </a:cxn>
                  <a:cxn ang="0">
                    <a:pos x="73" y="123"/>
                  </a:cxn>
                  <a:cxn ang="0">
                    <a:pos x="73" y="33"/>
                  </a:cxn>
                  <a:cxn ang="0">
                    <a:pos x="296" y="0"/>
                  </a:cxn>
                  <a:cxn ang="0">
                    <a:pos x="539" y="80"/>
                  </a:cxn>
                  <a:cxn ang="0">
                    <a:pos x="582" y="209"/>
                  </a:cxn>
                  <a:cxn ang="0">
                    <a:pos x="585" y="303"/>
                  </a:cxn>
                  <a:cxn ang="0">
                    <a:pos x="585" y="760"/>
                  </a:cxn>
                  <a:cxn ang="0">
                    <a:pos x="305" y="795"/>
                  </a:cxn>
                  <a:cxn ang="0">
                    <a:pos x="86" y="752"/>
                  </a:cxn>
                  <a:cxn ang="0">
                    <a:pos x="0" y="583"/>
                  </a:cxn>
                  <a:cxn ang="0">
                    <a:pos x="99" y="380"/>
                  </a:cxn>
                  <a:cxn ang="0">
                    <a:pos x="350" y="310"/>
                  </a:cxn>
                  <a:cxn ang="0">
                    <a:pos x="456" y="298"/>
                  </a:cxn>
                  <a:cxn ang="0">
                    <a:pos x="456" y="372"/>
                  </a:cxn>
                  <a:cxn ang="0">
                    <a:pos x="278" y="399"/>
                  </a:cxn>
                  <a:cxn ang="0">
                    <a:pos x="132" y="570"/>
                  </a:cxn>
                  <a:cxn ang="0">
                    <a:pos x="175" y="679"/>
                  </a:cxn>
                  <a:cxn ang="0">
                    <a:pos x="325" y="718"/>
                  </a:cxn>
                  <a:cxn ang="0">
                    <a:pos x="456" y="700"/>
                  </a:cxn>
                  <a:cxn ang="0">
                    <a:pos x="456" y="372"/>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zh-CN" altLang="en-US"/>
              </a:p>
            </p:txBody>
          </p:sp>
          <p:sp>
            <p:nvSpPr>
              <p:cNvPr id="649227" name="Freeform 11"/>
              <p:cNvSpPr>
                <a:spLocks noEditPoints="1"/>
              </p:cNvSpPr>
              <p:nvPr/>
            </p:nvSpPr>
            <p:spPr bwMode="gray">
              <a:xfrm>
                <a:off x="1662" y="2598"/>
                <a:ext cx="119" cy="227"/>
              </a:xfrm>
              <a:custGeom>
                <a:avLst/>
                <a:gdLst/>
                <a:ahLst/>
                <a:cxnLst>
                  <a:cxn ang="0">
                    <a:pos x="129" y="742"/>
                  </a:cxn>
                  <a:cxn ang="0">
                    <a:pos x="129" y="1136"/>
                  </a:cxn>
                  <a:cxn ang="0">
                    <a:pos x="0" y="1136"/>
                  </a:cxn>
                  <a:cxn ang="0">
                    <a:pos x="0" y="30"/>
                  </a:cxn>
                  <a:cxn ang="0">
                    <a:pos x="260" y="0"/>
                  </a:cxn>
                  <a:cxn ang="0">
                    <a:pos x="528" y="118"/>
                  </a:cxn>
                  <a:cxn ang="0">
                    <a:pos x="592" y="396"/>
                  </a:cxn>
                  <a:cxn ang="0">
                    <a:pos x="511" y="691"/>
                  </a:cxn>
                  <a:cxn ang="0">
                    <a:pos x="287" y="795"/>
                  </a:cxn>
                  <a:cxn ang="0">
                    <a:pos x="180" y="775"/>
                  </a:cxn>
                  <a:cxn ang="0">
                    <a:pos x="129" y="742"/>
                  </a:cxn>
                  <a:cxn ang="0">
                    <a:pos x="129" y="653"/>
                  </a:cxn>
                  <a:cxn ang="0">
                    <a:pos x="272" y="718"/>
                  </a:cxn>
                  <a:cxn ang="0">
                    <a:pos x="418" y="618"/>
                  </a:cxn>
                  <a:cxn ang="0">
                    <a:pos x="461" y="395"/>
                  </a:cxn>
                  <a:cxn ang="0">
                    <a:pos x="403" y="147"/>
                  </a:cxn>
                  <a:cxn ang="0">
                    <a:pos x="241" y="78"/>
                  </a:cxn>
                  <a:cxn ang="0">
                    <a:pos x="129" y="87"/>
                  </a:cxn>
                  <a:cxn ang="0">
                    <a:pos x="129" y="653"/>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zh-CN" altLang="en-US"/>
              </a:p>
            </p:txBody>
          </p:sp>
          <p:sp>
            <p:nvSpPr>
              <p:cNvPr id="649228" name="Freeform 12"/>
              <p:cNvSpPr>
                <a:spLocks noEditPoints="1"/>
              </p:cNvSpPr>
              <p:nvPr/>
            </p:nvSpPr>
            <p:spPr bwMode="gray">
              <a:xfrm>
                <a:off x="1816" y="2547"/>
                <a:ext cx="32" cy="206"/>
              </a:xfrm>
              <a:custGeom>
                <a:avLst/>
                <a:gdLst/>
                <a:ahLst/>
                <a:cxnLst>
                  <a:cxn ang="0">
                    <a:pos x="78" y="0"/>
                  </a:cxn>
                  <a:cxn ang="0">
                    <a:pos x="137" y="26"/>
                  </a:cxn>
                  <a:cxn ang="0">
                    <a:pos x="157" y="79"/>
                  </a:cxn>
                  <a:cxn ang="0">
                    <a:pos x="131" y="139"/>
                  </a:cxn>
                  <a:cxn ang="0">
                    <a:pos x="78" y="159"/>
                  </a:cxn>
                  <a:cxn ang="0">
                    <a:pos x="20" y="133"/>
                  </a:cxn>
                  <a:cxn ang="0">
                    <a:pos x="0" y="78"/>
                  </a:cxn>
                  <a:cxn ang="0">
                    <a:pos x="25" y="20"/>
                  </a:cxn>
                  <a:cxn ang="0">
                    <a:pos x="78" y="0"/>
                  </a:cxn>
                  <a:cxn ang="0">
                    <a:pos x="15" y="277"/>
                  </a:cxn>
                  <a:cxn ang="0">
                    <a:pos x="144" y="277"/>
                  </a:cxn>
                  <a:cxn ang="0">
                    <a:pos x="144" y="1031"/>
                  </a:cxn>
                  <a:cxn ang="0">
                    <a:pos x="15" y="1031"/>
                  </a:cxn>
                  <a:cxn ang="0">
                    <a:pos x="15" y="27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zh-CN" altLang="en-US"/>
              </a:p>
            </p:txBody>
          </p:sp>
          <p:sp>
            <p:nvSpPr>
              <p:cNvPr id="649229" name="Freeform 13"/>
              <p:cNvSpPr>
                <a:spLocks/>
              </p:cNvSpPr>
              <p:nvPr/>
            </p:nvSpPr>
            <p:spPr bwMode="gray">
              <a:xfrm>
                <a:off x="1894" y="2598"/>
                <a:ext cx="114" cy="155"/>
              </a:xfrm>
              <a:custGeom>
                <a:avLst/>
                <a:gdLst/>
                <a:ahLst/>
                <a:cxnLst>
                  <a:cxn ang="0">
                    <a:pos x="0" y="775"/>
                  </a:cxn>
                  <a:cxn ang="0">
                    <a:pos x="0" y="30"/>
                  </a:cxn>
                  <a:cxn ang="0">
                    <a:pos x="302" y="0"/>
                  </a:cxn>
                  <a:cxn ang="0">
                    <a:pos x="550" y="119"/>
                  </a:cxn>
                  <a:cxn ang="0">
                    <a:pos x="573" y="312"/>
                  </a:cxn>
                  <a:cxn ang="0">
                    <a:pos x="573" y="775"/>
                  </a:cxn>
                  <a:cxn ang="0">
                    <a:pos x="444" y="775"/>
                  </a:cxn>
                  <a:cxn ang="0">
                    <a:pos x="444" y="320"/>
                  </a:cxn>
                  <a:cxn ang="0">
                    <a:pos x="421" y="140"/>
                  </a:cxn>
                  <a:cxn ang="0">
                    <a:pos x="290" y="78"/>
                  </a:cxn>
                  <a:cxn ang="0">
                    <a:pos x="130" y="94"/>
                  </a:cxn>
                  <a:cxn ang="0">
                    <a:pos x="130" y="775"/>
                  </a:cxn>
                  <a:cxn ang="0">
                    <a:pos x="0" y="77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zh-CN" altLang="en-US"/>
              </a:p>
            </p:txBody>
          </p:sp>
          <p:sp>
            <p:nvSpPr>
              <p:cNvPr id="649230" name="Freeform 14"/>
              <p:cNvSpPr>
                <a:spLocks noEditPoints="1"/>
              </p:cNvSpPr>
              <p:nvPr/>
            </p:nvSpPr>
            <p:spPr bwMode="gray">
              <a:xfrm>
                <a:off x="2044" y="2598"/>
                <a:ext cx="119" cy="229"/>
              </a:xfrm>
              <a:custGeom>
                <a:avLst/>
                <a:gdLst/>
                <a:ahLst/>
                <a:cxnLst>
                  <a:cxn ang="0">
                    <a:pos x="466" y="707"/>
                  </a:cxn>
                  <a:cxn ang="0">
                    <a:pos x="418" y="752"/>
                  </a:cxn>
                  <a:cxn ang="0">
                    <a:pos x="268" y="795"/>
                  </a:cxn>
                  <a:cxn ang="0">
                    <a:pos x="102" y="740"/>
                  </a:cxn>
                  <a:cxn ang="0">
                    <a:pos x="0" y="433"/>
                  </a:cxn>
                  <a:cxn ang="0">
                    <a:pos x="75" y="137"/>
                  </a:cxn>
                  <a:cxn ang="0">
                    <a:pos x="356" y="0"/>
                  </a:cxn>
                  <a:cxn ang="0">
                    <a:pos x="595" y="30"/>
                  </a:cxn>
                  <a:cxn ang="0">
                    <a:pos x="595" y="628"/>
                  </a:cxn>
                  <a:cxn ang="0">
                    <a:pos x="580" y="881"/>
                  </a:cxn>
                  <a:cxn ang="0">
                    <a:pos x="441" y="1099"/>
                  </a:cxn>
                  <a:cxn ang="0">
                    <a:pos x="200" y="1147"/>
                  </a:cxn>
                  <a:cxn ang="0">
                    <a:pos x="103" y="1141"/>
                  </a:cxn>
                  <a:cxn ang="0">
                    <a:pos x="103" y="1064"/>
                  </a:cxn>
                  <a:cxn ang="0">
                    <a:pos x="199" y="1069"/>
                  </a:cxn>
                  <a:cxn ang="0">
                    <a:pos x="357" y="1041"/>
                  </a:cxn>
                  <a:cxn ang="0">
                    <a:pos x="454" y="896"/>
                  </a:cxn>
                  <a:cxn ang="0">
                    <a:pos x="466" y="748"/>
                  </a:cxn>
                  <a:cxn ang="0">
                    <a:pos x="466" y="707"/>
                  </a:cxn>
                  <a:cxn ang="0">
                    <a:pos x="466" y="85"/>
                  </a:cxn>
                  <a:cxn ang="0">
                    <a:pos x="369" y="78"/>
                  </a:cxn>
                  <a:cxn ang="0">
                    <a:pos x="242" y="111"/>
                  </a:cxn>
                  <a:cxn ang="0">
                    <a:pos x="159" y="244"/>
                  </a:cxn>
                  <a:cxn ang="0">
                    <a:pos x="132" y="438"/>
                  </a:cxn>
                  <a:cxn ang="0">
                    <a:pos x="183" y="662"/>
                  </a:cxn>
                  <a:cxn ang="0">
                    <a:pos x="286" y="718"/>
                  </a:cxn>
                  <a:cxn ang="0">
                    <a:pos x="388" y="683"/>
                  </a:cxn>
                  <a:cxn ang="0">
                    <a:pos x="455" y="592"/>
                  </a:cxn>
                  <a:cxn ang="0">
                    <a:pos x="466" y="505"/>
                  </a:cxn>
                  <a:cxn ang="0">
                    <a:pos x="466" y="85"/>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zh-CN" altLang="en-US"/>
              </a:p>
            </p:txBody>
          </p:sp>
          <p:sp>
            <p:nvSpPr>
              <p:cNvPr id="649231" name="Freeform 15"/>
              <p:cNvSpPr>
                <a:spLocks/>
              </p:cNvSpPr>
              <p:nvPr/>
            </p:nvSpPr>
            <p:spPr bwMode="gray">
              <a:xfrm>
                <a:off x="228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5" y="873"/>
                  </a:cxn>
                  <a:cxn ang="0">
                    <a:pos x="290" y="875"/>
                  </a:cxn>
                  <a:cxn ang="0">
                    <a:pos x="332" y="875"/>
                  </a:cxn>
                  <a:cxn ang="0">
                    <a:pos x="332" y="958"/>
                  </a:cxn>
                  <a:cxn ang="0">
                    <a:pos x="263" y="958"/>
                  </a:cxn>
                  <a:cxn ang="0">
                    <a:pos x="132" y="945"/>
                  </a:cxn>
                  <a:cxn ang="0">
                    <a:pos x="12"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32" name="Freeform 16"/>
              <p:cNvSpPr>
                <a:spLocks noEditPoints="1"/>
              </p:cNvSpPr>
              <p:nvPr/>
            </p:nvSpPr>
            <p:spPr bwMode="gray">
              <a:xfrm>
                <a:off x="2374"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6" y="176"/>
                  </a:cxn>
                  <a:cxn ang="0">
                    <a:pos x="132" y="394"/>
                  </a:cxn>
                  <a:cxn ang="0">
                    <a:pos x="166"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3" name="Freeform 17"/>
              <p:cNvSpPr>
                <a:spLocks/>
              </p:cNvSpPr>
              <p:nvPr/>
            </p:nvSpPr>
            <p:spPr bwMode="gray">
              <a:xfrm>
                <a:off x="2538" y="2598"/>
                <a:ext cx="195" cy="155"/>
              </a:xfrm>
              <a:custGeom>
                <a:avLst/>
                <a:gdLst/>
                <a:ahLst/>
                <a:cxnLst>
                  <a:cxn ang="0">
                    <a:pos x="0" y="775"/>
                  </a:cxn>
                  <a:cxn ang="0">
                    <a:pos x="0" y="30"/>
                  </a:cxn>
                  <a:cxn ang="0">
                    <a:pos x="278" y="0"/>
                  </a:cxn>
                  <a:cxn ang="0">
                    <a:pos x="480" y="49"/>
                  </a:cxn>
                  <a:cxn ang="0">
                    <a:pos x="722" y="0"/>
                  </a:cxn>
                  <a:cxn ang="0">
                    <a:pos x="952" y="119"/>
                  </a:cxn>
                  <a:cxn ang="0">
                    <a:pos x="974" y="312"/>
                  </a:cxn>
                  <a:cxn ang="0">
                    <a:pos x="974" y="775"/>
                  </a:cxn>
                  <a:cxn ang="0">
                    <a:pos x="845" y="775"/>
                  </a:cxn>
                  <a:cxn ang="0">
                    <a:pos x="845" y="320"/>
                  </a:cxn>
                  <a:cxn ang="0">
                    <a:pos x="824" y="141"/>
                  </a:cxn>
                  <a:cxn ang="0">
                    <a:pos x="705" y="78"/>
                  </a:cxn>
                  <a:cxn ang="0">
                    <a:pos x="551" y="113"/>
                  </a:cxn>
                  <a:cxn ang="0">
                    <a:pos x="551" y="775"/>
                  </a:cxn>
                  <a:cxn ang="0">
                    <a:pos x="422" y="775"/>
                  </a:cxn>
                  <a:cxn ang="0">
                    <a:pos x="422" y="314"/>
                  </a:cxn>
                  <a:cxn ang="0">
                    <a:pos x="401" y="141"/>
                  </a:cxn>
                  <a:cxn ang="0">
                    <a:pos x="278" y="78"/>
                  </a:cxn>
                  <a:cxn ang="0">
                    <a:pos x="128" y="94"/>
                  </a:cxn>
                  <a:cxn ang="0">
                    <a:pos x="128" y="775"/>
                  </a:cxn>
                  <a:cxn ang="0">
                    <a:pos x="0" y="775"/>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zh-CN" altLang="en-US"/>
              </a:p>
            </p:txBody>
          </p:sp>
          <p:sp>
            <p:nvSpPr>
              <p:cNvPr id="649234" name="Freeform 18"/>
              <p:cNvSpPr>
                <a:spLocks noEditPoints="1"/>
              </p:cNvSpPr>
              <p:nvPr/>
            </p:nvSpPr>
            <p:spPr bwMode="gray">
              <a:xfrm>
                <a:off x="2768" y="2598"/>
                <a:ext cx="127" cy="159"/>
              </a:xfrm>
              <a:custGeom>
                <a:avLst/>
                <a:gdLst/>
                <a:ahLst/>
                <a:cxnLst>
                  <a:cxn ang="0">
                    <a:pos x="318" y="0"/>
                  </a:cxn>
                  <a:cxn ang="0">
                    <a:pos x="559" y="107"/>
                  </a:cxn>
                  <a:cxn ang="0">
                    <a:pos x="635" y="398"/>
                  </a:cxn>
                  <a:cxn ang="0">
                    <a:pos x="559" y="688"/>
                  </a:cxn>
                  <a:cxn ang="0">
                    <a:pos x="319" y="795"/>
                  </a:cxn>
                  <a:cxn ang="0">
                    <a:pos x="0" y="393"/>
                  </a:cxn>
                  <a:cxn ang="0">
                    <a:pos x="77"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5" name="Freeform 19"/>
              <p:cNvSpPr>
                <a:spLocks/>
              </p:cNvSpPr>
              <p:nvPr/>
            </p:nvSpPr>
            <p:spPr bwMode="gray">
              <a:xfrm>
                <a:off x="2934"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6" name="Freeform 20"/>
              <p:cNvSpPr>
                <a:spLocks/>
              </p:cNvSpPr>
              <p:nvPr/>
            </p:nvSpPr>
            <p:spPr bwMode="gray">
              <a:xfrm>
                <a:off x="3028"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7" name="Freeform 21"/>
              <p:cNvSpPr>
                <a:spLocks noEditPoints="1"/>
              </p:cNvSpPr>
              <p:nvPr/>
            </p:nvSpPr>
            <p:spPr bwMode="gray">
              <a:xfrm>
                <a:off x="3110" y="2598"/>
                <a:ext cx="127" cy="159"/>
              </a:xfrm>
              <a:custGeom>
                <a:avLst/>
                <a:gdLst/>
                <a:ahLst/>
                <a:cxnLst>
                  <a:cxn ang="0">
                    <a:pos x="317" y="0"/>
                  </a:cxn>
                  <a:cxn ang="0">
                    <a:pos x="558" y="107"/>
                  </a:cxn>
                  <a:cxn ang="0">
                    <a:pos x="634" y="398"/>
                  </a:cxn>
                  <a:cxn ang="0">
                    <a:pos x="558" y="688"/>
                  </a:cxn>
                  <a:cxn ang="0">
                    <a:pos x="318" y="795"/>
                  </a:cxn>
                  <a:cxn ang="0">
                    <a:pos x="0" y="393"/>
                  </a:cxn>
                  <a:cxn ang="0">
                    <a:pos x="76" y="107"/>
                  </a:cxn>
                  <a:cxn ang="0">
                    <a:pos x="317" y="0"/>
                  </a:cxn>
                  <a:cxn ang="0">
                    <a:pos x="317" y="78"/>
                  </a:cxn>
                  <a:cxn ang="0">
                    <a:pos x="166" y="176"/>
                  </a:cxn>
                  <a:cxn ang="0">
                    <a:pos x="132" y="394"/>
                  </a:cxn>
                  <a:cxn ang="0">
                    <a:pos x="166" y="619"/>
                  </a:cxn>
                  <a:cxn ang="0">
                    <a:pos x="317" y="718"/>
                  </a:cxn>
                  <a:cxn ang="0">
                    <a:pos x="468" y="619"/>
                  </a:cxn>
                  <a:cxn ang="0">
                    <a:pos x="502" y="398"/>
                  </a:cxn>
                  <a:cxn ang="0">
                    <a:pos x="468" y="176"/>
                  </a:cxn>
                  <a:cxn ang="0">
                    <a:pos x="317" y="78"/>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zh-CN" altLang="en-US"/>
              </a:p>
            </p:txBody>
          </p:sp>
          <p:sp>
            <p:nvSpPr>
              <p:cNvPr id="649238" name="Freeform 22"/>
              <p:cNvSpPr>
                <a:spLocks/>
              </p:cNvSpPr>
              <p:nvPr/>
            </p:nvSpPr>
            <p:spPr bwMode="gray">
              <a:xfrm>
                <a:off x="3253" y="2602"/>
                <a:ext cx="195" cy="151"/>
              </a:xfrm>
              <a:custGeom>
                <a:avLst/>
                <a:gdLst/>
                <a:ahLst/>
                <a:cxnLst>
                  <a:cxn ang="0">
                    <a:pos x="213" y="754"/>
                  </a:cxn>
                  <a:cxn ang="0">
                    <a:pos x="0" y="0"/>
                  </a:cxn>
                  <a:cxn ang="0">
                    <a:pos x="130" y="0"/>
                  </a:cxn>
                  <a:cxn ang="0">
                    <a:pos x="290" y="614"/>
                  </a:cxn>
                  <a:cxn ang="0">
                    <a:pos x="431" y="0"/>
                  </a:cxn>
                  <a:cxn ang="0">
                    <a:pos x="558" y="0"/>
                  </a:cxn>
                  <a:cxn ang="0">
                    <a:pos x="706" y="614"/>
                  </a:cxn>
                  <a:cxn ang="0">
                    <a:pos x="866" y="0"/>
                  </a:cxn>
                  <a:cxn ang="0">
                    <a:pos x="971" y="0"/>
                  </a:cxn>
                  <a:cxn ang="0">
                    <a:pos x="758" y="754"/>
                  </a:cxn>
                  <a:cxn ang="0">
                    <a:pos x="631" y="754"/>
                  </a:cxn>
                  <a:cxn ang="0">
                    <a:pos x="517"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39" name="Freeform 23"/>
              <p:cNvSpPr>
                <a:spLocks/>
              </p:cNvSpPr>
              <p:nvPr/>
            </p:nvSpPr>
            <p:spPr bwMode="gray">
              <a:xfrm>
                <a:off x="3525" y="2602"/>
                <a:ext cx="194" cy="151"/>
              </a:xfrm>
              <a:custGeom>
                <a:avLst/>
                <a:gdLst/>
                <a:ahLst/>
                <a:cxnLst>
                  <a:cxn ang="0">
                    <a:pos x="213" y="754"/>
                  </a:cxn>
                  <a:cxn ang="0">
                    <a:pos x="0" y="0"/>
                  </a:cxn>
                  <a:cxn ang="0">
                    <a:pos x="130" y="0"/>
                  </a:cxn>
                  <a:cxn ang="0">
                    <a:pos x="290" y="614"/>
                  </a:cxn>
                  <a:cxn ang="0">
                    <a:pos x="431" y="0"/>
                  </a:cxn>
                  <a:cxn ang="0">
                    <a:pos x="559" y="0"/>
                  </a:cxn>
                  <a:cxn ang="0">
                    <a:pos x="706" y="614"/>
                  </a:cxn>
                  <a:cxn ang="0">
                    <a:pos x="866" y="0"/>
                  </a:cxn>
                  <a:cxn ang="0">
                    <a:pos x="971" y="0"/>
                  </a:cxn>
                  <a:cxn ang="0">
                    <a:pos x="758" y="754"/>
                  </a:cxn>
                  <a:cxn ang="0">
                    <a:pos x="631" y="754"/>
                  </a:cxn>
                  <a:cxn ang="0">
                    <a:pos x="518"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40" name="Freeform 24"/>
              <p:cNvSpPr>
                <a:spLocks noEditPoints="1"/>
              </p:cNvSpPr>
              <p:nvPr/>
            </p:nvSpPr>
            <p:spPr bwMode="gray">
              <a:xfrm>
                <a:off x="3745" y="2547"/>
                <a:ext cx="31" cy="206"/>
              </a:xfrm>
              <a:custGeom>
                <a:avLst/>
                <a:gdLst/>
                <a:ahLst/>
                <a:cxnLst>
                  <a:cxn ang="0">
                    <a:pos x="79" y="0"/>
                  </a:cxn>
                  <a:cxn ang="0">
                    <a:pos x="137" y="26"/>
                  </a:cxn>
                  <a:cxn ang="0">
                    <a:pos x="157" y="79"/>
                  </a:cxn>
                  <a:cxn ang="0">
                    <a:pos x="132" y="139"/>
                  </a:cxn>
                  <a:cxn ang="0">
                    <a:pos x="78" y="159"/>
                  </a:cxn>
                  <a:cxn ang="0">
                    <a:pos x="20" y="133"/>
                  </a:cxn>
                  <a:cxn ang="0">
                    <a:pos x="0" y="78"/>
                  </a:cxn>
                  <a:cxn ang="0">
                    <a:pos x="26" y="20"/>
                  </a:cxn>
                  <a:cxn ang="0">
                    <a:pos x="79" y="0"/>
                  </a:cxn>
                  <a:cxn ang="0">
                    <a:pos x="16" y="277"/>
                  </a:cxn>
                  <a:cxn ang="0">
                    <a:pos x="144" y="277"/>
                  </a:cxn>
                  <a:cxn ang="0">
                    <a:pos x="144" y="1031"/>
                  </a:cxn>
                  <a:cxn ang="0">
                    <a:pos x="16" y="1031"/>
                  </a:cxn>
                  <a:cxn ang="0">
                    <a:pos x="16" y="27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zh-CN" altLang="en-US"/>
              </a:p>
            </p:txBody>
          </p:sp>
          <p:sp>
            <p:nvSpPr>
              <p:cNvPr id="649241" name="Freeform 25"/>
              <p:cNvSpPr>
                <a:spLocks/>
              </p:cNvSpPr>
              <p:nvPr/>
            </p:nvSpPr>
            <p:spPr bwMode="gray">
              <a:xfrm>
                <a:off x="382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4" y="873"/>
                  </a:cxn>
                  <a:cxn ang="0">
                    <a:pos x="289" y="875"/>
                  </a:cxn>
                  <a:cxn ang="0">
                    <a:pos x="332" y="875"/>
                  </a:cxn>
                  <a:cxn ang="0">
                    <a:pos x="332" y="958"/>
                  </a:cxn>
                  <a:cxn ang="0">
                    <a:pos x="262" y="958"/>
                  </a:cxn>
                  <a:cxn ang="0">
                    <a:pos x="132" y="945"/>
                  </a:cxn>
                  <a:cxn ang="0">
                    <a:pos x="11"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42" name="Freeform 26"/>
              <p:cNvSpPr>
                <a:spLocks/>
              </p:cNvSpPr>
              <p:nvPr/>
            </p:nvSpPr>
            <p:spPr bwMode="gray">
              <a:xfrm>
                <a:off x="3918" y="2526"/>
                <a:ext cx="114"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6"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43" name="Freeform 27"/>
              <p:cNvSpPr>
                <a:spLocks/>
              </p:cNvSpPr>
              <p:nvPr/>
            </p:nvSpPr>
            <p:spPr bwMode="gray">
              <a:xfrm>
                <a:off x="4128" y="2602"/>
                <a:ext cx="126" cy="223"/>
              </a:xfrm>
              <a:custGeom>
                <a:avLst/>
                <a:gdLst/>
                <a:ahLst/>
                <a:cxnLst>
                  <a:cxn ang="0">
                    <a:pos x="56" y="153"/>
                  </a:cxn>
                  <a:cxn ang="0">
                    <a:pos x="0" y="0"/>
                  </a:cxn>
                  <a:cxn ang="0">
                    <a:pos x="27" y="0"/>
                  </a:cxn>
                  <a:cxn ang="0">
                    <a:pos x="67" y="120"/>
                  </a:cxn>
                  <a:cxn ang="0">
                    <a:pos x="104" y="0"/>
                  </a:cxn>
                  <a:cxn ang="0">
                    <a:pos x="126" y="0"/>
                  </a:cxn>
                  <a:cxn ang="0">
                    <a:pos x="51" y="223"/>
                  </a:cxn>
                  <a:cxn ang="0">
                    <a:pos x="29" y="223"/>
                  </a:cxn>
                  <a:cxn ang="0">
                    <a:pos x="56" y="153"/>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zh-CN" altLang="en-US"/>
              </a:p>
            </p:txBody>
          </p:sp>
          <p:sp>
            <p:nvSpPr>
              <p:cNvPr id="649244" name="Freeform 28"/>
              <p:cNvSpPr>
                <a:spLocks noEditPoints="1"/>
              </p:cNvSpPr>
              <p:nvPr/>
            </p:nvSpPr>
            <p:spPr bwMode="gray">
              <a:xfrm>
                <a:off x="4270"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45" name="Freeform 29"/>
              <p:cNvSpPr>
                <a:spLocks/>
              </p:cNvSpPr>
              <p:nvPr/>
            </p:nvSpPr>
            <p:spPr bwMode="gray">
              <a:xfrm>
                <a:off x="4433" y="2602"/>
                <a:ext cx="110" cy="155"/>
              </a:xfrm>
              <a:custGeom>
                <a:avLst/>
                <a:gdLst/>
                <a:ahLst/>
                <a:cxnLst>
                  <a:cxn ang="0">
                    <a:pos x="0" y="0"/>
                  </a:cxn>
                  <a:cxn ang="0">
                    <a:pos x="129" y="0"/>
                  </a:cxn>
                  <a:cxn ang="0">
                    <a:pos x="129" y="465"/>
                  </a:cxn>
                  <a:cxn ang="0">
                    <a:pos x="152" y="636"/>
                  </a:cxn>
                  <a:cxn ang="0">
                    <a:pos x="206" y="685"/>
                  </a:cxn>
                  <a:cxn ang="0">
                    <a:pos x="289" y="697"/>
                  </a:cxn>
                  <a:cxn ang="0">
                    <a:pos x="422" y="677"/>
                  </a:cxn>
                  <a:cxn ang="0">
                    <a:pos x="422" y="0"/>
                  </a:cxn>
                  <a:cxn ang="0">
                    <a:pos x="550" y="0"/>
                  </a:cxn>
                  <a:cxn ang="0">
                    <a:pos x="550" y="742"/>
                  </a:cxn>
                  <a:cxn ang="0">
                    <a:pos x="281" y="774"/>
                  </a:cxn>
                  <a:cxn ang="0">
                    <a:pos x="90" y="734"/>
                  </a:cxn>
                  <a:cxn ang="0">
                    <a:pos x="7" y="593"/>
                  </a:cxn>
                  <a:cxn ang="0">
                    <a:pos x="0" y="475"/>
                  </a:cxn>
                  <a:cxn ang="0">
                    <a:pos x="0" y="0"/>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zh-CN" altLang="en-US"/>
              </a:p>
            </p:txBody>
          </p:sp>
          <p:sp>
            <p:nvSpPr>
              <p:cNvPr id="649246" name="Freeform 30"/>
              <p:cNvSpPr>
                <a:spLocks/>
              </p:cNvSpPr>
              <p:nvPr/>
            </p:nvSpPr>
            <p:spPr bwMode="gray">
              <a:xfrm>
                <a:off x="2479" y="1143"/>
                <a:ext cx="496" cy="383"/>
              </a:xfrm>
              <a:custGeom>
                <a:avLst/>
                <a:gdLst/>
                <a:ahLst/>
                <a:cxnLst>
                  <a:cxn ang="0">
                    <a:pos x="1006" y="801"/>
                  </a:cxn>
                  <a:cxn ang="0">
                    <a:pos x="627" y="673"/>
                  </a:cxn>
                  <a:cxn ang="0">
                    <a:pos x="1" y="1294"/>
                  </a:cxn>
                  <a:cxn ang="0">
                    <a:pos x="627" y="1912"/>
                  </a:cxn>
                  <a:cxn ang="0">
                    <a:pos x="1103" y="1696"/>
                  </a:cxn>
                  <a:cxn ang="0">
                    <a:pos x="1103" y="1355"/>
                  </a:cxn>
                  <a:cxn ang="0">
                    <a:pos x="807" y="1643"/>
                  </a:cxn>
                  <a:cxn ang="0">
                    <a:pos x="627" y="1681"/>
                  </a:cxn>
                  <a:cxn ang="0">
                    <a:pos x="235" y="1294"/>
                  </a:cxn>
                  <a:cxn ang="0">
                    <a:pos x="627" y="905"/>
                  </a:cxn>
                  <a:cxn ang="0">
                    <a:pos x="902" y="1019"/>
                  </a:cxn>
                  <a:cxn ang="0">
                    <a:pos x="1145" y="1298"/>
                  </a:cxn>
                  <a:cxn ang="0">
                    <a:pos x="1708" y="1544"/>
                  </a:cxn>
                  <a:cxn ang="0">
                    <a:pos x="2477" y="777"/>
                  </a:cxn>
                  <a:cxn ang="0">
                    <a:pos x="1708" y="0"/>
                  </a:cxn>
                  <a:cxn ang="0">
                    <a:pos x="1103" y="309"/>
                  </a:cxn>
                  <a:cxn ang="0">
                    <a:pos x="1103" y="771"/>
                  </a:cxn>
                  <a:cxn ang="0">
                    <a:pos x="1708" y="244"/>
                  </a:cxn>
                  <a:cxn ang="0">
                    <a:pos x="2236" y="777"/>
                  </a:cxn>
                  <a:cxn ang="0">
                    <a:pos x="1708" y="1305"/>
                  </a:cxn>
                  <a:cxn ang="0">
                    <a:pos x="1365" y="1179"/>
                  </a:cxn>
                  <a:cxn ang="0">
                    <a:pos x="1006" y="801"/>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zh-CN" altLang="en-US"/>
              </a:p>
            </p:txBody>
          </p:sp>
          <p:sp>
            <p:nvSpPr>
              <p:cNvPr id="649247" name="Freeform 31"/>
              <p:cNvSpPr>
                <a:spLocks/>
              </p:cNvSpPr>
              <p:nvPr/>
            </p:nvSpPr>
            <p:spPr bwMode="gray">
              <a:xfrm>
                <a:off x="1671" y="1560"/>
                <a:ext cx="340" cy="556"/>
              </a:xfrm>
              <a:custGeom>
                <a:avLst/>
                <a:gdLst/>
                <a:ahLst/>
                <a:cxnLst>
                  <a:cxn ang="0">
                    <a:pos x="0" y="0"/>
                  </a:cxn>
                  <a:cxn ang="0">
                    <a:pos x="1700" y="0"/>
                  </a:cxn>
                  <a:cxn ang="0">
                    <a:pos x="1700" y="473"/>
                  </a:cxn>
                  <a:cxn ang="0">
                    <a:pos x="1429" y="286"/>
                  </a:cxn>
                  <a:cxn ang="0">
                    <a:pos x="642" y="286"/>
                  </a:cxn>
                  <a:cxn ang="0">
                    <a:pos x="642" y="1104"/>
                  </a:cxn>
                  <a:cxn ang="0">
                    <a:pos x="1495" y="1104"/>
                  </a:cxn>
                  <a:cxn ang="0">
                    <a:pos x="1495" y="1537"/>
                  </a:cxn>
                  <a:cxn ang="0">
                    <a:pos x="1262" y="1398"/>
                  </a:cxn>
                  <a:cxn ang="0">
                    <a:pos x="642" y="1398"/>
                  </a:cxn>
                  <a:cxn ang="0">
                    <a:pos x="642" y="2515"/>
                  </a:cxn>
                  <a:cxn ang="0">
                    <a:pos x="820" y="2777"/>
                  </a:cxn>
                  <a:cxn ang="0">
                    <a:pos x="11" y="2777"/>
                  </a:cxn>
                  <a:cxn ang="0">
                    <a:pos x="181" y="2515"/>
                  </a:cxn>
                  <a:cxn ang="0">
                    <a:pos x="181" y="291"/>
                  </a:cxn>
                  <a:cxn ang="0">
                    <a:pos x="0" y="0"/>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zh-CN" altLang="en-US"/>
              </a:p>
            </p:txBody>
          </p:sp>
          <p:sp>
            <p:nvSpPr>
              <p:cNvPr id="649248" name="Freeform 32"/>
              <p:cNvSpPr>
                <a:spLocks/>
              </p:cNvSpPr>
              <p:nvPr/>
            </p:nvSpPr>
            <p:spPr bwMode="gray">
              <a:xfrm>
                <a:off x="2475" y="1560"/>
                <a:ext cx="224" cy="775"/>
              </a:xfrm>
              <a:custGeom>
                <a:avLst/>
                <a:gdLst/>
                <a:ahLst/>
                <a:cxnLst>
                  <a:cxn ang="0">
                    <a:pos x="257" y="0"/>
                  </a:cxn>
                  <a:cxn ang="0">
                    <a:pos x="1123" y="0"/>
                  </a:cxn>
                  <a:cxn ang="0">
                    <a:pos x="929" y="242"/>
                  </a:cxn>
                  <a:cxn ang="0">
                    <a:pos x="929" y="2847"/>
                  </a:cxn>
                  <a:cxn ang="0">
                    <a:pos x="0" y="3869"/>
                  </a:cxn>
                  <a:cxn ang="0">
                    <a:pos x="443" y="2847"/>
                  </a:cxn>
                  <a:cxn ang="0">
                    <a:pos x="443" y="242"/>
                  </a:cxn>
                  <a:cxn ang="0">
                    <a:pos x="257" y="0"/>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zh-CN" altLang="en-US"/>
              </a:p>
            </p:txBody>
          </p:sp>
          <p:sp>
            <p:nvSpPr>
              <p:cNvPr id="649249" name="Freeform 33"/>
              <p:cNvSpPr>
                <a:spLocks/>
              </p:cNvSpPr>
              <p:nvPr/>
            </p:nvSpPr>
            <p:spPr bwMode="gray">
              <a:xfrm>
                <a:off x="2723" y="1560"/>
                <a:ext cx="174" cy="556"/>
              </a:xfrm>
              <a:custGeom>
                <a:avLst/>
                <a:gdLst/>
                <a:ahLst/>
                <a:cxnLst>
                  <a:cxn ang="0">
                    <a:pos x="0" y="0"/>
                  </a:cxn>
                  <a:cxn ang="0">
                    <a:pos x="868" y="0"/>
                  </a:cxn>
                  <a:cxn ang="0">
                    <a:pos x="675" y="245"/>
                  </a:cxn>
                  <a:cxn ang="0">
                    <a:pos x="675" y="2514"/>
                  </a:cxn>
                  <a:cxn ang="0">
                    <a:pos x="868" y="2778"/>
                  </a:cxn>
                  <a:cxn ang="0">
                    <a:pos x="0" y="2778"/>
                  </a:cxn>
                  <a:cxn ang="0">
                    <a:pos x="193" y="2514"/>
                  </a:cxn>
                  <a:cxn ang="0">
                    <a:pos x="193" y="245"/>
                  </a:cxn>
                  <a:cxn ang="0">
                    <a:pos x="0" y="0"/>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zh-CN" altLang="en-US"/>
              </a:p>
            </p:txBody>
          </p:sp>
          <p:sp>
            <p:nvSpPr>
              <p:cNvPr id="649250" name="Freeform 34"/>
              <p:cNvSpPr>
                <a:spLocks/>
              </p:cNvSpPr>
              <p:nvPr/>
            </p:nvSpPr>
            <p:spPr bwMode="gray">
              <a:xfrm>
                <a:off x="2898" y="1560"/>
                <a:ext cx="416" cy="556"/>
              </a:xfrm>
              <a:custGeom>
                <a:avLst/>
                <a:gdLst/>
                <a:ahLst/>
                <a:cxnLst>
                  <a:cxn ang="0">
                    <a:pos x="170" y="0"/>
                  </a:cxn>
                  <a:cxn ang="0">
                    <a:pos x="2079" y="0"/>
                  </a:cxn>
                  <a:cxn ang="0">
                    <a:pos x="1917" y="505"/>
                  </a:cxn>
                  <a:cxn ang="0">
                    <a:pos x="1684" y="293"/>
                  </a:cxn>
                  <a:cxn ang="0">
                    <a:pos x="1288" y="293"/>
                  </a:cxn>
                  <a:cxn ang="0">
                    <a:pos x="1288" y="2515"/>
                  </a:cxn>
                  <a:cxn ang="0">
                    <a:pos x="1474" y="2777"/>
                  </a:cxn>
                  <a:cxn ang="0">
                    <a:pos x="624" y="2777"/>
                  </a:cxn>
                  <a:cxn ang="0">
                    <a:pos x="808" y="2515"/>
                  </a:cxn>
                  <a:cxn ang="0">
                    <a:pos x="808" y="293"/>
                  </a:cxn>
                  <a:cxn ang="0">
                    <a:pos x="330" y="293"/>
                  </a:cxn>
                  <a:cxn ang="0">
                    <a:pos x="0" y="547"/>
                  </a:cxn>
                  <a:cxn ang="0">
                    <a:pos x="170" y="0"/>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zh-CN" altLang="en-US"/>
              </a:p>
            </p:txBody>
          </p:sp>
          <p:sp>
            <p:nvSpPr>
              <p:cNvPr id="649251" name="Freeform 35"/>
              <p:cNvSpPr>
                <a:spLocks/>
              </p:cNvSpPr>
              <p:nvPr/>
            </p:nvSpPr>
            <p:spPr bwMode="gray">
              <a:xfrm>
                <a:off x="3654" y="1560"/>
                <a:ext cx="465" cy="564"/>
              </a:xfrm>
              <a:custGeom>
                <a:avLst/>
                <a:gdLst/>
                <a:ahLst/>
                <a:cxnLst>
                  <a:cxn ang="0">
                    <a:pos x="1488" y="0"/>
                  </a:cxn>
                  <a:cxn ang="0">
                    <a:pos x="2324" y="0"/>
                  </a:cxn>
                  <a:cxn ang="0">
                    <a:pos x="2145" y="244"/>
                  </a:cxn>
                  <a:cxn ang="0">
                    <a:pos x="2145" y="1926"/>
                  </a:cxn>
                  <a:cxn ang="0">
                    <a:pos x="1185" y="2820"/>
                  </a:cxn>
                  <a:cxn ang="0">
                    <a:pos x="185" y="1926"/>
                  </a:cxn>
                  <a:cxn ang="0">
                    <a:pos x="185" y="244"/>
                  </a:cxn>
                  <a:cxn ang="0">
                    <a:pos x="0" y="0"/>
                  </a:cxn>
                  <a:cxn ang="0">
                    <a:pos x="861" y="0"/>
                  </a:cxn>
                  <a:cxn ang="0">
                    <a:pos x="669" y="244"/>
                  </a:cxn>
                  <a:cxn ang="0">
                    <a:pos x="669" y="1926"/>
                  </a:cxn>
                  <a:cxn ang="0">
                    <a:pos x="1185" y="2519"/>
                  </a:cxn>
                  <a:cxn ang="0">
                    <a:pos x="1677" y="1926"/>
                  </a:cxn>
                  <a:cxn ang="0">
                    <a:pos x="1677" y="244"/>
                  </a:cxn>
                  <a:cxn ang="0">
                    <a:pos x="1488" y="0"/>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zh-CN" altLang="en-US"/>
              </a:p>
            </p:txBody>
          </p:sp>
          <p:sp>
            <p:nvSpPr>
              <p:cNvPr id="649252" name="Freeform 36"/>
              <p:cNvSpPr>
                <a:spLocks/>
              </p:cNvSpPr>
              <p:nvPr/>
            </p:nvSpPr>
            <p:spPr bwMode="gray">
              <a:xfrm>
                <a:off x="2027" y="1560"/>
                <a:ext cx="469" cy="566"/>
              </a:xfrm>
              <a:custGeom>
                <a:avLst/>
                <a:gdLst/>
                <a:ahLst/>
                <a:cxnLst>
                  <a:cxn ang="0">
                    <a:pos x="1495" y="0"/>
                  </a:cxn>
                  <a:cxn ang="0">
                    <a:pos x="2347" y="0"/>
                  </a:cxn>
                  <a:cxn ang="0">
                    <a:pos x="2166" y="247"/>
                  </a:cxn>
                  <a:cxn ang="0">
                    <a:pos x="2166" y="1925"/>
                  </a:cxn>
                  <a:cxn ang="0">
                    <a:pos x="1176" y="2827"/>
                  </a:cxn>
                  <a:cxn ang="0">
                    <a:pos x="175" y="1925"/>
                  </a:cxn>
                  <a:cxn ang="0">
                    <a:pos x="174" y="247"/>
                  </a:cxn>
                  <a:cxn ang="0">
                    <a:pos x="0" y="0"/>
                  </a:cxn>
                  <a:cxn ang="0">
                    <a:pos x="860" y="0"/>
                  </a:cxn>
                  <a:cxn ang="0">
                    <a:pos x="661" y="247"/>
                  </a:cxn>
                  <a:cxn ang="0">
                    <a:pos x="660" y="1925"/>
                  </a:cxn>
                  <a:cxn ang="0">
                    <a:pos x="1176" y="2527"/>
                  </a:cxn>
                  <a:cxn ang="0">
                    <a:pos x="1678" y="1925"/>
                  </a:cxn>
                  <a:cxn ang="0">
                    <a:pos x="1679" y="247"/>
                  </a:cxn>
                  <a:cxn ang="0">
                    <a:pos x="1495" y="0"/>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zh-CN" altLang="en-US"/>
              </a:p>
            </p:txBody>
          </p:sp>
          <p:sp>
            <p:nvSpPr>
              <p:cNvPr id="649253" name="Freeform 37"/>
              <p:cNvSpPr>
                <a:spLocks/>
              </p:cNvSpPr>
              <p:nvPr/>
            </p:nvSpPr>
            <p:spPr bwMode="gray">
              <a:xfrm>
                <a:off x="3295" y="1549"/>
                <a:ext cx="358" cy="577"/>
              </a:xfrm>
              <a:custGeom>
                <a:avLst/>
                <a:gdLst/>
                <a:ahLst/>
                <a:cxnLst>
                  <a:cxn ang="0">
                    <a:pos x="1537" y="501"/>
                  </a:cxn>
                  <a:cxn ang="0">
                    <a:pos x="1067" y="289"/>
                  </a:cxn>
                  <a:cxn ang="0">
                    <a:pos x="528" y="709"/>
                  </a:cxn>
                  <a:cxn ang="0">
                    <a:pos x="1042" y="1230"/>
                  </a:cxn>
                  <a:cxn ang="0">
                    <a:pos x="1786" y="2067"/>
                  </a:cxn>
                  <a:cxn ang="0">
                    <a:pos x="681" y="2885"/>
                  </a:cxn>
                  <a:cxn ang="0">
                    <a:pos x="162" y="2813"/>
                  </a:cxn>
                  <a:cxn ang="0">
                    <a:pos x="0" y="2280"/>
                  </a:cxn>
                  <a:cxn ang="0">
                    <a:pos x="689" y="2582"/>
                  </a:cxn>
                  <a:cxn ang="0">
                    <a:pos x="1311" y="2126"/>
                  </a:cxn>
                  <a:cxn ang="0">
                    <a:pos x="48" y="765"/>
                  </a:cxn>
                  <a:cxn ang="0">
                    <a:pos x="1019" y="0"/>
                  </a:cxn>
                  <a:cxn ang="0">
                    <a:pos x="1537" y="72"/>
                  </a:cxn>
                  <a:cxn ang="0">
                    <a:pos x="1537" y="501"/>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zh-CN"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presentation_e_r">
  <a:themeElements>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565</Words>
  <Application>Microsoft Office PowerPoint</Application>
  <PresentationFormat>全屏显示(4:3)</PresentationFormat>
  <Paragraphs>238</Paragraphs>
  <Slides>7</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Malgun Gothic</vt:lpstr>
      <vt:lpstr>MS PGothic</vt:lpstr>
      <vt:lpstr>等线</vt:lpstr>
      <vt:lpstr>宋体</vt:lpstr>
      <vt:lpstr>Arial</vt:lpstr>
      <vt:lpstr>Times New Roman</vt:lpstr>
      <vt:lpstr>Wingdings</vt:lpstr>
      <vt:lpstr>presentation_e_r</vt:lpstr>
      <vt:lpstr>JVET-N0170 CE3-related: Explicitly signal non angular modes with encoding changes</vt:lpstr>
      <vt:lpstr>Intro - CE3-3.5.1</vt:lpstr>
      <vt:lpstr>Spec changes</vt:lpstr>
      <vt:lpstr>Encoding only changes</vt:lpstr>
      <vt:lpstr>Result</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2015-03-05T09:00:23Z</dcterms:created>
  <dcterms:modified xsi:type="dcterms:W3CDTF">2019-03-20T14:06:50Z</dcterms:modified>
</cp:coreProperties>
</file>