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9" r:id="rId3"/>
    <p:sldId id="270" r:id="rId4"/>
    <p:sldId id="276" r:id="rId5"/>
    <p:sldId id="271" r:id="rId6"/>
    <p:sldId id="277" r:id="rId7"/>
    <p:sldId id="273" r:id="rId8"/>
    <p:sldId id="278" r:id="rId9"/>
    <p:sldId id="275" r:id="rId10"/>
    <p:sldId id="261" r:id="rId11"/>
    <p:sldId id="274" r:id="rId12"/>
  </p:sldIdLst>
  <p:sldSz cx="12192000" cy="6858000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Ericsson Hilda" panose="00000500000000000000" pitchFamily="2" charset="0"/>
      <p:regular r:id="rId16"/>
      <p:bold r:id="rId17"/>
    </p:embeddedFont>
    <p:embeddedFont>
      <p:font typeface="Ericsson Hilda Light" panose="00000400000000000000" pitchFamily="2" charset="0"/>
      <p:regular r:id="rId18"/>
    </p:embeddedFont>
    <p:embeddedFont>
      <p:font typeface="Ericsson Technical Icons" panose="00000500000000000000" pitchFamily="2" charset="0"/>
      <p:regular r:id="rId19"/>
    </p:embeddedFont>
    <p:embeddedFont>
      <p:font typeface="SimSun" panose="02010600030101010101" pitchFamily="2" charset="-122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JVET-N0152:</a:t>
            </a:r>
            <a:br>
              <a:rPr lang="en-US" dirty="0"/>
            </a:br>
            <a:r>
              <a:rPr lang="en-US" dirty="0"/>
              <a:t>On motion refinement parameter derivation in BDOF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Ruoyang Yu	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2018-03-18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dirty="0"/>
              <a:t>Modification #1 only (4x4 window)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D005E2-014B-454D-B9FD-8775A2A34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00" y="2368800"/>
            <a:ext cx="7279443" cy="293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26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Bi-directional optical flow (BDOF)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dirty="0"/>
              <a:t>BDOF derives a motion refinement parameter (</a:t>
            </a:r>
            <a:r>
              <a:rPr lang="en-US" dirty="0" err="1"/>
              <a:t>Vx</a:t>
            </a:r>
            <a:r>
              <a:rPr lang="en-US" dirty="0"/>
              <a:t>, </a:t>
            </a:r>
            <a:r>
              <a:rPr lang="en-US" dirty="0" err="1"/>
              <a:t>Vy</a:t>
            </a:r>
            <a:r>
              <a:rPr lang="en-US" dirty="0"/>
              <a:t>) for each 4x4 subblock inside a CU.</a:t>
            </a:r>
          </a:p>
          <a:p>
            <a:endParaRPr lang="en-US" dirty="0"/>
          </a:p>
          <a:p>
            <a:r>
              <a:rPr lang="en-US" dirty="0"/>
              <a:t>During the derivation of (</a:t>
            </a:r>
            <a:r>
              <a:rPr lang="en-US" dirty="0" err="1"/>
              <a:t>Vx</a:t>
            </a:r>
            <a:r>
              <a:rPr lang="en-US" dirty="0"/>
              <a:t>, </a:t>
            </a:r>
            <a:r>
              <a:rPr lang="en-US" dirty="0" err="1"/>
              <a:t>Vy</a:t>
            </a:r>
            <a:r>
              <a:rPr lang="en-US" dirty="0"/>
              <a:t>), a window </a:t>
            </a:r>
            <a:r>
              <a:rPr lang="el-GR" dirty="0"/>
              <a:t>Ω</a:t>
            </a:r>
            <a:r>
              <a:rPr lang="sv-SE" dirty="0"/>
              <a:t> of </a:t>
            </a:r>
            <a:r>
              <a:rPr lang="en-US" dirty="0"/>
              <a:t>size 6x6 is required for calculating parameters S1, S2, S3, S5 and S6.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A3BE21-6297-4200-91A8-934AC4662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614" y="3113042"/>
            <a:ext cx="4136136" cy="355283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" name="Table 15">
                <a:extLst>
                  <a:ext uri="{FF2B5EF4-FFF2-40B4-BE49-F238E27FC236}">
                    <a16:creationId xmlns:a16="http://schemas.microsoft.com/office/drawing/2014/main" id="{9C7C89D1-7CFD-4710-B800-B39416E7FFA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7184364"/>
                  </p:ext>
                </p:extLst>
              </p:nvPr>
            </p:nvGraphicFramePr>
            <p:xfrm>
              <a:off x="715509" y="3113042"/>
              <a:ext cx="7881257" cy="366115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7881257">
                      <a:extLst>
                        <a:ext uri="{9D8B030D-6E8A-4147-A177-3AD203B41FA5}">
                          <a16:colId xmlns:a16="http://schemas.microsoft.com/office/drawing/2014/main" val="1121318399"/>
                        </a:ext>
                      </a:extLst>
                    </a:gridCol>
                  </a:tblGrid>
                  <a:tr h="838489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CA" sz="1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supHide m:val="on"/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∈</m:t>
                                    </m:r>
                                    <m:r>
                                      <a:rPr lang="en-CA" sz="1800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𝜴</m:t>
                                    </m:r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sub>
                                  <m:sup/>
                                  <m:e>
                                    <m:sSubSup>
                                      <m:sSubSup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𝜓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  <m:sup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  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nary>
                                      <m:naryPr>
                                        <m:chr m:val="∑"/>
                                        <m:supHide m:val="on"/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∈</m:t>
                                        </m:r>
                                        <m:r>
                                          <a:rPr lang="en-CA" sz="1800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𝜴</m:t>
                                        </m:r>
                                      </m:sub>
                                      <m:sup/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𝜓</m:t>
                                            </m:r>
                                          </m:e>
                                          <m:sub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</m:e>
                                    </m:nary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  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</m:e>
                                </m:nary>
                                <m:nary>
                                  <m:naryPr>
                                    <m:chr m:val="∑"/>
                                    <m:supHide m:val="on"/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∈</m:t>
                                    </m:r>
                                    <m:r>
                                      <a:rPr lang="en-CA" sz="1800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𝜴</m:t>
                                    </m:r>
                                  </m:sub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𝜓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𝜓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nary>
                              </m:oMath>
                            </m:oMathPara>
                          </a14:m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19933737"/>
                      </a:ext>
                    </a:extLst>
                  </a:tr>
                  <a:tr h="955224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  <m:r>
                                  <a:rPr lang="en-CA" sz="1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supHide m:val="on"/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∈</m:t>
                                    </m:r>
                                    <m:r>
                                      <a:rPr lang="en-CA" sz="1800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𝜴</m:t>
                                    </m:r>
                                  </m:sub>
                                  <m:sup/>
                                  <m:e>
                                    <m:sSubSup>
                                      <m:sSubSup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𝜓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  <m:sup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   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sub>
                                    </m:sSub>
                                    <m:r>
                                      <a:rPr lang="en-CA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nary>
                                      <m:naryPr>
                                        <m:chr m:val="∑"/>
                                        <m:supHide m:val="on"/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∈</m:t>
                                        </m:r>
                                        <m:r>
                                          <a:rPr lang="en-CA" sz="1800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𝜴</m:t>
                                        </m:r>
                                      </m:sub>
                                      <m:sup/>
                                      <m:e>
                                        <m:r>
                                          <a:rPr lang="en-CA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𝜓</m:t>
                                            </m:r>
                                          </m:e>
                                          <m:sub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CA" sz="1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</m:e>
                                    </m:nary>
                                  </m:e>
                                </m:nary>
                              </m:oMath>
                            </m:oMathPara>
                          </a14:m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13571502"/>
                      </a:ext>
                    </a:extLst>
                  </a:tr>
                  <a:tr h="565276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Where, </a:t>
                          </a:r>
                          <a14:m>
                            <m:oMath xmlns:m="http://schemas.openxmlformats.org/officeDocument/2006/math">
                              <m:r>
                                <a:rPr lang="sv-SE" sz="1400" smtClean="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d>
                                <m:d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sv-SE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sSub>
                                <m:sSub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)−(</m:t>
                              </m:r>
                              <m:sSup>
                                <m:sSup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sv-SE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sSub>
                                <m:sSub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sv-SE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13641576"/>
                      </a:ext>
                    </a:extLst>
                  </a:tr>
                  <a:tr h="6432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sv-SE" sz="1400" dirty="0">
                              <a:effectLst/>
                            </a:rPr>
                            <a:t>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4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𝜓</m:t>
                                  </m:r>
                                </m:e>
                                <m:sub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𝜕</m:t>
                                      </m:r>
                                      <m:sSup>
                                        <m:sSupPr>
                                          <m:ctrlPr>
                                            <a:rPr lang="sv-SE" sz="14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CA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𝐼</m:t>
                                          </m:r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sv-SE" sz="1400" i="1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CA" sz="14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e>
                                          </m:d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𝜕</m:t>
                                      </m:r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den>
                                  </m:f>
                                  <m:d>
                                    <m:dPr>
                                      <m:ctrlPr>
                                        <a:rPr lang="sv-SE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sv-SE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𝜕</m:t>
                                      </m:r>
                                      <m:sSup>
                                        <m:sSupPr>
                                          <m:ctrlPr>
                                            <a:rPr lang="sv-SE" sz="14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CA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𝐼</m:t>
                                          </m:r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sv-SE" sz="1400" i="1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CA" sz="14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e>
                                          </m:d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𝜕</m:t>
                                      </m:r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den>
                                  </m:f>
                                  <m:d>
                                    <m:dPr>
                                      <m:ctrlPr>
                                        <a:rPr lang="sv-SE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r>
                                        <a:rPr lang="en-CA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sSub>
                                <m:sSubPr>
                                  <m:ctrlPr>
                                    <a:rPr lang="sv-SE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CA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sv-SE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87494943"/>
                      </a:ext>
                    </a:extLst>
                  </a:tr>
                  <a:tr h="65892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sv-SE" sz="12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             </m:t>
                                </m:r>
                                <m:r>
                                  <a:rPr lang="sv-SE" sz="1200" b="0" i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     </m:t>
                                </m:r>
                                <m:sSub>
                                  <m:sSubPr>
                                    <m:ctrlPr>
                                      <a:rPr lang="sv-SE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20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𝜓</m:t>
                                    </m:r>
                                  </m:e>
                                  <m:sub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lang="en-CA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sv-SE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sSup>
                                          <m:sSupPr>
                                            <m:ctrlPr>
                                              <a:rPr lang="sv-SE" sz="12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CA" sz="1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lang="sv-SE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CA" sz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lang="sv-SE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sv-SE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sSup>
                                          <m:sSupPr>
                                            <m:ctrlPr>
                                              <a:rPr lang="sv-SE" sz="12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CA" sz="1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lang="sv-SE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CA" sz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lang="sv-SE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CA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CA" sz="1200">
                                    <a:effectLst/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sSub>
                                  <m:sSubPr>
                                    <m:ctrlPr>
                                      <a:rPr lang="sv-SE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CA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sv-SE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158501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" name="Table 15">
                <a:extLst>
                  <a:ext uri="{FF2B5EF4-FFF2-40B4-BE49-F238E27FC236}">
                    <a16:creationId xmlns:a16="http://schemas.microsoft.com/office/drawing/2014/main" id="{9C7C89D1-7CFD-4710-B800-B39416E7FFA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7184364"/>
                  </p:ext>
                </p:extLst>
              </p:nvPr>
            </p:nvGraphicFramePr>
            <p:xfrm>
              <a:off x="715509" y="3113042"/>
              <a:ext cx="7881257" cy="366115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7881257">
                      <a:extLst>
                        <a:ext uri="{9D8B030D-6E8A-4147-A177-3AD203B41FA5}">
                          <a16:colId xmlns:a16="http://schemas.microsoft.com/office/drawing/2014/main" val="1121318399"/>
                        </a:ext>
                      </a:extLst>
                    </a:gridCol>
                  </a:tblGrid>
                  <a:tr h="838489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b="-3362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19933737"/>
                      </a:ext>
                    </a:extLst>
                  </a:tr>
                  <a:tr h="95522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t="-87898" b="-195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13571502"/>
                      </a:ext>
                    </a:extLst>
                  </a:tr>
                  <a:tr h="565276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t="-317204" b="-2301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13641576"/>
                      </a:ext>
                    </a:extLst>
                  </a:tr>
                  <a:tr h="643247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t="-366038" b="-1018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87494943"/>
                      </a:ext>
                    </a:extLst>
                  </a:tr>
                  <a:tr h="65892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t="-457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1585013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(modification #1)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sz="2800" dirty="0"/>
              <a:t>Reduce the window size for calculating S1-S6 from 6x6 to 4x4.</a:t>
            </a:r>
          </a:p>
          <a:p>
            <a:pPr marL="0" indent="0">
              <a:buNone/>
            </a:pPr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64262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 of modification #1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C8223F-8EF3-4A0D-92A2-73391DA384E1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5000215"/>
              </a:xfrm>
            </p:spPr>
            <p:txBody>
              <a:bodyPr/>
              <a:lstStyle/>
              <a:p>
                <a:r>
                  <a:rPr lang="en-US" dirty="0"/>
                  <a:t>Reduced multiplication and addition operations.</a:t>
                </a:r>
              </a:p>
              <a:p>
                <a:endParaRPr lang="en-US" dirty="0"/>
              </a:p>
              <a:p>
                <a:pPr lvl="1"/>
                <a:r>
                  <a:rPr lang="en-CA" dirty="0"/>
                  <a:t>The following tables show the operation counts for calculating the S1, S2, S3, S5 and S6 parameters for a 128x128 CU.</a:t>
                </a:r>
                <a:endParaRPr lang="sv-SE" dirty="0"/>
              </a:p>
              <a:p>
                <a:pPr lvl="2"/>
                <a:r>
                  <a:rPr lang="en-CA" dirty="0"/>
                  <a:t>Case 1: Calculate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CA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,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CA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 and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 on the fly.</a:t>
                </a: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lvl="2" hangingPunct="0"/>
                <a:r>
                  <a:rPr lang="en-US" dirty="0"/>
                  <a:t>Case 2: </a:t>
                </a:r>
                <a:r>
                  <a:rPr lang="en-CA" dirty="0"/>
                  <a:t>Pre-calculate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CA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,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CA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 and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dirty="0"/>
                  <a:t>.</a:t>
                </a:r>
              </a:p>
              <a:p>
                <a:pPr lvl="1" hangingPunct="0"/>
                <a:endParaRPr lang="sv-SE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More friendly for software SIMD optimization.</a:t>
                </a:r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endParaRPr lang="en-US" dirty="0">
                  <a:highlight>
                    <a:srgbClr val="FFFF00"/>
                  </a:highlight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C8223F-8EF3-4A0D-92A2-73391DA384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5000215"/>
              </a:xfrm>
              <a:blipFill>
                <a:blip r:embed="rId2"/>
                <a:stretch>
                  <a:fillRect l="-814" t="-853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227FFB-1B60-41AC-B25A-334B87CBB4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73951"/>
              </p:ext>
            </p:extLst>
          </p:nvPr>
        </p:nvGraphicFramePr>
        <p:xfrm>
          <a:off x="1903819" y="3349604"/>
          <a:ext cx="9343299" cy="8869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20479">
                  <a:extLst>
                    <a:ext uri="{9D8B030D-6E8A-4147-A177-3AD203B41FA5}">
                      <a16:colId xmlns:a16="http://schemas.microsoft.com/office/drawing/2014/main" val="3896216866"/>
                    </a:ext>
                  </a:extLst>
                </a:gridCol>
                <a:gridCol w="3824257">
                  <a:extLst>
                    <a:ext uri="{9D8B030D-6E8A-4147-A177-3AD203B41FA5}">
                      <a16:colId xmlns:a16="http://schemas.microsoft.com/office/drawing/2014/main" val="1016713904"/>
                    </a:ext>
                  </a:extLst>
                </a:gridCol>
                <a:gridCol w="3398563">
                  <a:extLst>
                    <a:ext uri="{9D8B030D-6E8A-4147-A177-3AD203B41FA5}">
                      <a16:colId xmlns:a16="http://schemas.microsoft.com/office/drawing/2014/main" val="139817995"/>
                    </a:ext>
                  </a:extLst>
                </a:gridCol>
              </a:tblGrid>
              <a:tr h="2956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Multiplications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Additions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1182142"/>
                  </a:ext>
                </a:extLst>
              </a:tr>
              <a:tr h="29566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Anchor (VTM-4.0)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1024 * 36 * 5 = 184320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1024 * 35 * 5 = 179200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9481721"/>
                  </a:ext>
                </a:extLst>
              </a:tr>
              <a:tr h="29566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Proposed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1024 * 16 * 5 = 81920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1024 * 15 * 5 = 76800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42623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5ABD9B-A5B2-4732-89FC-2661E92543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158263"/>
              </p:ext>
            </p:extLst>
          </p:nvPr>
        </p:nvGraphicFramePr>
        <p:xfrm>
          <a:off x="1903820" y="4874183"/>
          <a:ext cx="9343299" cy="8869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20479">
                  <a:extLst>
                    <a:ext uri="{9D8B030D-6E8A-4147-A177-3AD203B41FA5}">
                      <a16:colId xmlns:a16="http://schemas.microsoft.com/office/drawing/2014/main" val="3517357308"/>
                    </a:ext>
                  </a:extLst>
                </a:gridCol>
                <a:gridCol w="3824257">
                  <a:extLst>
                    <a:ext uri="{9D8B030D-6E8A-4147-A177-3AD203B41FA5}">
                      <a16:colId xmlns:a16="http://schemas.microsoft.com/office/drawing/2014/main" val="712011523"/>
                    </a:ext>
                  </a:extLst>
                </a:gridCol>
                <a:gridCol w="3398563">
                  <a:extLst>
                    <a:ext uri="{9D8B030D-6E8A-4147-A177-3AD203B41FA5}">
                      <a16:colId xmlns:a16="http://schemas.microsoft.com/office/drawing/2014/main" val="947720420"/>
                    </a:ext>
                  </a:extLst>
                </a:gridCol>
              </a:tblGrid>
              <a:tr h="2956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Multiplications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Additions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753216"/>
                  </a:ext>
                </a:extLst>
              </a:tr>
              <a:tr h="29566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Anchor (VTM-4.0)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(128 + 2) * (128 + 2) * 5 = 84500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1024 * 35 * 5 = 179200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4301189"/>
                  </a:ext>
                </a:extLst>
              </a:tr>
              <a:tr h="29566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Proposed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128 * 128 * 5 = 81920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1024 * 15 * 5 = 76800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1461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794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(modification #2)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C8223F-8EF3-4A0D-92A2-73391DA384E1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5000215"/>
              </a:xfrm>
            </p:spPr>
            <p:txBody>
              <a:bodyPr/>
              <a:lstStyle/>
              <a:p>
                <a:r>
                  <a:rPr lang="en-US" dirty="0"/>
                  <a:t>As the window gets reduced, the right-shift for parameters </a:t>
                </a:r>
                <a14:m>
                  <m:oMath xmlns:m="http://schemas.openxmlformats.org/officeDocument/2006/math">
                    <m:r>
                      <a:rPr lang="en-CA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sv-SE" b="0" i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  <m:sub>
                        <m:r>
                          <a:rPr lang="en-CA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sv-SE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can be reduced by </a:t>
                </a:r>
                <a:r>
                  <a:rPr lang="en-US" b="1" dirty="0">
                    <a:solidFill>
                      <a:srgbClr val="FF0000"/>
                    </a:solidFill>
                  </a:rPr>
                  <a:t>1</a:t>
                </a:r>
                <a:r>
                  <a:rPr lang="en-US" dirty="0"/>
                  <a:t> to keep the parameters at a higher precision.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lvl="1"/>
                <a:endParaRPr lang="en-US" dirty="0"/>
              </a:p>
              <a:p>
                <a:endParaRPr lang="en-US" dirty="0"/>
              </a:p>
              <a:p>
                <a:endParaRPr lang="en-US" dirty="0">
                  <a:highlight>
                    <a:srgbClr val="FFFF00"/>
                  </a:highlight>
                </a:endParaRPr>
              </a:p>
              <a:p>
                <a:endParaRPr lang="en-US" dirty="0"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C8223F-8EF3-4A0D-92A2-73391DA384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5000215"/>
              </a:xfrm>
              <a:blipFill>
                <a:blip r:embed="rId2"/>
                <a:stretch>
                  <a:fillRect l="-814" t="-853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BD52210F-DD33-4485-8BA6-BB6896910C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5021241"/>
                  </p:ext>
                </p:extLst>
              </p:nvPr>
            </p:nvGraphicFramePr>
            <p:xfrm>
              <a:off x="2032000" y="2808675"/>
              <a:ext cx="8128000" cy="249754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8128000">
                      <a:extLst>
                        <a:ext uri="{9D8B030D-6E8A-4147-A177-3AD203B41FA5}">
                          <a16:colId xmlns:a16="http://schemas.microsoft.com/office/drawing/2014/main" val="3451597414"/>
                        </a:ext>
                      </a:extLst>
                    </a:gridCol>
                  </a:tblGrid>
                  <a:tr h="2497541">
                    <a:tc>
                      <a:txBody>
                        <a:bodyPr/>
                        <a:lstStyle/>
                        <a:p>
                          <a:pPr marL="369888" marR="0" lvl="1" indent="0" algn="l" defTabSz="914400" rtl="0" eaLnBrk="1" fontAlgn="t" latinLnBrk="0" hangingPunct="0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ct val="0"/>
                            </a:spcAft>
                            <a:buClr>
                              <a:srgbClr val="181818"/>
                            </a:buClr>
                            <a:buSzTx/>
                            <a:buFont typeface="Ericsson Hilda Light" panose="00000400000000000000" pitchFamily="2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CA" sz="2000" b="0" i="0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sup>
                                </m:sSup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kumimoji="0" lang="sv-SE" sz="2000" b="0" i="0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r>
                                  <a:rPr kumimoji="0" lang="sv-SE" sz="2000" b="1" i="0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kumimoji="0" lang="sv-SE" sz="2000" b="1" i="0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)−(</m:t>
                                </m:r>
                                <m:sSup>
                                  <m:sSup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</m:d>
                                  </m:sup>
                                </m:sSup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sSub>
                                  <m:sSub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sv-SE" sz="2000" b="0" i="1" u="none" strike="noStrike" kern="1000" cap="none" spc="-3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r>
                                  <a:rPr kumimoji="0" lang="sv-SE" sz="2000" b="0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kumimoji="0" lang="sv-SE" sz="2000" b="1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− </m:t>
                                </m:r>
                                <m:r>
                                  <a:rPr kumimoji="0" lang="sv-SE" sz="2000" b="1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kumimoji="0" lang="sv-SE" sz="2000" b="0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kumimoji="0" lang="sv-SE" sz="2000" b="0" i="0" u="none" strike="noStrike" kern="1000" cap="none" spc="-30" normalizeH="0" baseline="0" noProof="0" dirty="0">
                            <a:ln>
                              <a:noFill/>
                            </a:ln>
                            <a:solidFill>
                              <a:srgbClr val="181818"/>
                            </a:solidFill>
                            <a:effectLst/>
                            <a:uLnTx/>
                            <a:uFillTx/>
                            <a:latin typeface="Ericsson Hilda"/>
                          </a:endParaRPr>
                        </a:p>
                        <a:p>
                          <a:pPr marL="369888" marR="0" lvl="1" indent="0" algn="l" defTabSz="914400" rtl="0" eaLnBrk="1" fontAlgn="t" latinLnBrk="0" hangingPunct="0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ct val="0"/>
                            </a:spcAft>
                            <a:buClr>
                              <a:srgbClr val="181818"/>
                            </a:buClr>
                            <a:buSzTx/>
                            <a:buFont typeface="Ericsson Hilda Light" panose="00000400000000000000" pitchFamily="2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0" lang="sv-SE" sz="2000" b="0" i="1" u="none" strike="noStrike" kern="1000" cap="none" spc="-3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sv-SE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𝜓</m:t>
                                    </m:r>
                                  </m:e>
                                  <m:sub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sSup>
                                          <m:sSupPr>
                                            <m:ctrlPr>
                                              <a:rPr kumimoji="0" lang="sv-SE" sz="2000" b="0" i="1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kumimoji="0" lang="en-CA" sz="2000" b="0" i="0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kumimoji="0" lang="sv-SE" sz="2000" b="0" i="1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kumimoji="0" lang="en-CA" sz="2000" b="0" i="0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sSup>
                                          <m:sSupPr>
                                            <m:ctrlPr>
                                              <a:rPr kumimoji="0" lang="sv-SE" sz="2000" b="0" i="1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kumimoji="0" lang="en-CA" sz="2000" b="0" i="0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kumimoji="0" lang="sv-SE" sz="2000" b="0" i="1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kumimoji="0" lang="en-CA" sz="2000" b="0" i="0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sSub>
                                  <m:sSub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sv-SE" sz="2000" b="0" i="0" u="none" strike="noStrike" kern="1000" cap="none" spc="-3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  <m:r>
                                  <a:rPr kumimoji="0" lang="sv-SE" sz="2000" b="0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kumimoji="0" lang="sv-SE" sz="2000" b="1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− </m:t>
                                </m:r>
                                <m:r>
                                  <a:rPr kumimoji="0" lang="sv-SE" sz="2000" b="1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kumimoji="0" lang="sv-SE" sz="2000" b="0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oMath>
                            </m:oMathPara>
                          </a14:m>
                          <a:endParaRPr kumimoji="0" lang="sv-SE" sz="2000" b="0" i="0" u="none" strike="noStrike" kern="1000" cap="none" spc="-30" normalizeH="0" baseline="0" noProof="0" dirty="0">
                            <a:ln>
                              <a:noFill/>
                            </a:ln>
                            <a:solidFill>
                              <a:srgbClr val="181818"/>
                            </a:solidFill>
                            <a:effectLst/>
                            <a:uLnTx/>
                            <a:uFillTx/>
                            <a:latin typeface="Ericsson Hilda"/>
                          </a:endParaRPr>
                        </a:p>
                        <a:p>
                          <a:pPr marL="369888" marR="0" lvl="1" indent="0" algn="l" defTabSz="914400" rtl="0" eaLnBrk="1" fontAlgn="t" latinLnBrk="0" hangingPunct="0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ct val="0"/>
                            </a:spcAft>
                            <a:buClr>
                              <a:srgbClr val="181818"/>
                            </a:buClr>
                            <a:buSzTx/>
                            <a:buFont typeface="Ericsson Hilda Light" panose="00000400000000000000" pitchFamily="2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sv-SE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𝜓</m:t>
                                    </m:r>
                                  </m:e>
                                  <m:sub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sSup>
                                          <m:sSupPr>
                                            <m:ctrlPr>
                                              <a:rPr kumimoji="0" lang="sv-SE" sz="2000" b="0" i="1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kumimoji="0" lang="en-CA" sz="2000" b="0" i="0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kumimoji="0" lang="sv-SE" sz="2000" b="0" i="1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kumimoji="0" lang="en-CA" sz="2000" b="0" i="0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sSup>
                                          <m:sSupPr>
                                            <m:ctrlPr>
                                              <a:rPr kumimoji="0" lang="sv-SE" sz="2000" b="0" i="1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kumimoji="0" lang="en-CA" sz="2000" b="0" i="0" u="none" strike="noStrike" kern="1000" cap="none" spc="-3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181818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kumimoji="0" lang="sv-SE" sz="2000" b="0" i="1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kumimoji="0" lang="en-CA" sz="2000" b="0" i="0" u="none" strike="noStrike" kern="1000" cap="none" spc="-3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181818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kumimoji="0" lang="sv-SE" sz="2000" b="0" i="1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kumimoji="0" lang="en-CA" sz="2000" b="0" i="0" u="none" strike="noStrike" kern="1000" cap="none" spc="-3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181818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kumimoji="0" lang="en-CA" sz="2000" b="0" i="0" u="none" strike="noStrike" kern="1000" cap="none" spc="-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sSub>
                                  <m:sSubPr>
                                    <m:ctrlPr>
                                      <a:rPr kumimoji="0" lang="sv-SE" sz="2000" b="0" i="1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sv-SE" sz="2000" b="0" i="0" u="none" strike="noStrike" kern="1000" cap="none" spc="-3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kumimoji="0" lang="en-CA" sz="2000" b="0" i="0" u="none" strike="noStrike" kern="1000" cap="none" spc="-3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181818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  <m:r>
                                  <a:rPr kumimoji="0" lang="sv-SE" sz="2000" b="1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− </m:t>
                                </m:r>
                                <m:r>
                                  <a:rPr kumimoji="0" lang="sv-SE" sz="2000" b="1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kumimoji="0" lang="sv-SE" sz="2000" b="0" i="1" u="none" strike="noStrike" kern="1000" cap="none" spc="-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181818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kumimoji="0" lang="sv-SE" sz="2000" b="0" i="0" u="none" strike="noStrike" kern="1000" cap="none" spc="-30" normalizeH="0" baseline="0" noProof="0" dirty="0">
                            <a:ln>
                              <a:noFill/>
                            </a:ln>
                            <a:solidFill>
                              <a:srgbClr val="181818"/>
                            </a:solidFill>
                            <a:effectLst/>
                            <a:uLnTx/>
                            <a:uFillTx/>
                            <a:latin typeface="Ericsson Hilda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40777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BD52210F-DD33-4485-8BA6-BB6896910C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5021241"/>
                  </p:ext>
                </p:extLst>
              </p:nvPr>
            </p:nvGraphicFramePr>
            <p:xfrm>
              <a:off x="2032000" y="2808675"/>
              <a:ext cx="8128000" cy="249754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8128000">
                      <a:extLst>
                        <a:ext uri="{9D8B030D-6E8A-4147-A177-3AD203B41FA5}">
                          <a16:colId xmlns:a16="http://schemas.microsoft.com/office/drawing/2014/main" val="3451597414"/>
                        </a:ext>
                      </a:extLst>
                    </a:gridCol>
                  </a:tblGrid>
                  <a:tr h="2497541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07771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5663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633076" cy="1081088"/>
          </a:xfrm>
        </p:spPr>
        <p:txBody>
          <a:bodyPr/>
          <a:lstStyle/>
          <a:p>
            <a:r>
              <a:rPr lang="en-US" dirty="0"/>
              <a:t>Bit-width comparison between VTM and the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28C755C-8375-4701-9F43-9D2FAEA49A1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5994246"/>
                  </p:ext>
                </p:extLst>
              </p:nvPr>
            </p:nvGraphicFramePr>
            <p:xfrm>
              <a:off x="1653314" y="1676400"/>
              <a:ext cx="8707572" cy="441959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902524">
                      <a:extLst>
                        <a:ext uri="{9D8B030D-6E8A-4147-A177-3AD203B41FA5}">
                          <a16:colId xmlns:a16="http://schemas.microsoft.com/office/drawing/2014/main" val="2662879261"/>
                        </a:ext>
                      </a:extLst>
                    </a:gridCol>
                    <a:gridCol w="2902524">
                      <a:extLst>
                        <a:ext uri="{9D8B030D-6E8A-4147-A177-3AD203B41FA5}">
                          <a16:colId xmlns:a16="http://schemas.microsoft.com/office/drawing/2014/main" val="3160618352"/>
                        </a:ext>
                      </a:extLst>
                    </a:gridCol>
                    <a:gridCol w="2902524">
                      <a:extLst>
                        <a:ext uri="{9D8B030D-6E8A-4147-A177-3AD203B41FA5}">
                          <a16:colId xmlns:a16="http://schemas.microsoft.com/office/drawing/2014/main" val="301034255"/>
                        </a:ext>
                      </a:extLst>
                    </a:gridCol>
                  </a:tblGrid>
                  <a:tr h="55847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400" dirty="0">
                              <a:effectLst/>
                            </a:rPr>
                            <a:t>Parameter</a:t>
                          </a:r>
                          <a:endParaRPr lang="sv-SE" sz="2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400" dirty="0">
                              <a:effectLst/>
                            </a:rPr>
                            <a:t>bit-width (VTM-4)</a:t>
                          </a:r>
                          <a:endParaRPr lang="sv-SE" sz="2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400" dirty="0">
                              <a:effectLst/>
                            </a:rPr>
                            <a:t>bit-width (Proposal)</a:t>
                          </a:r>
                          <a:endParaRPr lang="sv-SE" sz="2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32810693"/>
                      </a:ext>
                    </a:extLst>
                  </a:tr>
                  <a:tr h="59613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sv-SE" sz="20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20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oMath>
                          </a14:m>
                          <a:r>
                            <a:rPr lang="en-CA" sz="2000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sv-SE" sz="20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20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oMath>
                          </a14:m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16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16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58535265"/>
                      </a:ext>
                    </a:extLst>
                  </a:tr>
                  <a:tr h="98008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p>
                                    <m:sSupPr>
                                      <m:ctrlPr>
                                        <a:rPr lang="sv-SE" sz="20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20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sv-SE" sz="20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CA" sz="20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k</m:t>
                                          </m:r>
                                        </m:e>
                                      </m:d>
                                    </m:sup>
                                  </m:sSup>
                                </m:num>
                                <m:den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oMath>
                          </a14:m>
                          <a:r>
                            <a:rPr lang="en-CA" sz="200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p>
                                    <m:sSupPr>
                                      <m:ctrlPr>
                                        <a:rPr lang="sv-SE" sz="20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20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sv-SE" sz="20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CA" sz="20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k</m:t>
                                          </m:r>
                                        </m:e>
                                      </m:d>
                                    </m:sup>
                                  </m:sSup>
                                </m:num>
                                <m:den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CA" sz="2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oMath>
                          </a14:m>
                          <a:endParaRPr lang="sv-SE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r>
                            <a:rPr lang="en-CA" sz="2000" dirty="0">
                              <a:effectLst/>
                            </a:rPr>
                            <a:t> + 3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r>
                            <a:rPr lang="en-CA" sz="2000" dirty="0">
                              <a:effectLst/>
                            </a:rPr>
                            <a:t> + 3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55647989"/>
                      </a:ext>
                    </a:extLst>
                  </a:tr>
                  <a:tr h="55847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2000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  <m:d>
                                  <m:dPr>
                                    <m:ctrlPr>
                                      <a:rPr lang="sv-SE" sz="20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20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CA" sz="20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20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sv-SE" sz="200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21 - </a:t>
                          </a: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22 – </a:t>
                          </a:r>
                          <a:r>
                            <a:rPr lang="en-CA" sz="2000" b="1" dirty="0" err="1">
                              <a:solidFill>
                                <a:srgbClr val="FF0000"/>
                              </a:solidFill>
                              <a:effectLst/>
                            </a:rPr>
                            <a:t>bitDepth</a:t>
                          </a:r>
                          <a:endParaRPr lang="sv-SE" sz="2000" b="1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9205080"/>
                      </a:ext>
                    </a:extLst>
                  </a:tr>
                  <a:tr h="60946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𝜓</m:t>
                                  </m:r>
                                </m:e>
                                <m:sub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sv-SE" sz="20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oMath>
                          </a14:m>
                          <a:r>
                            <a:rPr lang="en-CA" sz="2000" dirty="0">
                              <a:solidFill>
                                <a:srgbClr val="FF0000"/>
                              </a:solidFill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𝜓</m:t>
                                  </m:r>
                                </m:e>
                                <m:sub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sv-SE" sz="20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20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oMath>
                          </a14:m>
                          <a:endParaRPr lang="sv-SE" sz="20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11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12</a:t>
                          </a:r>
                          <a:endParaRPr lang="sv-SE" sz="2000" b="1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08236817"/>
                      </a:ext>
                    </a:extLst>
                  </a:tr>
                  <a:tr h="55847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200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200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oMath>
                          </a14:m>
                          <a:endParaRPr lang="sv-SE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27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27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7462094"/>
                      </a:ext>
                    </a:extLst>
                  </a:tr>
                  <a:tr h="55847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2000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2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CA" sz="20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sub>
                              </m:sSub>
                            </m:oMath>
                          </a14:m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37 - </a:t>
                          </a: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37 - </a:t>
                          </a: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4429866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28C755C-8375-4701-9F43-9D2FAEA49A1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5994246"/>
                  </p:ext>
                </p:extLst>
              </p:nvPr>
            </p:nvGraphicFramePr>
            <p:xfrm>
              <a:off x="1653314" y="1676400"/>
              <a:ext cx="8707572" cy="441959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902524">
                      <a:extLst>
                        <a:ext uri="{9D8B030D-6E8A-4147-A177-3AD203B41FA5}">
                          <a16:colId xmlns:a16="http://schemas.microsoft.com/office/drawing/2014/main" val="2662879261"/>
                        </a:ext>
                      </a:extLst>
                    </a:gridCol>
                    <a:gridCol w="2902524">
                      <a:extLst>
                        <a:ext uri="{9D8B030D-6E8A-4147-A177-3AD203B41FA5}">
                          <a16:colId xmlns:a16="http://schemas.microsoft.com/office/drawing/2014/main" val="3160618352"/>
                        </a:ext>
                      </a:extLst>
                    </a:gridCol>
                    <a:gridCol w="2902524">
                      <a:extLst>
                        <a:ext uri="{9D8B030D-6E8A-4147-A177-3AD203B41FA5}">
                          <a16:colId xmlns:a16="http://schemas.microsoft.com/office/drawing/2014/main" val="301034255"/>
                        </a:ext>
                      </a:extLst>
                    </a:gridCol>
                  </a:tblGrid>
                  <a:tr h="55847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400" dirty="0">
                              <a:effectLst/>
                            </a:rPr>
                            <a:t>Parameter</a:t>
                          </a:r>
                          <a:endParaRPr lang="sv-SE" sz="2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400" dirty="0">
                              <a:effectLst/>
                            </a:rPr>
                            <a:t>bit-width (VTM-4)</a:t>
                          </a:r>
                          <a:endParaRPr lang="sv-SE" sz="2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400" dirty="0">
                              <a:effectLst/>
                            </a:rPr>
                            <a:t>bit-width (Proposal)</a:t>
                          </a:r>
                          <a:endParaRPr lang="sv-SE" sz="2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32810693"/>
                      </a:ext>
                    </a:extLst>
                  </a:tr>
                  <a:tr h="596131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0" t="-96907" r="-200630" b="-558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16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16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58535265"/>
                      </a:ext>
                    </a:extLst>
                  </a:tr>
                  <a:tr h="980089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0" t="-118634" r="-200630" b="-2366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r>
                            <a:rPr lang="en-CA" sz="2000" dirty="0">
                              <a:effectLst/>
                            </a:rPr>
                            <a:t> + 3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r>
                            <a:rPr lang="en-CA" sz="2000" dirty="0">
                              <a:effectLst/>
                            </a:rPr>
                            <a:t> + 3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55647989"/>
                      </a:ext>
                    </a:extLst>
                  </a:tr>
                  <a:tr h="558479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0" t="-382609" r="-200630" b="-314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21 - </a:t>
                          </a: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22 – </a:t>
                          </a:r>
                          <a:r>
                            <a:rPr lang="en-CA" sz="2000" b="1" dirty="0" err="1">
                              <a:solidFill>
                                <a:srgbClr val="FF0000"/>
                              </a:solidFill>
                              <a:effectLst/>
                            </a:rPr>
                            <a:t>bitDepth</a:t>
                          </a:r>
                          <a:endParaRPr lang="sv-SE" sz="2000" b="1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9205080"/>
                      </a:ext>
                    </a:extLst>
                  </a:tr>
                  <a:tr h="609462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0" t="-444000" r="-200630" b="-189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11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12</a:t>
                          </a:r>
                          <a:endParaRPr lang="sv-SE" sz="2000" b="1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08236817"/>
                      </a:ext>
                    </a:extLst>
                  </a:tr>
                  <a:tr h="558479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0" t="-597802" r="-200630" b="-10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27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27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7462094"/>
                      </a:ext>
                    </a:extLst>
                  </a:tr>
                  <a:tr h="558479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0" t="-690217" r="-200630" b="-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37 - </a:t>
                          </a: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effectLst/>
                            </a:rPr>
                            <a:t>37 - </a:t>
                          </a:r>
                          <a:r>
                            <a:rPr lang="en-CA" sz="2000" dirty="0" err="1">
                              <a:effectLst/>
                            </a:rPr>
                            <a:t>bitDepth</a:t>
                          </a:r>
                          <a:endParaRPr lang="sv-SE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4429866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3819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dirty="0"/>
              <a:t>Proposed method (modification #1 and #2)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A08789-1CC6-4762-9D9F-C788C65E3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471" y="2369845"/>
            <a:ext cx="7275173" cy="293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1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dirty="0"/>
              <a:t>Proposed method (modification #1 and #2) + </a:t>
            </a:r>
            <a:r>
              <a:rPr lang="en-US" b="1" dirty="0"/>
              <a:t>both</a:t>
            </a:r>
            <a:r>
              <a:rPr lang="en-US" dirty="0"/>
              <a:t> SAD block level and sub-block level early termination </a:t>
            </a:r>
            <a:r>
              <a:rPr lang="en-US" b="1" dirty="0"/>
              <a:t>off</a:t>
            </a:r>
          </a:p>
          <a:p>
            <a:endParaRPr lang="en-US" dirty="0"/>
          </a:p>
          <a:p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D167D-4F17-4833-92B2-96EE338CB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00" y="2368800"/>
            <a:ext cx="7279443" cy="293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190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00215"/>
          </a:xfrm>
        </p:spPr>
        <p:txBody>
          <a:bodyPr/>
          <a:lstStyle/>
          <a:p>
            <a:r>
              <a:rPr lang="en-US" dirty="0"/>
              <a:t>The proposed method reduces the amount of multiplication and addition operations.</a:t>
            </a:r>
          </a:p>
          <a:p>
            <a:endParaRPr lang="en-US" dirty="0"/>
          </a:p>
          <a:p>
            <a:r>
              <a:rPr lang="en-US" dirty="0"/>
              <a:t>The proposed method is more friendly for software SIMD optimization.</a:t>
            </a:r>
          </a:p>
          <a:p>
            <a:endParaRPr lang="en-US" dirty="0"/>
          </a:p>
          <a:p>
            <a:r>
              <a:rPr lang="en-US" dirty="0"/>
              <a:t>The impact on the BD-rate performance is asserted to be marginal.</a:t>
            </a:r>
          </a:p>
          <a:p>
            <a:endParaRPr lang="en-US" dirty="0"/>
          </a:p>
          <a:p>
            <a:r>
              <a:rPr lang="en-US" dirty="0"/>
              <a:t>Propose to consider further studying in a CE.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3065674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151</TotalTime>
  <Words>530</Words>
  <Application>Microsoft Office PowerPoint</Application>
  <PresentationFormat>Widescreen</PresentationFormat>
  <Paragraphs>119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Cambria Math</vt:lpstr>
      <vt:lpstr>Times New Roman</vt:lpstr>
      <vt:lpstr>Ericsson Hilda</vt:lpstr>
      <vt:lpstr>Ericsson Technical Icons</vt:lpstr>
      <vt:lpstr>Ericsson Hilda Light</vt:lpstr>
      <vt:lpstr>SimSun</vt:lpstr>
      <vt:lpstr>PresentationTemplate2017</vt:lpstr>
      <vt:lpstr>JVET-N0152: On motion refinement parameter derivation in BDOF</vt:lpstr>
      <vt:lpstr>Bi-directional optical flow (BDOF)</vt:lpstr>
      <vt:lpstr>Proposal (modification #1)</vt:lpstr>
      <vt:lpstr>Benefit of modification #1</vt:lpstr>
      <vt:lpstr>Proposal (modification #2)</vt:lpstr>
      <vt:lpstr>Bit-width comparison between VTM and the proposal</vt:lpstr>
      <vt:lpstr>Results</vt:lpstr>
      <vt:lpstr>Results</vt:lpstr>
      <vt:lpstr>Conclusion</vt:lpstr>
      <vt:lpstr>PowerPoint Presentation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Ruoyang Yu</dc:creator>
  <cp:keywords/>
  <dc:description/>
  <cp:lastModifiedBy>Ruoyang Yu</cp:lastModifiedBy>
  <cp:revision>72</cp:revision>
  <dcterms:created xsi:type="dcterms:W3CDTF">2019-03-18T08:33:52Z</dcterms:created>
  <dcterms:modified xsi:type="dcterms:W3CDTF">2019-03-21T06:39:04Z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