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1689" r:id="rId2"/>
    <p:sldId id="1882" r:id="rId3"/>
    <p:sldId id="1885" r:id="rId4"/>
    <p:sldId id="1883" r:id="rId5"/>
    <p:sldId id="1886" r:id="rId6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8181" autoAdjust="0"/>
  </p:normalViewPr>
  <p:slideViewPr>
    <p:cSldViewPr snapToGrid="0">
      <p:cViewPr varScale="1">
        <p:scale>
          <a:sx n="86" d="100"/>
          <a:sy n="86" d="100"/>
        </p:scale>
        <p:origin x="1290" y="60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13/01/2019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2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810729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49973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4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919341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1/13/2019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625" y="185978"/>
            <a:ext cx="8791575" cy="531103"/>
          </a:xfrm>
        </p:spPr>
        <p:txBody>
          <a:bodyPr/>
          <a:lstStyle/>
          <a:p>
            <a:pPr algn="ctr"/>
            <a:r>
              <a:rPr lang="en-US" dirty="0"/>
              <a:t>CE10-related: M0390-M0096 combination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JVET-M0838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Jan. 2019</a:t>
            </a:r>
          </a:p>
          <a:p>
            <a:r>
              <a:rPr lang="fr-FR" sz="900" dirty="0">
                <a:latin typeface="Trebuchet MS" pitchFamily="34" charset="0"/>
              </a:rPr>
              <a:t>F. Galpin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88C583-18F6-478E-B618-32263D28832E}"/>
              </a:ext>
            </a:extLst>
          </p:cNvPr>
          <p:cNvSpPr txBox="1"/>
          <p:nvPr/>
        </p:nvSpPr>
        <p:spPr>
          <a:xfrm>
            <a:off x="2709697" y="4743390"/>
            <a:ext cx="3467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err="1">
                <a:latin typeface="Trebuchet MS" pitchFamily="34" charset="0"/>
              </a:rPr>
              <a:t>Technicolor&amp;Qualcomm</a:t>
            </a:r>
            <a:endParaRPr lang="en-US" sz="2000" dirty="0" err="1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CE10-related: VTM-3.0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2896851"/>
          </a:xfrm>
        </p:spPr>
        <p:txBody>
          <a:bodyPr numCol="1" anchor="ctr"/>
          <a:lstStyle/>
          <a:p>
            <a:pPr lvl="1"/>
            <a:r>
              <a:rPr lang="en-US" sz="1400" b="1" dirty="0"/>
              <a:t>VTM-3.0</a:t>
            </a:r>
            <a:endParaRPr lang="fr-FR" sz="1400" b="1" dirty="0"/>
          </a:p>
          <a:p>
            <a:pPr lvl="2"/>
            <a:r>
              <a:rPr lang="en-US" sz="1400" dirty="0"/>
              <a:t>2 motion compensation + 1 intra prediction + 3 clips per sample + 2 weighting steps</a:t>
            </a:r>
          </a:p>
          <a:p>
            <a:pPr lvl="2"/>
            <a:r>
              <a:rPr lang="fr-FR" sz="1400" dirty="0"/>
              <a:t>Intra </a:t>
            </a:r>
            <a:r>
              <a:rPr lang="fr-FR" sz="1400" dirty="0" err="1"/>
              <a:t>prediction</a:t>
            </a:r>
            <a:r>
              <a:rPr lang="fr-FR" sz="1400" dirty="0"/>
              <a:t> up to 4 modes, PDPC </a:t>
            </a:r>
            <a:r>
              <a:rPr lang="fr-FR" sz="1400" dirty="0" err="1"/>
              <a:t>done</a:t>
            </a:r>
            <a:r>
              <a:rPr lang="fr-FR" sz="1400" dirty="0"/>
              <a:t> on intra </a:t>
            </a:r>
            <a:r>
              <a:rPr lang="fr-FR" sz="1400" dirty="0" err="1"/>
              <a:t>prediction</a:t>
            </a:r>
            <a:r>
              <a:rPr lang="fr-FR" sz="1400" dirty="0"/>
              <a:t> </a:t>
            </a:r>
            <a:r>
              <a:rPr lang="fr-FR" sz="1400" dirty="0" err="1"/>
              <a:t>only</a:t>
            </a:r>
            <a:endParaRPr lang="en-US" sz="1400" dirty="0"/>
          </a:p>
          <a:p>
            <a:pPr lvl="2"/>
            <a:r>
              <a:rPr lang="en-US" sz="1400" dirty="0"/>
              <a:t>+ potentially BIO</a:t>
            </a:r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0">
            <a:extLst>
              <a:ext uri="{FF2B5EF4-FFF2-40B4-BE49-F238E27FC236}">
                <a16:creationId xmlns:a16="http://schemas.microsoft.com/office/drawing/2014/main" id="{118B9027-7A4F-48E5-8E72-B2481A92F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167" y="2061410"/>
            <a:ext cx="1036290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77067D3-46BB-4A01-8D3F-6E0046F4D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296" y="2005253"/>
            <a:ext cx="6564738" cy="264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19535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CE10-related: proposal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2896851"/>
          </a:xfrm>
        </p:spPr>
        <p:txBody>
          <a:bodyPr numCol="1" anchor="ctr"/>
          <a:lstStyle/>
          <a:p>
            <a:pPr lvl="1"/>
            <a:r>
              <a:rPr lang="fr-FR" sz="1400" b="1" dirty="0"/>
              <a:t>M0390</a:t>
            </a:r>
          </a:p>
          <a:p>
            <a:pPr lvl="2"/>
            <a:r>
              <a:rPr lang="en-US" sz="1400" dirty="0"/>
              <a:t>1 motion compensation + 1 intra prediction + 1 clip per sample + 1 weighting step</a:t>
            </a:r>
          </a:p>
          <a:p>
            <a:pPr lvl="2"/>
            <a:r>
              <a:rPr lang="fr-FR" sz="1400" dirty="0"/>
              <a:t>R</a:t>
            </a:r>
            <a:r>
              <a:rPr lang="en-US" sz="1400" dirty="0" err="1"/>
              <a:t>euse</a:t>
            </a:r>
            <a:r>
              <a:rPr lang="en-US" sz="1400" dirty="0"/>
              <a:t> </a:t>
            </a:r>
            <a:r>
              <a:rPr lang="en-US" sz="1400" dirty="0" err="1"/>
              <a:t>uni-dir</a:t>
            </a:r>
            <a:r>
              <a:rPr lang="en-US" sz="1400" dirty="0"/>
              <a:t> </a:t>
            </a:r>
            <a:r>
              <a:rPr lang="en-US" sz="1400" dirty="0" err="1"/>
              <a:t>Mv</a:t>
            </a:r>
            <a:r>
              <a:rPr lang="en-US" sz="1400" dirty="0"/>
              <a:t> predictor list from Triangle Partitions</a:t>
            </a:r>
          </a:p>
          <a:p>
            <a:pPr lvl="2"/>
            <a:r>
              <a:rPr lang="fr-FR" sz="1400" dirty="0" err="1"/>
              <a:t>Improved</a:t>
            </a:r>
            <a:r>
              <a:rPr lang="fr-FR" sz="1400" dirty="0"/>
              <a:t> </a:t>
            </a:r>
            <a:r>
              <a:rPr lang="fr-FR" sz="1400" dirty="0" err="1"/>
              <a:t>accuracy</a:t>
            </a:r>
            <a:r>
              <a:rPr lang="fr-FR" sz="1400" dirty="0"/>
              <a:t> for </a:t>
            </a:r>
            <a:r>
              <a:rPr lang="fr-FR" sz="1400" dirty="0" err="1"/>
              <a:t>blending</a:t>
            </a:r>
            <a:r>
              <a:rPr lang="fr-FR" sz="1400" dirty="0"/>
              <a:t> </a:t>
            </a:r>
            <a:r>
              <a:rPr lang="fr-FR" sz="1400" dirty="0" err="1"/>
              <a:t>process</a:t>
            </a:r>
            <a:endParaRPr lang="en-US" sz="1400" dirty="0"/>
          </a:p>
          <a:p>
            <a:pPr lvl="1"/>
            <a:r>
              <a:rPr lang="fr-FR" sz="1400" dirty="0"/>
              <a:t>M0096</a:t>
            </a:r>
          </a:p>
          <a:p>
            <a:pPr lvl="2"/>
            <a:r>
              <a:rPr lang="fr-FR" sz="1400" dirty="0" err="1"/>
              <a:t>Simplify</a:t>
            </a:r>
            <a:r>
              <a:rPr lang="fr-FR" sz="1400" dirty="0"/>
              <a:t> intra </a:t>
            </a:r>
            <a:r>
              <a:rPr lang="fr-FR" sz="1400" dirty="0" err="1"/>
              <a:t>prediction</a:t>
            </a:r>
            <a:r>
              <a:rPr lang="fr-FR" sz="1400" dirty="0"/>
              <a:t> (</a:t>
            </a:r>
            <a:r>
              <a:rPr lang="fr-FR" sz="1400" dirty="0" err="1"/>
              <a:t>planar</a:t>
            </a:r>
            <a:r>
              <a:rPr lang="fr-FR" sz="1400" dirty="0"/>
              <a:t> </a:t>
            </a:r>
            <a:r>
              <a:rPr lang="fr-FR" sz="1400" dirty="0" err="1"/>
              <a:t>only</a:t>
            </a:r>
            <a:r>
              <a:rPr lang="fr-FR" sz="1400" dirty="0"/>
              <a:t>)</a:t>
            </a:r>
          </a:p>
          <a:p>
            <a:pPr lvl="2"/>
            <a:r>
              <a:rPr lang="fr-FR" sz="1400" dirty="0" err="1"/>
              <a:t>Apply</a:t>
            </a:r>
            <a:r>
              <a:rPr lang="fr-FR" sz="1400" dirty="0"/>
              <a:t> PDPC </a:t>
            </a:r>
            <a:r>
              <a:rPr lang="fr-FR" sz="1400" dirty="0" err="1"/>
              <a:t>during</a:t>
            </a:r>
            <a:r>
              <a:rPr lang="fr-FR" sz="1400" dirty="0"/>
              <a:t> the </a:t>
            </a:r>
            <a:r>
              <a:rPr lang="fr-FR" sz="1400" dirty="0" err="1"/>
              <a:t>merging</a:t>
            </a:r>
            <a:r>
              <a:rPr lang="fr-FR" sz="1400" dirty="0"/>
              <a:t> </a:t>
            </a:r>
            <a:r>
              <a:rPr lang="fr-FR" sz="1400" dirty="0" err="1"/>
              <a:t>process</a:t>
            </a:r>
            <a:r>
              <a:rPr lang="fr-FR" sz="1400" dirty="0"/>
              <a:t> + </a:t>
            </a:r>
            <a:r>
              <a:rPr lang="fr-FR" sz="1400" dirty="0" err="1"/>
              <a:t>adapt</a:t>
            </a:r>
            <a:r>
              <a:rPr lang="fr-FR" sz="1400" dirty="0"/>
              <a:t> </a:t>
            </a:r>
            <a:r>
              <a:rPr lang="fr-FR" sz="1400" dirty="0" err="1"/>
              <a:t>weights</a:t>
            </a:r>
            <a:r>
              <a:rPr lang="fr-FR" sz="1400" dirty="0"/>
              <a:t> for intra and inter</a:t>
            </a:r>
          </a:p>
          <a:p>
            <a:pPr marL="0" lvl="1" indent="0">
              <a:buNone/>
            </a:pPr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0">
            <a:extLst>
              <a:ext uri="{FF2B5EF4-FFF2-40B4-BE49-F238E27FC236}">
                <a16:creationId xmlns:a16="http://schemas.microsoft.com/office/drawing/2014/main" id="{118B9027-7A4F-48E5-8E72-B2481A92F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167" y="2061410"/>
            <a:ext cx="1036290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9C0CFA9-7D07-406F-9ED0-5AD54F81610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699" y="3010794"/>
            <a:ext cx="6300735" cy="2050417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3423515" y="3933919"/>
            <a:ext cx="512692" cy="39290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</a:rPr>
              <a:t>PDPC</a:t>
            </a:r>
            <a:endParaRPr 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4847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CE10-related: results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0C0B45A-035F-4EB1-9C75-D474CCD4FC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999949"/>
              </p:ext>
            </p:extLst>
          </p:nvPr>
        </p:nvGraphicFramePr>
        <p:xfrm>
          <a:off x="2663672" y="588965"/>
          <a:ext cx="4506563" cy="4447470"/>
        </p:xfrm>
        <a:graphic>
          <a:graphicData uri="http://schemas.openxmlformats.org/drawingml/2006/table">
            <a:tbl>
              <a:tblPr/>
              <a:tblGrid>
                <a:gridCol w="1061128">
                  <a:extLst>
                    <a:ext uri="{9D8B030D-6E8A-4147-A177-3AD203B41FA5}">
                      <a16:colId xmlns:a16="http://schemas.microsoft.com/office/drawing/2014/main" val="342375571"/>
                    </a:ext>
                  </a:extLst>
                </a:gridCol>
                <a:gridCol w="689087">
                  <a:extLst>
                    <a:ext uri="{9D8B030D-6E8A-4147-A177-3AD203B41FA5}">
                      <a16:colId xmlns:a16="http://schemas.microsoft.com/office/drawing/2014/main" val="417090883"/>
                    </a:ext>
                  </a:extLst>
                </a:gridCol>
                <a:gridCol w="689087">
                  <a:extLst>
                    <a:ext uri="{9D8B030D-6E8A-4147-A177-3AD203B41FA5}">
                      <a16:colId xmlns:a16="http://schemas.microsoft.com/office/drawing/2014/main" val="2382481679"/>
                    </a:ext>
                  </a:extLst>
                </a:gridCol>
                <a:gridCol w="689087">
                  <a:extLst>
                    <a:ext uri="{9D8B030D-6E8A-4147-A177-3AD203B41FA5}">
                      <a16:colId xmlns:a16="http://schemas.microsoft.com/office/drawing/2014/main" val="2827421835"/>
                    </a:ext>
                  </a:extLst>
                </a:gridCol>
                <a:gridCol w="689087">
                  <a:extLst>
                    <a:ext uri="{9D8B030D-6E8A-4147-A177-3AD203B41FA5}">
                      <a16:colId xmlns:a16="http://schemas.microsoft.com/office/drawing/2014/main" val="4273631040"/>
                    </a:ext>
                  </a:extLst>
                </a:gridCol>
                <a:gridCol w="689087">
                  <a:extLst>
                    <a:ext uri="{9D8B030D-6E8A-4147-A177-3AD203B41FA5}">
                      <a16:colId xmlns:a16="http://schemas.microsoft.com/office/drawing/2014/main" val="3065373795"/>
                    </a:ext>
                  </a:extLst>
                </a:gridCol>
              </a:tblGrid>
              <a:tr h="4305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579260"/>
                  </a:ext>
                </a:extLst>
              </a:tr>
              <a:tr h="29026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0611280"/>
                  </a:ext>
                </a:extLst>
              </a:tr>
              <a:tr h="165587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740" marR="9740" marT="9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6970291"/>
                  </a:ext>
                </a:extLst>
              </a:tr>
              <a:tr h="165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740" marR="9740" marT="9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7463688"/>
                  </a:ext>
                </a:extLst>
              </a:tr>
              <a:tr h="165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740" marR="9740" marT="9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351032"/>
                  </a:ext>
                </a:extLst>
              </a:tr>
              <a:tr h="165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740" marR="9740" marT="9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273156"/>
                  </a:ext>
                </a:extLst>
              </a:tr>
              <a:tr h="165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740" marR="9740" marT="9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6793704"/>
                  </a:ext>
                </a:extLst>
              </a:tr>
              <a:tr h="165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645674"/>
                  </a:ext>
                </a:extLst>
              </a:tr>
              <a:tr h="165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740" marR="9740" marT="9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942483"/>
                  </a:ext>
                </a:extLst>
              </a:tr>
              <a:tr h="165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740" marR="9740" marT="9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106810"/>
                  </a:ext>
                </a:extLst>
              </a:tr>
              <a:tr h="165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740" marR="9740" marT="9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8279557"/>
                  </a:ext>
                </a:extLst>
              </a:tr>
              <a:tr h="165587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40" marR="9740" marT="974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40" marR="9740" marT="974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40" marR="9740" marT="974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40" marR="9740" marT="974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40" marR="9740" marT="974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819554"/>
                  </a:ext>
                </a:extLst>
              </a:tr>
              <a:tr h="29026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5600623"/>
                  </a:ext>
                </a:extLst>
              </a:tr>
              <a:tr h="29026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7291526"/>
                  </a:ext>
                </a:extLst>
              </a:tr>
              <a:tr h="165587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740" marR="9740" marT="9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407469"/>
                  </a:ext>
                </a:extLst>
              </a:tr>
              <a:tr h="165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9126361"/>
                  </a:ext>
                </a:extLst>
              </a:tr>
              <a:tr h="165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560112"/>
                  </a:ext>
                </a:extLst>
              </a:tr>
              <a:tr h="165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50495"/>
                  </a:ext>
                </a:extLst>
              </a:tr>
              <a:tr h="165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740" marR="9740" marT="9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3147089"/>
                  </a:ext>
                </a:extLst>
              </a:tr>
              <a:tr h="165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740" marR="9740" marT="9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351663"/>
                  </a:ext>
                </a:extLst>
              </a:tr>
              <a:tr h="165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0794159"/>
                  </a:ext>
                </a:extLst>
              </a:tr>
              <a:tr h="165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740" marR="9740" marT="9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6536517"/>
                  </a:ext>
                </a:extLst>
              </a:tr>
              <a:tr h="165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740" marR="9740" marT="97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740" marR="9740" marT="9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740" marR="9740" marT="974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71701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354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CE10-related: Conclusion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252412" y="592931"/>
            <a:ext cx="8583613" cy="4550569"/>
          </a:xfrm>
        </p:spPr>
        <p:txBody>
          <a:bodyPr numCol="1" anchor="ctr"/>
          <a:lstStyle/>
          <a:p>
            <a:pPr marL="0" lvl="1" indent="0">
              <a:buNone/>
            </a:pPr>
            <a:r>
              <a:rPr lang="fr-FR" sz="1400" b="1" dirty="0"/>
              <a:t>Simplifications:</a:t>
            </a:r>
            <a:endParaRPr lang="en-US" sz="1400" b="1" dirty="0"/>
          </a:p>
          <a:p>
            <a:pPr lvl="1"/>
            <a:r>
              <a:rPr lang="en-US" sz="1400" dirty="0"/>
              <a:t>Reduction of pipeline for the multi-hypothesis case (no GBI, BIO etc.)</a:t>
            </a:r>
          </a:p>
          <a:p>
            <a:pPr lvl="1"/>
            <a:r>
              <a:rPr lang="en-US" sz="1400" dirty="0"/>
              <a:t>Reduction of the maximum number of predictions used to get the final prediction (from 3 to 2),</a:t>
            </a:r>
          </a:p>
          <a:p>
            <a:pPr lvl="1"/>
            <a:r>
              <a:rPr lang="en-US" sz="1400" dirty="0"/>
              <a:t>Reduction and harmonization of the clipping and shifting operations</a:t>
            </a:r>
          </a:p>
          <a:p>
            <a:pPr lvl="1"/>
            <a:r>
              <a:rPr lang="en-US" sz="1400" dirty="0"/>
              <a:t>Reduction of the number of modes of the intra prediction</a:t>
            </a:r>
          </a:p>
          <a:p>
            <a:pPr lvl="1"/>
            <a:r>
              <a:rPr lang="en-US" sz="1400" dirty="0"/>
              <a:t>Reduction of the number of merge candidates tested (from 6 to 5)</a:t>
            </a:r>
          </a:p>
          <a:p>
            <a:pPr lvl="1"/>
            <a:r>
              <a:rPr lang="en-US" sz="1400" dirty="0"/>
              <a:t>Harmonization of multi-hypothesis and triangle mode inter prediction construction </a:t>
            </a:r>
          </a:p>
          <a:p>
            <a:pPr marL="0" lvl="1" indent="0">
              <a:buNone/>
            </a:pPr>
            <a:endParaRPr lang="en-US" sz="1400" dirty="0"/>
          </a:p>
          <a:p>
            <a:pPr marL="0" lvl="1" indent="0">
              <a:buNone/>
            </a:pPr>
            <a:r>
              <a:rPr lang="en-US" sz="1400" b="1" dirty="0"/>
              <a:t>Enhancements:</a:t>
            </a:r>
          </a:p>
          <a:p>
            <a:pPr lvl="1"/>
            <a:r>
              <a:rPr lang="fr-FR" sz="1400" dirty="0" err="1"/>
              <a:t>Remove</a:t>
            </a:r>
            <a:r>
              <a:rPr lang="fr-FR" sz="1400" dirty="0"/>
              <a:t> </a:t>
            </a:r>
            <a:r>
              <a:rPr lang="fr-FR" sz="1400" dirty="0" err="1"/>
              <a:t>redundant</a:t>
            </a:r>
            <a:r>
              <a:rPr lang="fr-FR" sz="1400" dirty="0"/>
              <a:t> flag for triangle in multi-</a:t>
            </a:r>
            <a:r>
              <a:rPr lang="fr-FR" sz="1400" dirty="0" err="1"/>
              <a:t>hypothesis</a:t>
            </a:r>
            <a:r>
              <a:rPr lang="fr-FR" sz="1400" dirty="0"/>
              <a:t> case</a:t>
            </a:r>
            <a:endParaRPr lang="en-US" sz="1400" dirty="0"/>
          </a:p>
          <a:p>
            <a:pPr lvl="1"/>
            <a:r>
              <a:rPr lang="en-US" sz="1400" dirty="0"/>
              <a:t>Keep the accuracy of the inter-prediction along the pipeline (as it is in bi-prediction process),</a:t>
            </a:r>
          </a:p>
          <a:p>
            <a:pPr lvl="1"/>
            <a:r>
              <a:rPr lang="en-US" sz="1400" dirty="0"/>
              <a:t>Improve the prediction combination using PDPC and neighbors dependent weighting for intra and inter predictions</a:t>
            </a:r>
          </a:p>
          <a:p>
            <a:pPr lvl="1"/>
            <a:endParaRPr lang="fr-FR" sz="1400" dirty="0"/>
          </a:p>
          <a:p>
            <a:pPr lvl="1"/>
            <a:r>
              <a:rPr lang="en-US" sz="1400" dirty="0"/>
              <a:t>Thanks to Qualcomm for cross-checking</a:t>
            </a:r>
          </a:p>
        </p:txBody>
      </p:sp>
    </p:spTree>
    <p:extLst>
      <p:ext uri="{BB962C8B-B14F-4D97-AF65-F5344CB8AC3E}">
        <p14:creationId xmlns:p14="http://schemas.microsoft.com/office/powerpoint/2010/main" val="376010422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434</Words>
  <Application>Microsoft Office PowerPoint</Application>
  <PresentationFormat>On-screen Show (16:9)</PresentationFormat>
  <Paragraphs>168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Times New Roman</vt:lpstr>
      <vt:lpstr>Trebuchet MS</vt:lpstr>
      <vt:lpstr>Wingdings</vt:lpstr>
      <vt:lpstr>2013_Technicolor</vt:lpstr>
      <vt:lpstr>CE10-related: M0390-M0096 combination</vt:lpstr>
      <vt:lpstr>CE10-related: VTM-3.0</vt:lpstr>
      <vt:lpstr>CE10-related: proposal</vt:lpstr>
      <vt:lpstr>CE10-related: results</vt:lpstr>
      <vt:lpstr>CE10-related: 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2019-01-13T11:56:14Z</dcterms:modified>
</cp:coreProperties>
</file>