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6" r:id="rId2"/>
    <p:sldId id="302" r:id="rId3"/>
    <p:sldId id="263" r:id="rId4"/>
    <p:sldId id="305" r:id="rId5"/>
    <p:sldId id="284" r:id="rId6"/>
    <p:sldId id="30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97B0"/>
    <a:srgbClr val="E6E6E6"/>
    <a:srgbClr val="FFF2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626" autoAdjust="0"/>
  </p:normalViewPr>
  <p:slideViewPr>
    <p:cSldViewPr snapToGrid="0">
      <p:cViewPr varScale="1">
        <p:scale>
          <a:sx n="73" d="100"/>
          <a:sy n="73" d="100"/>
        </p:scale>
        <p:origin x="9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912EC2-34F2-4FB4-83B9-5F197BC6756E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2A2E95-FCF3-431A-B780-9310105E3D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6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95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179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921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41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130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9858FAD-4D2B-4E48-9293-E9D8F9246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7C3FBDF3-F956-411B-8232-8FBD30AEC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54C60F8-D2AF-48A1-A1BE-3DAFC8A1C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12B94F0-5275-42F1-8E38-39E3676C9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09297F7-EAA4-42E3-A62B-AB3E18606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460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9F53D2A-2B3E-4191-A2E2-381F603C2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CA1F205-303E-4855-816B-BBF5B88876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DF878E5-FD53-4F64-9C97-E89F06A83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8A54C12-DE9D-4516-9309-359DC54CC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F418929-98A8-44F6-B9F4-83909619C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885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67A20247-EC08-44B5-AE43-C33CF62877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9F64C577-FF95-433D-B92A-18578887F3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9689EA4-A262-4CD2-99B2-4D6058B11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D35D3F1-91F2-45D5-B772-4C69030FF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2A84FF2-19D4-4E06-89C7-8AC6D07F9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33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CEB72F0-13DB-4E97-B815-A9AA16DCD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88D197A-743D-4E0C-9EF0-A7F6125704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9E8FE00-8065-40E4-8664-F76A88A35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B4198D9-5135-4740-816B-0A452985A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B3745A8-F570-47BC-9420-157742641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F5B35FF7-4FB6-4B6E-8E48-956E57767251}"/>
              </a:ext>
            </a:extLst>
          </p:cNvPr>
          <p:cNvSpPr/>
          <p:nvPr userDrawn="1"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0" name="组合 5">
            <a:extLst>
              <a:ext uri="{FF2B5EF4-FFF2-40B4-BE49-F238E27FC236}">
                <a16:creationId xmlns="" xmlns:a16="http://schemas.microsoft.com/office/drawing/2014/main" id="{E43165F8-4AE6-4359-8CCF-EC8AA74C1D1F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6436292" y="6214048"/>
            <a:ext cx="933223" cy="260696"/>
            <a:chOff x="515938" y="457200"/>
            <a:chExt cx="3243262" cy="863600"/>
          </a:xfrm>
        </p:grpSpPr>
        <p:pic>
          <p:nvPicPr>
            <p:cNvPr id="11" name="Picture 2" descr="C:\Users\gpfeng\Desktop\图片1.jpg">
              <a:extLst>
                <a:ext uri="{FF2B5EF4-FFF2-40B4-BE49-F238E27FC236}">
                  <a16:creationId xmlns="" xmlns:a16="http://schemas.microsoft.com/office/drawing/2014/main" id="{3A96915A-6893-493B-8C9D-B60A1411D9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0" descr="http://bbs.whu.edu.cn/wForum/bbscon.php?bid=38&amp;id=340316&amp;ap=320">
              <a:extLst>
                <a:ext uri="{FF2B5EF4-FFF2-40B4-BE49-F238E27FC236}">
                  <a16:creationId xmlns="" xmlns:a16="http://schemas.microsoft.com/office/drawing/2014/main" id="{65C640EE-E8A4-4131-B8F2-2915AFC7BA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C828A17B-5FF2-41AC-978A-6672E7DB0F4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99" y="6269514"/>
            <a:ext cx="1235075" cy="16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322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772AD2C-9240-42DA-B62A-9E3E41A46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2C6B7B5-16C3-4707-AE35-B20906C00B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2FDA82B-B90B-4ECB-8D19-A33D84246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3A8FAD-7855-417B-921B-FC0CAFC5F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A59683C-F65A-4479-AE6D-27B2D696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F9E8975-3850-41B4-A5BD-03EC6BBE289B}"/>
              </a:ext>
            </a:extLst>
          </p:cNvPr>
          <p:cNvSpPr/>
          <p:nvPr userDrawn="1"/>
        </p:nvSpPr>
        <p:spPr>
          <a:xfrm>
            <a:off x="4191000" y="6642371"/>
            <a:ext cx="4953000" cy="45719"/>
          </a:xfrm>
          <a:prstGeom prst="rect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1857E37-42CB-47D7-8BB8-B464D25A653E}"/>
              </a:ext>
            </a:extLst>
          </p:cNvPr>
          <p:cNvSpPr/>
          <p:nvPr userDrawn="1"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C3A3B0C-0E93-4996-96AC-CD3610A6F97C}"/>
              </a:ext>
            </a:extLst>
          </p:cNvPr>
          <p:cNvSpPr/>
          <p:nvPr userDrawn="1"/>
        </p:nvSpPr>
        <p:spPr>
          <a:xfrm flipV="1">
            <a:off x="5915025" y="6569392"/>
            <a:ext cx="3228975" cy="45719"/>
          </a:xfrm>
          <a:prstGeom prst="rect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94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412A6F4-BEE7-4DBF-BD83-8F5ABECD2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9A77382-F075-4658-9CD0-1C82A37476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D140282F-07A7-4F4A-AF77-514CC4AB7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42CF67E-63CA-4F62-96A7-B05C838B6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AEDCF02-D0EE-4439-AB09-9F69E9C82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50380B43-3645-4568-894A-B52A46FFA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133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6DED86D-3EE1-4102-8B68-3664D7303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425B867-A2A9-4685-A750-5BE298819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E23EF52-4DF6-4C3A-9375-99DF56889D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A30035D3-3D3F-4DAC-85D8-473104BE29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E3EB2B78-BB74-489C-A3E3-60BA8A1638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3B310181-5F9C-428B-A113-C7003CD90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AB2741B3-983F-4B7D-BED8-89B75C488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43FDD168-319B-481B-BCE8-9AA3B2EEF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65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25AE5AA-B9C6-4FA8-9CAD-E560E680B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675E6767-0D20-4D76-AEAF-527889D95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BEA117BD-AEDF-4B8A-B7DB-7F0C38E47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589D9F47-3AD5-4C99-A4BC-26716DE55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942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FF84EBC3-24CC-461A-B20A-F966816E3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D25FF0C-4813-4466-ACB6-E6C2F3F52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948FEBF-D0DC-492E-8AA9-81E066974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326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9FB5FC8-9780-48D5-BA62-2367F9BF3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AA51AE7-6708-4276-9588-72E2CE1B1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1A52D0D1-1438-45AE-A500-E2920F7D00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CFA1117-1061-4C49-BF17-5D6EA2C00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22B44E0-0BB6-4183-BA2E-D045D820F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FF53F322-10AF-4E51-86F2-E8A16F38D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415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2AFAC89-73CE-44F2-9096-F9A6F6E6E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79BD2915-137A-474A-BBA9-7ABB0E7273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5A482C27-1767-4815-94BC-097C35D7A2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60322D3-0D91-4988-BFFD-C3C3B415E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58CD954B-1D6D-4E06-9E97-6BC3B4243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664F6CD-5408-4E03-9815-A77CEF824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189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D5D5A7A6-73F4-4EB6-94EF-9E03F7040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9C9EF0D-DC33-4103-8B39-26575E3CC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5B4AD22-47DD-4544-86C5-E208E71DD3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73B3398-7F4D-4DF5-9461-F49F729E11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992BBA8-0DC9-4A26-9E0B-77826B65C7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012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42C0D22-38DA-4EC5-B8E9-BEFFDEBC99AF}"/>
              </a:ext>
            </a:extLst>
          </p:cNvPr>
          <p:cNvSpPr txBox="1"/>
          <p:nvPr/>
        </p:nvSpPr>
        <p:spPr>
          <a:xfrm>
            <a:off x="799660" y="2135483"/>
            <a:ext cx="7544677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CA" altLang="zh-CN" sz="2700" b="1" dirty="0"/>
          </a:p>
          <a:p>
            <a:pPr algn="ctr"/>
            <a:r>
              <a:rPr lang="en-CA" altLang="zh-CN" sz="2800" b="1" dirty="0" smtClean="0"/>
              <a:t>JVET-M</a:t>
            </a:r>
            <a:r>
              <a:rPr lang="en-US" altLang="zh-CN" sz="2800" b="1" dirty="0" smtClean="0"/>
              <a:t>0542</a:t>
            </a:r>
            <a:r>
              <a:rPr lang="en-CA" altLang="zh-CN" sz="2800" b="1" dirty="0" smtClean="0"/>
              <a:t>: </a:t>
            </a:r>
            <a:r>
              <a:rPr lang="en-CA" altLang="zh-CN" sz="2800" b="1" dirty="0"/>
              <a:t>Non-CE8: Combination of Multi Hypothesis Intra and CPR mode</a:t>
            </a: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12AB45D-7A0D-43E0-8B0E-C3690AA0DC6F}"/>
              </a:ext>
            </a:extLst>
          </p:cNvPr>
          <p:cNvSpPr txBox="1"/>
          <p:nvPr/>
        </p:nvSpPr>
        <p:spPr>
          <a:xfrm>
            <a:off x="2201576" y="4614803"/>
            <a:ext cx="47408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Yiming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Li, Zhenzhong Chen (Wuhan University)</a:t>
            </a:r>
          </a:p>
          <a:p>
            <a:pPr algn="ctr"/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Xiaozhong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Xu,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Shan Liu (Tencent)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52047FC-49F0-4A7D-A719-23836293FB7F}"/>
              </a:ext>
            </a:extLst>
          </p:cNvPr>
          <p:cNvSpPr/>
          <p:nvPr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76F3E5E-D2AF-4100-8E99-449A21A14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718"/>
            <a:ext cx="9144000" cy="763383"/>
          </a:xfrm>
          <a:prstGeom prst="rect">
            <a:avLst/>
          </a:prstGeom>
        </p:spPr>
      </p:pic>
      <p:grpSp>
        <p:nvGrpSpPr>
          <p:cNvPr id="16" name="组合 5">
            <a:extLst>
              <a:ext uri="{FF2B5EF4-FFF2-40B4-BE49-F238E27FC236}">
                <a16:creationId xmlns="" xmlns:a16="http://schemas.microsoft.com/office/drawing/2014/main" id="{D1995DEA-ABC0-4F8B-9934-D06F81DF402D}"/>
              </a:ext>
            </a:extLst>
          </p:cNvPr>
          <p:cNvGrpSpPr>
            <a:grpSpLocks/>
          </p:cNvGrpSpPr>
          <p:nvPr/>
        </p:nvGrpSpPr>
        <p:grpSpPr bwMode="auto">
          <a:xfrm>
            <a:off x="6436292" y="6214048"/>
            <a:ext cx="933223" cy="260696"/>
            <a:chOff x="515938" y="457200"/>
            <a:chExt cx="3243262" cy="863600"/>
          </a:xfrm>
        </p:grpSpPr>
        <p:pic>
          <p:nvPicPr>
            <p:cNvPr id="17" name="Picture 2" descr="C:\Users\gpfeng\Desktop\图片1.jpg">
              <a:extLst>
                <a:ext uri="{FF2B5EF4-FFF2-40B4-BE49-F238E27FC236}">
                  <a16:creationId xmlns="" xmlns:a16="http://schemas.microsoft.com/office/drawing/2014/main" id="{1C93D81D-783A-48BD-A586-7A466D0556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0" descr="http://bbs.whu.edu.cn/wForum/bbscon.php?bid=38&amp;id=340316&amp;ap=320">
              <a:extLst>
                <a:ext uri="{FF2B5EF4-FFF2-40B4-BE49-F238E27FC236}">
                  <a16:creationId xmlns="" xmlns:a16="http://schemas.microsoft.com/office/drawing/2014/main" id="{AFDC63C7-2FEB-43C1-942B-DE27162A0F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8055C234-22C5-40B6-A038-6A1F18EC48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99" y="6269514"/>
            <a:ext cx="1235075" cy="16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53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2">
              <a:lumMod val="5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0" name="标题 1"/>
          <p:cNvSpPr>
            <a:spLocks noGrp="1"/>
          </p:cNvSpPr>
          <p:nvPr>
            <p:ph type="title"/>
          </p:nvPr>
        </p:nvSpPr>
        <p:spPr>
          <a:xfrm>
            <a:off x="313008" y="817734"/>
            <a:ext cx="6754543" cy="368424"/>
          </a:xfrm>
        </p:spPr>
        <p:txBody>
          <a:bodyPr>
            <a:normAutofit fontScale="90000"/>
          </a:bodyPr>
          <a:lstStyle/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Introduction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F552E6C-796B-4752-A731-5A7FB12B61B5}"/>
              </a:ext>
            </a:extLst>
          </p:cNvPr>
          <p:cNvSpPr txBox="1"/>
          <p:nvPr/>
        </p:nvSpPr>
        <p:spPr>
          <a:xfrm>
            <a:off x="520688" y="1826056"/>
            <a:ext cx="783317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dirty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r>
              <a:rPr lang="en-US" altLang="zh-CN" sz="2000" dirty="0" smtClean="0">
                <a:cs typeface="Calibri" panose="020F0502020204030204" pitchFamily="34" charset="0"/>
              </a:rPr>
              <a:t>Propose to </a:t>
            </a:r>
            <a:r>
              <a:rPr lang="en-CA" altLang="zh-CN" sz="2000" dirty="0" smtClean="0"/>
              <a:t>unify </a:t>
            </a:r>
            <a:r>
              <a:rPr lang="en-CA" altLang="zh-CN" sz="2000" dirty="0"/>
              <a:t>the CPR mode operation with multi hypothesis intra mode</a:t>
            </a:r>
            <a:r>
              <a:rPr lang="en-US" altLang="zh-CN" sz="2000" dirty="0" smtClean="0">
                <a:cs typeface="Calibri" panose="020F0502020204030204" pitchFamily="34" charset="0"/>
              </a:rPr>
              <a:t>.  </a:t>
            </a:r>
          </a:p>
          <a:p>
            <a:pPr marL="257175" indent="-257175">
              <a:buAutoNum type="arabicPeriod"/>
            </a:pPr>
            <a:endParaRPr lang="en-US" altLang="zh-CN" sz="2000" dirty="0" smtClean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endParaRPr lang="en-US" altLang="zh-CN" sz="2000" dirty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r>
              <a:rPr lang="en-US" altLang="zh-CN" sz="2000" dirty="0" smtClean="0">
                <a:cs typeface="Calibri" panose="020F0502020204030204" pitchFamily="34" charset="0"/>
              </a:rPr>
              <a:t>Compared with VTM3.0, </a:t>
            </a:r>
            <a:r>
              <a:rPr lang="en-CA" altLang="zh-CN" sz="2000" dirty="0"/>
              <a:t>the BD rate changes by enabling CPR with multi-hypothesis intra mode are negligible.</a:t>
            </a:r>
            <a:endParaRPr lang="en-US" altLang="zh-CN" sz="2000" dirty="0">
              <a:cs typeface="Calibri" panose="020F050202020403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E4510793-2DDC-4078-B3D0-795841D6A4C6}"/>
              </a:ext>
            </a:extLst>
          </p:cNvPr>
          <p:cNvSpPr/>
          <p:nvPr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29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6955"/>
    </mc:Choice>
    <mc:Fallback xmlns="">
      <p:transition advTm="5695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0103DECB-AFEA-4B97-B54B-BAC51C75D08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7" name="标题 1">
            <a:extLst>
              <a:ext uri="{FF2B5EF4-FFF2-40B4-BE49-F238E27FC236}">
                <a16:creationId xmlns="" xmlns:a16="http://schemas.microsoft.com/office/drawing/2014/main" id="{C370DC8D-F582-4ECB-8008-17CDE94FAA3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 smtClean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Current implementation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4400" y="2261061"/>
            <a:ext cx="615315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In a </a:t>
            </a:r>
            <a:r>
              <a:rPr lang="en-US" altLang="zh-CN" dirty="0" smtClean="0"/>
              <a:t>common merge </a:t>
            </a:r>
            <a:r>
              <a:rPr lang="en-US" altLang="zh-CN" dirty="0"/>
              <a:t>CU, one flag is </a:t>
            </a:r>
            <a:r>
              <a:rPr lang="en-US" altLang="zh-CN" dirty="0" smtClean="0"/>
              <a:t>signaled, when </a:t>
            </a:r>
            <a:r>
              <a:rPr lang="en-US" altLang="zh-CN" dirty="0"/>
              <a:t>the flag is </a:t>
            </a:r>
            <a:r>
              <a:rPr lang="en-US" altLang="zh-CN" dirty="0" smtClean="0"/>
              <a:t>true</a:t>
            </a:r>
            <a:r>
              <a:rPr lang="en-US" altLang="zh-CN" dirty="0"/>
              <a:t> </a:t>
            </a:r>
            <a:r>
              <a:rPr lang="en-US" altLang="zh-CN" dirty="0" smtClean="0"/>
              <a:t>it will select </a:t>
            </a:r>
            <a:r>
              <a:rPr lang="en-US" altLang="zh-CN" dirty="0"/>
              <a:t>an intra mode from an intra candidate </a:t>
            </a:r>
            <a:r>
              <a:rPr lang="en-US" altLang="zh-CN" dirty="0" smtClean="0"/>
              <a:t>list. Rec </a:t>
            </a:r>
            <a:r>
              <a:rPr lang="en-US" altLang="zh-CN" dirty="0"/>
              <a:t>are combined using weighted </a:t>
            </a:r>
            <a:r>
              <a:rPr lang="en-US" altLang="zh-CN" dirty="0" smtClean="0"/>
              <a:t>average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In CPR merge block. </a:t>
            </a:r>
            <a:r>
              <a:rPr lang="en-CA" altLang="zh-CN" dirty="0"/>
              <a:t>multi-hypothesis intra mode is not used now.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0363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0103DECB-AFEA-4B97-B54B-BAC51C75D08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7" name="标题 1">
            <a:extLst>
              <a:ext uri="{FF2B5EF4-FFF2-40B4-BE49-F238E27FC236}">
                <a16:creationId xmlns="" xmlns:a16="http://schemas.microsoft.com/office/drawing/2014/main" id="{C370DC8D-F582-4ECB-8008-17CDE94FAA3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 smtClean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1397" y="1928552"/>
            <a:ext cx="748145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zh-CN" dirty="0" smtClean="0"/>
              <a:t>Considering uniform implementation, we introduce the multi-hypothesis intra mode (intra-inter) mode in CPR merge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zh-CN" dirty="0"/>
              <a:t>When CPR mode is used and is the only reference picture for decoding current slice, </a:t>
            </a:r>
            <a:r>
              <a:rPr lang="en-CA" altLang="zh-CN" dirty="0" smtClean="0"/>
              <a:t>the </a:t>
            </a:r>
            <a:r>
              <a:rPr lang="en-CA" altLang="zh-CN" dirty="0" err="1"/>
              <a:t>luma</a:t>
            </a:r>
            <a:r>
              <a:rPr lang="en-CA" altLang="zh-CN" dirty="0"/>
              <a:t> and </a:t>
            </a:r>
            <a:r>
              <a:rPr lang="en-CA" altLang="zh-CN" dirty="0" err="1"/>
              <a:t>chroma</a:t>
            </a:r>
            <a:r>
              <a:rPr lang="en-CA" altLang="zh-CN" dirty="0"/>
              <a:t> may have different partitions. In the proposed implementation, </a:t>
            </a:r>
            <a:r>
              <a:rPr lang="en-US" altLang="zh-CN" dirty="0"/>
              <a:t>when dual tree is used, </a:t>
            </a:r>
            <a:r>
              <a:rPr lang="en-US" altLang="zh-CN" dirty="0" smtClean="0"/>
              <a:t>MH intra </a:t>
            </a:r>
            <a:r>
              <a:rPr lang="en-US" altLang="zh-CN" dirty="0" smtClean="0"/>
              <a:t>when combined with CPR is not checked in encoder side. </a:t>
            </a:r>
            <a:r>
              <a:rPr lang="en-US" altLang="zh-CN" dirty="0" err="1" smtClean="0"/>
              <a:t>MHIntra_flag</a:t>
            </a:r>
            <a:r>
              <a:rPr lang="en-US" altLang="zh-CN" dirty="0" smtClean="0"/>
              <a:t> </a:t>
            </a:r>
            <a:r>
              <a:rPr lang="en-US" altLang="zh-CN" dirty="0" smtClean="0"/>
              <a:t>is always </a:t>
            </a:r>
            <a:r>
              <a:rPr lang="en-US" altLang="zh-CN" dirty="0" smtClean="0"/>
              <a:t>0</a:t>
            </a:r>
            <a:r>
              <a:rPr lang="en-US" altLang="zh-CN" dirty="0" smtClean="0"/>
              <a:t>. </a:t>
            </a:r>
            <a:r>
              <a:rPr lang="en-US" altLang="zh-CN" dirty="0"/>
              <a:t>Otherwise, the combination of CPR merge candidate and intra mode is evaluated in the encoder side.</a:t>
            </a:r>
            <a:endParaRPr lang="en-CA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zh-CN" dirty="0" smtClean="0"/>
              <a:t>in decoder, the </a:t>
            </a:r>
            <a:r>
              <a:rPr lang="en-CA" altLang="zh-CN" dirty="0"/>
              <a:t>bitstream conformance </a:t>
            </a:r>
            <a:r>
              <a:rPr lang="en-CA" altLang="zh-CN" dirty="0" smtClean="0"/>
              <a:t>check is removed.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9036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="" xmlns:a16="http://schemas.microsoft.com/office/drawing/2014/main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0954EE5-0154-4397-956F-306AF13B0CEB}"/>
              </a:ext>
            </a:extLst>
          </p:cNvPr>
          <p:cNvSpPr txBox="1"/>
          <p:nvPr/>
        </p:nvSpPr>
        <p:spPr>
          <a:xfrm>
            <a:off x="2983422" y="5707254"/>
            <a:ext cx="3348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Proposed vs</a:t>
            </a:r>
            <a:r>
              <a:rPr lang="en-US" altLang="zh-CN" dirty="0"/>
              <a:t>. </a:t>
            </a:r>
            <a:r>
              <a:rPr lang="en-US" altLang="zh-CN" dirty="0" smtClean="0"/>
              <a:t>VTM3.0 off/</a:t>
            </a:r>
            <a:r>
              <a:rPr lang="en-US" altLang="zh-CN" dirty="0" err="1" smtClean="0"/>
              <a:t>onCPR</a:t>
            </a:r>
            <a:endParaRPr lang="en-US" altLang="zh-CN" dirty="0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7329" y="516639"/>
            <a:ext cx="6321175" cy="507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47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2D46079-C727-4010-8A69-E650AAC9C0F5}"/>
              </a:ext>
            </a:extLst>
          </p:cNvPr>
          <p:cNvSpPr txBox="1"/>
          <p:nvPr/>
        </p:nvSpPr>
        <p:spPr>
          <a:xfrm>
            <a:off x="3404381" y="2827606"/>
            <a:ext cx="24000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/>
              <a:t>THANKS!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86094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1153</TotalTime>
  <Words>228</Words>
  <Application>Microsoft Office PowerPoint</Application>
  <PresentationFormat>全屏显示(4:3)</PresentationFormat>
  <Paragraphs>32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Open Sans Light</vt:lpstr>
      <vt:lpstr>等线</vt:lpstr>
      <vt:lpstr>等线 Light</vt:lpstr>
      <vt:lpstr>宋体</vt:lpstr>
      <vt:lpstr>微软雅黑 Light</vt:lpstr>
      <vt:lpstr>Arial</vt:lpstr>
      <vt:lpstr>Calibri</vt:lpstr>
      <vt:lpstr>Microsoft Sans Serif</vt:lpstr>
      <vt:lpstr>Times New Roman</vt:lpstr>
      <vt:lpstr>Office 主题​​</vt:lpstr>
      <vt:lpstr>PowerPoint 演示文稿</vt:lpstr>
      <vt:lpstr>Introduction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 Yiming</dc:creator>
  <cp:lastModifiedBy>Li Yiming</cp:lastModifiedBy>
  <cp:revision>95</cp:revision>
  <dcterms:created xsi:type="dcterms:W3CDTF">2018-07-05T11:57:51Z</dcterms:created>
  <dcterms:modified xsi:type="dcterms:W3CDTF">2019-01-12T19:08:18Z</dcterms:modified>
</cp:coreProperties>
</file>