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9"/>
  </p:notesMasterIdLst>
  <p:handoutMasterIdLst>
    <p:handoutMasterId r:id="rId10"/>
  </p:handoutMasterIdLst>
  <p:sldIdLst>
    <p:sldId id="256" r:id="rId2"/>
    <p:sldId id="555" r:id="rId3"/>
    <p:sldId id="556" r:id="rId4"/>
    <p:sldId id="557" r:id="rId5"/>
    <p:sldId id="558" r:id="rId6"/>
    <p:sldId id="559" r:id="rId7"/>
    <p:sldId id="283" r:id="rId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19" autoAdjust="0"/>
    <p:restoredTop sz="87098" autoAdjust="0"/>
  </p:normalViewPr>
  <p:slideViewPr>
    <p:cSldViewPr>
      <p:cViewPr varScale="1">
        <p:scale>
          <a:sx n="98" d="100"/>
          <a:sy n="98" d="100"/>
        </p:scale>
        <p:origin x="488" y="4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0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267200" y="4929344"/>
            <a:ext cx="4876801" cy="22666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JVET-M0512 -- </a:t>
            </a:r>
            <a:r>
              <a:rPr lang="fr-FR" sz="800" kern="0" dirty="0"/>
              <a:t>Non-CE4: On Temporal Motion Buffer Compression 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0" dirty="0"/>
              <a:t>Non-CE4: On Temporal Motion Buffer Compression (JVET-M0512)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>
            <a:normAutofit/>
          </a:bodyPr>
          <a:lstStyle/>
          <a:p>
            <a:r>
              <a:rPr lang="en-US" sz="2800" dirty="0"/>
              <a:t>F. </a:t>
            </a:r>
            <a:r>
              <a:rPr lang="en-US" sz="2800" dirty="0" err="1"/>
              <a:t>Bossen</a:t>
            </a:r>
            <a:r>
              <a:rPr lang="en-US" sz="2800" dirty="0"/>
              <a:t>, </a:t>
            </a:r>
            <a:r>
              <a:rPr lang="en-US" sz="2800" u="sng" dirty="0"/>
              <a:t>K. Misra</a:t>
            </a:r>
            <a:r>
              <a:rPr lang="en-US" sz="2800" dirty="0"/>
              <a:t>, A. </a:t>
            </a:r>
            <a:r>
              <a:rPr lang="en-US" sz="2800" dirty="0" err="1"/>
              <a:t>Segall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  <a:p>
            <a:r>
              <a:rPr lang="en-US" dirty="0"/>
              <a:t>Proposed Solution</a:t>
            </a:r>
          </a:p>
          <a:p>
            <a:r>
              <a:rPr lang="en-US" dirty="0"/>
              <a:t>Experimental Results</a:t>
            </a:r>
          </a:p>
          <a:p>
            <a:r>
              <a:rPr lang="en-US" dirty="0"/>
              <a:t>Recommendations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33166D-6888-45FF-A409-85A7CF81E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5BA8CA-5109-4278-9FBB-8D1D1DF6B9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33635"/>
              </p:ext>
            </p:extLst>
          </p:nvPr>
        </p:nvGraphicFramePr>
        <p:xfrm>
          <a:off x="353032" y="2495550"/>
          <a:ext cx="848616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018568">
                  <a:extLst>
                    <a:ext uri="{9D8B030D-6E8A-4147-A177-3AD203B41FA5}">
                      <a16:colId xmlns:a16="http://schemas.microsoft.com/office/drawing/2014/main" val="151943352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126818600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57836788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7172718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868354504"/>
                    </a:ext>
                  </a:extLst>
                </a:gridCol>
                <a:gridCol w="2438401">
                  <a:extLst>
                    <a:ext uri="{9D8B030D-6E8A-4147-A177-3AD203B41FA5}">
                      <a16:colId xmlns:a16="http://schemas.microsoft.com/office/drawing/2014/main" val="639703499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Bits needed for motion vector storage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Bits needed for delta POC storage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Bits needed for long term flag storage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Motion information cell size (in 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luma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samples)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bits per 4x4 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luma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block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1935482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HEVC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2 * 16 = 64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8 = 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1 = 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 x 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(64+16+2)/16 = 5.125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005080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VVC WD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2 * 18 = 72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8 = 16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1 = 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x 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(72+16+2)/4 = 22.5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877952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2 * 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= 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* 1 = 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x 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(40+2)/4 =10.5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528377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33A97F3-5687-4EEC-A466-E9D83D81927B}"/>
              </a:ext>
            </a:extLst>
          </p:cNvPr>
          <p:cNvSpPr/>
          <p:nvPr/>
        </p:nvSpPr>
        <p:spPr>
          <a:xfrm>
            <a:off x="295883" y="814978"/>
            <a:ext cx="8420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Current VVC WD requires 22.5 bits of storage per 4x4 </a:t>
            </a:r>
            <a:r>
              <a:rPr lang="en-CA" sz="16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luma</a:t>
            </a: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 sample block for temporal motion buffer. </a:t>
            </a:r>
            <a:r>
              <a:rPr lang="en-CA" sz="1600" b="1" dirty="0">
                <a:latin typeface="Calibri" panose="020F0502020204030204" pitchFamily="34" charset="0"/>
              </a:rPr>
              <a:t>This is more than 4x that needed for HEVC</a:t>
            </a:r>
          </a:p>
          <a:p>
            <a:endParaRPr lang="en-CA" sz="1600" dirty="0">
              <a:latin typeface="Calibri" panose="020F0502020204030204" pitchFamily="34" charset="0"/>
            </a:endParaRPr>
          </a:p>
          <a:p>
            <a:r>
              <a:rPr lang="en-CA" sz="1600" dirty="0">
                <a:latin typeface="Calibri" panose="020F0502020204030204" pitchFamily="34" charset="0"/>
              </a:rPr>
              <a:t>It is proposed to reduce the required storage (to 10.5 bits) by:</a:t>
            </a:r>
          </a:p>
          <a:p>
            <a:pPr marL="342900" indent="-342900">
              <a:buAutoNum type="alphaLcParenBoth"/>
            </a:pPr>
            <a:r>
              <a:rPr lang="en-CA" sz="1600" dirty="0">
                <a:highlight>
                  <a:srgbClr val="00FFFF"/>
                </a:highlight>
                <a:latin typeface="Calibri" panose="020F0502020204030204" pitchFamily="34" charset="0"/>
              </a:rPr>
              <a:t>Removing delta POC storage </a:t>
            </a:r>
          </a:p>
          <a:p>
            <a:pPr marL="342900" indent="-342900">
              <a:buAutoNum type="alphaLcParenBoth"/>
            </a:pPr>
            <a:r>
              <a:rPr lang="en-CA" sz="1600" dirty="0">
                <a:highlight>
                  <a:srgbClr val="FFFF00"/>
                </a:highlight>
                <a:latin typeface="Calibri" panose="020F0502020204030204" pitchFamily="34" charset="0"/>
              </a:rPr>
              <a:t>Reducing MV storage</a:t>
            </a:r>
            <a:r>
              <a:rPr lang="en-CA" sz="1600" dirty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AutoNum type="alphaLcParenBoth"/>
            </a:pPr>
            <a:endParaRPr lang="en-US" sz="1600" dirty="0">
              <a:highlight>
                <a:srgbClr val="00FFFF"/>
              </a:highligh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106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B318C2-1716-4174-AECB-7AAC64945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delta POC storage</a:t>
            </a:r>
          </a:p>
          <a:p>
            <a:pPr lvl="1"/>
            <a:r>
              <a:rPr lang="en-US" dirty="0"/>
              <a:t>Scale MV during storage to a fixed delta POC (set to 4)</a:t>
            </a:r>
          </a:p>
          <a:p>
            <a:endParaRPr lang="en-US" sz="1000" dirty="0"/>
          </a:p>
          <a:p>
            <a:r>
              <a:rPr lang="en-US" dirty="0"/>
              <a:t>Reducing MV storage </a:t>
            </a:r>
          </a:p>
          <a:p>
            <a:pPr lvl="1"/>
            <a:r>
              <a:rPr lang="en-US" dirty="0"/>
              <a:t>Use mantissa-exponent representation to store MV (6-bit signed mantissa, 4-bit unsigned exponent)</a:t>
            </a:r>
          </a:p>
          <a:p>
            <a:endParaRPr lang="en-US" sz="1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998962-49A8-4AA8-A0D9-517A39500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</a:t>
            </a:r>
          </a:p>
        </p:txBody>
      </p:sp>
    </p:spTree>
    <p:extLst>
      <p:ext uri="{BB962C8B-B14F-4D97-AF65-F5344CB8AC3E}">
        <p14:creationId xmlns:p14="http://schemas.microsoft.com/office/powerpoint/2010/main" val="3673472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AB4B3B3-E304-4BB7-A126-4C2814AA88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6826325"/>
              </p:ext>
            </p:extLst>
          </p:nvPr>
        </p:nvGraphicFramePr>
        <p:xfrm>
          <a:off x="1828800" y="742950"/>
          <a:ext cx="4318611" cy="3880941"/>
        </p:xfrm>
        <a:graphic>
          <a:graphicData uri="http://schemas.openxmlformats.org/drawingml/2006/table">
            <a:tbl>
              <a:tblPr firstRow="1" firstCol="1" bandRow="1"/>
              <a:tblGrid>
                <a:gridCol w="1020537">
                  <a:extLst>
                    <a:ext uri="{9D8B030D-6E8A-4147-A177-3AD203B41FA5}">
                      <a16:colId xmlns:a16="http://schemas.microsoft.com/office/drawing/2014/main" val="4034395895"/>
                    </a:ext>
                  </a:extLst>
                </a:gridCol>
                <a:gridCol w="711886">
                  <a:extLst>
                    <a:ext uri="{9D8B030D-6E8A-4147-A177-3AD203B41FA5}">
                      <a16:colId xmlns:a16="http://schemas.microsoft.com/office/drawing/2014/main" val="3636856591"/>
                    </a:ext>
                  </a:extLst>
                </a:gridCol>
                <a:gridCol w="711886">
                  <a:extLst>
                    <a:ext uri="{9D8B030D-6E8A-4147-A177-3AD203B41FA5}">
                      <a16:colId xmlns:a16="http://schemas.microsoft.com/office/drawing/2014/main" val="3371356680"/>
                    </a:ext>
                  </a:extLst>
                </a:gridCol>
                <a:gridCol w="711886">
                  <a:extLst>
                    <a:ext uri="{9D8B030D-6E8A-4147-A177-3AD203B41FA5}">
                      <a16:colId xmlns:a16="http://schemas.microsoft.com/office/drawing/2014/main" val="3017207026"/>
                    </a:ext>
                  </a:extLst>
                </a:gridCol>
                <a:gridCol w="581208">
                  <a:extLst>
                    <a:ext uri="{9D8B030D-6E8A-4147-A177-3AD203B41FA5}">
                      <a16:colId xmlns:a16="http://schemas.microsoft.com/office/drawing/2014/main" val="4167731806"/>
                    </a:ext>
                  </a:extLst>
                </a:gridCol>
                <a:gridCol w="581208">
                  <a:extLst>
                    <a:ext uri="{9D8B030D-6E8A-4147-A177-3AD203B41FA5}">
                      <a16:colId xmlns:a16="http://schemas.microsoft.com/office/drawing/2014/main" val="2845766666"/>
                    </a:ext>
                  </a:extLst>
                </a:gridCol>
              </a:tblGrid>
              <a:tr h="15868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761571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121028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379240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250679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393312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254851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358950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433445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207362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523579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91803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618496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3753557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32075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066210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018455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754773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735967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171447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458454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877272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00413"/>
                  </a:ext>
                </a:extLst>
              </a:tr>
              <a:tr h="1586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206" marR="672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673789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8B3E99-0426-4A5A-975A-BF75C0494BA1}"/>
              </a:ext>
            </a:extLst>
          </p:cNvPr>
          <p:cNvSpPr txBox="1"/>
          <p:nvPr/>
        </p:nvSpPr>
        <p:spPr>
          <a:xfrm>
            <a:off x="6400800" y="3562350"/>
            <a:ext cx="2438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alibri" pitchFamily="34" charset="0"/>
                <a:cs typeface="Calibri" pitchFamily="34" charset="0"/>
              </a:rPr>
              <a:t>Thank You LGE for providing crosscheck JVET-M0764</a:t>
            </a:r>
          </a:p>
          <a:p>
            <a:endParaRPr lang="en-US" sz="1400" dirty="0">
              <a:latin typeface="Calibri" pitchFamily="34" charset="0"/>
              <a:cs typeface="Calibri" pitchFamily="34" charset="0"/>
            </a:endParaRPr>
          </a:p>
          <a:p>
            <a:r>
              <a:rPr lang="en-US" sz="1400" dirty="0">
                <a:latin typeface="Calibri" pitchFamily="34" charset="0"/>
                <a:cs typeface="Calibri" pitchFamily="34" charset="0"/>
              </a:rPr>
              <a:t>Changes to WD provided with contribution</a:t>
            </a:r>
          </a:p>
        </p:txBody>
      </p:sp>
    </p:spTree>
    <p:extLst>
      <p:ext uri="{BB962C8B-B14F-4D97-AF65-F5344CB8AC3E}">
        <p14:creationId xmlns:p14="http://schemas.microsoft.com/office/powerpoint/2010/main" val="1847340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8ECB30-A0CA-4C07-8BBB-513D637EE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We propose an approach to reduce this buffer storage requirement to from </a:t>
            </a:r>
            <a:r>
              <a:rPr lang="en-CA" b="1" dirty="0"/>
              <a:t>22.5</a:t>
            </a:r>
            <a:r>
              <a:rPr lang="en-CA" dirty="0"/>
              <a:t> bits to </a:t>
            </a:r>
            <a:r>
              <a:rPr lang="en-CA" b="1" dirty="0"/>
              <a:t>10.5</a:t>
            </a:r>
            <a:r>
              <a:rPr lang="en-CA" dirty="0"/>
              <a:t> bits per 4x4 </a:t>
            </a:r>
            <a:r>
              <a:rPr lang="en-CA" dirty="0" err="1"/>
              <a:t>luma</a:t>
            </a:r>
            <a:r>
              <a:rPr lang="en-CA" dirty="0"/>
              <a:t> sample block </a:t>
            </a:r>
          </a:p>
          <a:p>
            <a:endParaRPr lang="en-CA" dirty="0"/>
          </a:p>
          <a:p>
            <a:r>
              <a:rPr lang="en-CA" dirty="0"/>
              <a:t>Average </a:t>
            </a:r>
            <a:r>
              <a:rPr lang="en-CA" dirty="0" err="1"/>
              <a:t>luma</a:t>
            </a:r>
            <a:r>
              <a:rPr lang="en-CA" dirty="0"/>
              <a:t> BD Rate 0.00% (RA), 0.02% (LDB)</a:t>
            </a:r>
          </a:p>
          <a:p>
            <a:endParaRPr lang="en-CA" dirty="0"/>
          </a:p>
          <a:p>
            <a:r>
              <a:rPr lang="en-CA" dirty="0"/>
              <a:t>It is recommended that the approach be adopted in the next version of the VVC WD and VTM.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1166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29158</TotalTime>
  <Words>507</Words>
  <Application>Microsoft Office PowerPoint</Application>
  <PresentationFormat>On-screen Show (16:9)</PresentationFormat>
  <Paragraphs>164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Non-CE4: On Temporal Motion Buffer Compression (JVET-M0512)</vt:lpstr>
      <vt:lpstr>Overview</vt:lpstr>
      <vt:lpstr>Motivation</vt:lpstr>
      <vt:lpstr>Proposed Solution</vt:lpstr>
      <vt:lpstr>Experimental Results</vt:lpstr>
      <vt:lpstr>Recommendation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Kiran, Misra</cp:lastModifiedBy>
  <cp:revision>815</cp:revision>
  <cp:lastPrinted>2012-05-17T23:57:45Z</cp:lastPrinted>
  <dcterms:created xsi:type="dcterms:W3CDTF">2008-07-29T15:54:01Z</dcterms:created>
  <dcterms:modified xsi:type="dcterms:W3CDTF">2019-01-11T10:29:52Z</dcterms:modified>
</cp:coreProperties>
</file>