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8" r:id="rId1"/>
  </p:sldMasterIdLst>
  <p:notesMasterIdLst>
    <p:notesMasterId r:id="rId14"/>
  </p:notesMasterIdLst>
  <p:sldIdLst>
    <p:sldId id="335" r:id="rId2"/>
    <p:sldId id="326" r:id="rId3"/>
    <p:sldId id="319" r:id="rId4"/>
    <p:sldId id="329" r:id="rId5"/>
    <p:sldId id="328" r:id="rId6"/>
    <p:sldId id="327" r:id="rId7"/>
    <p:sldId id="325" r:id="rId8"/>
    <p:sldId id="336" r:id="rId9"/>
    <p:sldId id="338" r:id="rId10"/>
    <p:sldId id="339" r:id="rId11"/>
    <p:sldId id="340" r:id="rId12"/>
    <p:sldId id="34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3FE1D05-6153-4916-ACB7-E4BE44B4F244}">
          <p14:sldIdLst>
            <p14:sldId id="335"/>
            <p14:sldId id="326"/>
            <p14:sldId id="319"/>
            <p14:sldId id="329"/>
            <p14:sldId id="328"/>
            <p14:sldId id="327"/>
            <p14:sldId id="325"/>
            <p14:sldId id="336"/>
            <p14:sldId id="338"/>
            <p14:sldId id="339"/>
            <p14:sldId id="340"/>
            <p14:sldId id="34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ngtao Wang" initials="HW" lastIdx="1" clrIdx="0">
    <p:extLst>
      <p:ext uri="{19B8F6BF-5375-455C-9EA6-DF929625EA0E}">
        <p15:presenceInfo xmlns:p15="http://schemas.microsoft.com/office/powerpoint/2012/main" userId="S-1-5-21-945540591-4024260831-3861152641-10717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22" autoAdjust="0"/>
  </p:normalViewPr>
  <p:slideViewPr>
    <p:cSldViewPr>
      <p:cViewPr varScale="1">
        <p:scale>
          <a:sx n="108" d="100"/>
          <a:sy n="108" d="100"/>
        </p:scale>
        <p:origin x="170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85B74-672F-4C50-A2AF-82641223F377}" type="datetimeFigureOut">
              <a:rPr lang="en-US" smtClean="0"/>
              <a:pPr/>
              <a:t>1/17/2019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60A96-B9A0-4977-9688-08995ED4B5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244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785BB0B3-964C-4CDE-9D3D-0BF955B8C42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659FEF80-577E-463D-9B2B-5911423DF8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566863" y="555625"/>
            <a:ext cx="3722687" cy="2792413"/>
          </a:xfrm>
          <a:prstGeom prst="rect">
            <a:avLst/>
          </a:prstGeom>
        </p:spPr>
      </p:sp>
      <p:sp>
        <p:nvSpPr>
          <p:cNvPr id="7" name="Notes Placeholder 6">
            <a:extLst>
              <a:ext uri="{FF2B5EF4-FFF2-40B4-BE49-F238E27FC236}">
                <a16:creationId xmlns:a16="http://schemas.microsoft.com/office/drawing/2014/main" id="{34CBE358-5253-4FA0-8251-660F2DE1C8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799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60A96-B9A0-4977-9688-08995ED4B580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66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A6BA7-3983-494F-92B3-9AF84223BC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0C07CC-080A-463C-BE02-6C2176D9B2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4E4A9D-EADB-4D99-95BD-3B61C8DCC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3E54C1-45BF-4BD7-ABD5-7C0FDC338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DD3F8-97B1-4312-95BA-37680C036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892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6826E-4E62-4DF0-A3F1-233E6E020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AB4582-F2E5-41AB-886F-B422539409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394EAF-31EA-47FC-A04A-EA8039CAA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0250D7-328B-4EC2-A03B-90566AABD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649D2-E00C-41B2-96EA-89E524EDB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6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36B46C5-633A-424E-9976-73A5CF3ADD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220BE8-756B-4A2D-B6CE-82B81E17EF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4BE3BF-334E-463C-A320-781AF4A25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528D4F-AEF9-4479-97B2-0B68B2E34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FD08D0-B294-42B5-B294-675379CAA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2097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Blue 10-24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74BE142-9DFF-4752-86A2-7CD1767FFF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744"/>
          <a:stretch/>
        </p:blipFill>
        <p:spPr bwMode="gray">
          <a:xfrm>
            <a:off x="0" y="1231998"/>
            <a:ext cx="7330125" cy="512718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9A7D86E-0511-40BC-9C4F-607427228C38}"/>
              </a:ext>
            </a:extLst>
          </p:cNvPr>
          <p:cNvSpPr/>
          <p:nvPr/>
        </p:nvSpPr>
        <p:spPr bwMode="gray">
          <a:xfrm>
            <a:off x="7150406" y="2"/>
            <a:ext cx="179720" cy="1305694"/>
          </a:xfrm>
          <a:prstGeom prst="rect">
            <a:avLst/>
          </a:prstGeom>
          <a:solidFill>
            <a:srgbClr val="CACBD0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350" kern="0" dirty="0" err="1">
              <a:solidFill>
                <a:prstClr val="white"/>
              </a:solidFill>
            </a:endParaRPr>
          </a:p>
        </p:txBody>
      </p:sp>
      <p:sp>
        <p:nvSpPr>
          <p:cNvPr id="13" name="Rectangle: Single Corner Rounded 55">
            <a:extLst>
              <a:ext uri="{FF2B5EF4-FFF2-40B4-BE49-F238E27FC236}">
                <a16:creationId xmlns:a16="http://schemas.microsoft.com/office/drawing/2014/main" id="{85EC940F-80A8-4854-B668-0B2C3B537AEF}"/>
              </a:ext>
            </a:extLst>
          </p:cNvPr>
          <p:cNvSpPr/>
          <p:nvPr/>
        </p:nvSpPr>
        <p:spPr bwMode="gray">
          <a:xfrm flipV="1">
            <a:off x="0" y="2"/>
            <a:ext cx="7175563" cy="6266834"/>
          </a:xfrm>
          <a:prstGeom prst="round1Rect">
            <a:avLst>
              <a:gd name="adj" fmla="val 3540"/>
            </a:avLst>
          </a:prstGeom>
          <a:solidFill>
            <a:srgbClr val="7CA0FF"/>
          </a:solidFill>
          <a:ln w="10795" cap="flat" cmpd="sng" algn="ctr">
            <a:noFill/>
            <a:prstDash val="solid"/>
          </a:ln>
          <a:effectLst>
            <a:outerShdw blurRad="139700" dist="38100" dir="21540000" algn="bl" rotWithShape="0">
              <a:prstClr val="black">
                <a:alpha val="2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sz="1350" kern="0" dirty="0" err="1">
              <a:solidFill>
                <a:prstClr val="white"/>
              </a:solidFill>
            </a:endParaRPr>
          </a:p>
        </p:txBody>
      </p:sp>
      <p:sp>
        <p:nvSpPr>
          <p:cNvPr id="14" name="Rectangle: Single Corner Rounded 49">
            <a:extLst>
              <a:ext uri="{FF2B5EF4-FFF2-40B4-BE49-F238E27FC236}">
                <a16:creationId xmlns:a16="http://schemas.microsoft.com/office/drawing/2014/main" id="{11C11600-149C-4FE5-B9F8-44B51907F4B9}"/>
              </a:ext>
            </a:extLst>
          </p:cNvPr>
          <p:cNvSpPr/>
          <p:nvPr/>
        </p:nvSpPr>
        <p:spPr bwMode="gray">
          <a:xfrm flipV="1">
            <a:off x="6677966" y="2"/>
            <a:ext cx="502920" cy="6267118"/>
          </a:xfrm>
          <a:prstGeom prst="round1Rect">
            <a:avLst>
              <a:gd name="adj" fmla="val 65513"/>
            </a:avLst>
          </a:prstGeom>
          <a:solidFill>
            <a:srgbClr val="7CA0FE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350" kern="0" dirty="0" err="1">
              <a:solidFill>
                <a:prstClr val="white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3AA064E-BF94-4220-A2E6-AD0EBAD92E5F}"/>
              </a:ext>
            </a:extLst>
          </p:cNvPr>
          <p:cNvGrpSpPr/>
          <p:nvPr/>
        </p:nvGrpSpPr>
        <p:grpSpPr bwMode="gray">
          <a:xfrm>
            <a:off x="1" y="0"/>
            <a:ext cx="6616953" cy="5487292"/>
            <a:chOff x="503573" y="46747"/>
            <a:chExt cx="9419881" cy="548729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ED2CEFD-5D4A-461C-A377-D3F78C612FBF}"/>
                </a:ext>
              </a:extLst>
            </p:cNvPr>
            <p:cNvSpPr/>
            <p:nvPr/>
          </p:nvSpPr>
          <p:spPr bwMode="gray">
            <a:xfrm>
              <a:off x="9800389" y="46748"/>
              <a:ext cx="123065" cy="2105026"/>
            </a:xfrm>
            <a:prstGeom prst="rect">
              <a:avLst/>
            </a:prstGeom>
            <a:solidFill>
              <a:srgbClr val="5D78C7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350" kern="0" dirty="0" err="1">
                <a:solidFill>
                  <a:prstClr val="white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2211A6A-7503-41DE-ABF8-BCB51F60E455}"/>
                </a:ext>
              </a:extLst>
            </p:cNvPr>
            <p:cNvSpPr/>
            <p:nvPr/>
          </p:nvSpPr>
          <p:spPr bwMode="gray">
            <a:xfrm>
              <a:off x="503573" y="5454636"/>
              <a:ext cx="1380260" cy="79403"/>
            </a:xfrm>
            <a:prstGeom prst="rect">
              <a:avLst/>
            </a:prstGeom>
            <a:solidFill>
              <a:srgbClr val="6B88D8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350" kern="0" dirty="0" err="1">
                <a:solidFill>
                  <a:prstClr val="white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2004FDB-3A51-4F30-A9B8-D9B749A13FC9}"/>
                </a:ext>
              </a:extLst>
            </p:cNvPr>
            <p:cNvGrpSpPr/>
            <p:nvPr/>
          </p:nvGrpSpPr>
          <p:grpSpPr bwMode="gray">
            <a:xfrm>
              <a:off x="503573" y="46747"/>
              <a:ext cx="9419881" cy="5487292"/>
              <a:chOff x="416724" y="46747"/>
              <a:chExt cx="9419881" cy="5487292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2C058AD1-07AF-4499-9494-597DE33277B0}"/>
                  </a:ext>
                </a:extLst>
              </p:cNvPr>
              <p:cNvGrpSpPr/>
              <p:nvPr/>
            </p:nvGrpSpPr>
            <p:grpSpPr bwMode="gray">
              <a:xfrm>
                <a:off x="416724" y="46747"/>
                <a:ext cx="9419881" cy="5487292"/>
                <a:chOff x="678407" y="-1026120"/>
                <a:chExt cx="9440352" cy="5501077"/>
              </a:xfrm>
              <a:effectLst/>
            </p:grpSpPr>
            <p:sp>
              <p:nvSpPr>
                <p:cNvPr id="21" name="Rectangle: Single Corner Rounded 60">
                  <a:extLst>
                    <a:ext uri="{FF2B5EF4-FFF2-40B4-BE49-F238E27FC236}">
                      <a16:creationId xmlns:a16="http://schemas.microsoft.com/office/drawing/2014/main" id="{1F96330C-3C2B-4FCA-A935-814CF91EA0D2}"/>
                    </a:ext>
                  </a:extLst>
                </p:cNvPr>
                <p:cNvSpPr/>
                <p:nvPr/>
              </p:nvSpPr>
              <p:spPr bwMode="gray">
                <a:xfrm flipV="1">
                  <a:off x="1974711" y="1033561"/>
                  <a:ext cx="8144048" cy="3441396"/>
                </a:xfrm>
                <a:prstGeom prst="round1Rect">
                  <a:avLst>
                    <a:gd name="adj" fmla="val 3729"/>
                  </a:avLst>
                </a:prstGeom>
                <a:gradFill>
                  <a:gsLst>
                    <a:gs pos="0">
                      <a:srgbClr val="6C89DA"/>
                    </a:gs>
                    <a:gs pos="31000">
                      <a:srgbClr val="7CA0FF">
                        <a:lumMod val="97000"/>
                        <a:lumOff val="3000"/>
                      </a:srgbClr>
                    </a:gs>
                    <a:gs pos="38000">
                      <a:srgbClr val="526DB4"/>
                    </a:gs>
                    <a:gs pos="100000">
                      <a:srgbClr val="5D78C7"/>
                    </a:gs>
                    <a:gs pos="44000">
                      <a:srgbClr val="5C79C2">
                        <a:lumMod val="100000"/>
                      </a:srgbClr>
                    </a:gs>
                  </a:gsLst>
                  <a:lin ang="4560000" scaled="0"/>
                </a:gradFill>
                <a:ln w="10795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sz="1350" kern="0" dirty="0" err="1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Rectangle: Single Corner Rounded 61">
                  <a:extLst>
                    <a:ext uri="{FF2B5EF4-FFF2-40B4-BE49-F238E27FC236}">
                      <a16:creationId xmlns:a16="http://schemas.microsoft.com/office/drawing/2014/main" id="{D7D9F917-4981-4A29-9637-9B4B91D49790}"/>
                    </a:ext>
                  </a:extLst>
                </p:cNvPr>
                <p:cNvSpPr/>
                <p:nvPr/>
              </p:nvSpPr>
              <p:spPr bwMode="gray">
                <a:xfrm flipV="1">
                  <a:off x="678407" y="-1026120"/>
                  <a:ext cx="9332272" cy="5464871"/>
                </a:xfrm>
                <a:prstGeom prst="round1Rect">
                  <a:avLst>
                    <a:gd name="adj" fmla="val 2348"/>
                  </a:avLst>
                </a:prstGeom>
                <a:solidFill>
                  <a:srgbClr val="314FD5"/>
                </a:solidFill>
                <a:ln w="10795" cap="flat" cmpd="sng" algn="ctr">
                  <a:noFill/>
                  <a:prstDash val="solid"/>
                </a:ln>
                <a:effectLst>
                  <a:outerShdw blurRad="38100" dist="12700" dir="1800000" algn="bl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sz="1350" kern="0" dirty="0" err="1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0" name="first shadow">
                <a:extLst>
                  <a:ext uri="{FF2B5EF4-FFF2-40B4-BE49-F238E27FC236}">
                    <a16:creationId xmlns:a16="http://schemas.microsoft.com/office/drawing/2014/main" id="{EA5E7F3D-50F1-4682-B2B8-61C177A98043}"/>
                  </a:ext>
                </a:extLst>
              </p:cNvPr>
              <p:cNvSpPr/>
              <p:nvPr/>
            </p:nvSpPr>
            <p:spPr bwMode="gray">
              <a:xfrm flipV="1">
                <a:off x="8943108" y="46747"/>
                <a:ext cx="785651" cy="5446965"/>
              </a:xfrm>
              <a:prstGeom prst="round1Rect">
                <a:avLst>
                  <a:gd name="adj" fmla="val 23196"/>
                </a:avLst>
              </a:prstGeom>
              <a:gradFill flip="none" rotWithShape="1">
                <a:gsLst>
                  <a:gs pos="69000">
                    <a:srgbClr val="243DA8">
                      <a:alpha val="50000"/>
                    </a:srgbClr>
                  </a:gs>
                  <a:gs pos="50000">
                    <a:srgbClr val="314FD5">
                      <a:alpha val="0"/>
                    </a:srgbClr>
                  </a:gs>
                  <a:gs pos="89000">
                    <a:srgbClr val="1D3393">
                      <a:lumMod val="90000"/>
                    </a:srgbClr>
                  </a:gs>
                </a:gsLst>
                <a:lin ang="0" scaled="1"/>
                <a:tileRect/>
              </a:gra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350" kern="0" dirty="0" err="1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second shadow">
                <a:extLst>
                  <a:ext uri="{FF2B5EF4-FFF2-40B4-BE49-F238E27FC236}">
                    <a16:creationId xmlns:a16="http://schemas.microsoft.com/office/drawing/2014/main" id="{C652A8C2-35E4-46F3-AD56-18AE774DE4B9}"/>
                  </a:ext>
                </a:extLst>
              </p:cNvPr>
              <p:cNvSpPr/>
              <p:nvPr/>
            </p:nvSpPr>
            <p:spPr bwMode="gray">
              <a:xfrm flipV="1">
                <a:off x="8850800" y="46747"/>
                <a:ext cx="785651" cy="5446965"/>
              </a:xfrm>
              <a:prstGeom prst="round1Rect">
                <a:avLst>
                  <a:gd name="adj" fmla="val 17397"/>
                </a:avLst>
              </a:prstGeom>
              <a:gradFill flip="none" rotWithShape="1">
                <a:gsLst>
                  <a:gs pos="69150">
                    <a:srgbClr val="243DA8">
                      <a:alpha val="20000"/>
                    </a:srgbClr>
                  </a:gs>
                  <a:gs pos="20000">
                    <a:srgbClr val="314FD5">
                      <a:alpha val="0"/>
                    </a:srgbClr>
                  </a:gs>
                  <a:gs pos="93000">
                    <a:srgbClr val="1D3393">
                      <a:lumMod val="90000"/>
                      <a:alpha val="50000"/>
                    </a:srgbClr>
                  </a:gs>
                </a:gsLst>
                <a:lin ang="0" scaled="1"/>
                <a:tileRect/>
              </a:gra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350" kern="0" dirty="0" err="1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8" name="Rectangle: Single Corner Rounded 49">
            <a:extLst>
              <a:ext uri="{FF2B5EF4-FFF2-40B4-BE49-F238E27FC236}">
                <a16:creationId xmlns:a16="http://schemas.microsoft.com/office/drawing/2014/main" id="{F4F4450A-EC24-48DD-A5EF-1AD0702D6D60}"/>
              </a:ext>
            </a:extLst>
          </p:cNvPr>
          <p:cNvSpPr/>
          <p:nvPr userDrawn="1"/>
        </p:nvSpPr>
        <p:spPr bwMode="gray">
          <a:xfrm flipV="1">
            <a:off x="6681794" y="2"/>
            <a:ext cx="499091" cy="6267118"/>
          </a:xfrm>
          <a:prstGeom prst="round1Rect">
            <a:avLst>
              <a:gd name="adj" fmla="val 25650"/>
            </a:avLst>
          </a:prstGeom>
          <a:gradFill flip="none" rotWithShape="1">
            <a:gsLst>
              <a:gs pos="100000">
                <a:srgbClr val="415795">
                  <a:lumMod val="100000"/>
                </a:srgbClr>
              </a:gs>
              <a:gs pos="65000">
                <a:srgbClr val="7CA0FF">
                  <a:alpha val="0"/>
                </a:srgbClr>
              </a:gs>
              <a:gs pos="86000">
                <a:srgbClr val="5E7DCA"/>
              </a:gs>
            </a:gsLst>
            <a:lin ang="0" scaled="1"/>
            <a:tileRect/>
          </a:gra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350" kern="0" dirty="0" err="1">
              <a:solidFill>
                <a:prstClr val="white"/>
              </a:solidFill>
            </a:endParaRPr>
          </a:p>
        </p:txBody>
      </p:sp>
      <p:sp>
        <p:nvSpPr>
          <p:cNvPr id="66" name="Title 1">
            <a:extLst>
              <a:ext uri="{FF2B5EF4-FFF2-40B4-BE49-F238E27FC236}">
                <a16:creationId xmlns:a16="http://schemas.microsoft.com/office/drawing/2014/main" id="{9FC72C7E-BA14-458F-98D0-188CCC264773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381000" y="2353537"/>
            <a:ext cx="5513750" cy="1461939"/>
          </a:xfrm>
        </p:spPr>
        <p:txBody>
          <a:bodyPr wrap="square" anchor="b">
            <a:noAutofit/>
          </a:bodyPr>
          <a:lstStyle>
            <a:lvl1pPr algn="l">
              <a:lnSpc>
                <a:spcPct val="90000"/>
              </a:lnSpc>
              <a:defRPr sz="4400" spc="-15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7" name="Text Placeholder 7">
            <a:extLst>
              <a:ext uri="{FF2B5EF4-FFF2-40B4-BE49-F238E27FC236}">
                <a16:creationId xmlns:a16="http://schemas.microsoft.com/office/drawing/2014/main" id="{4EF517A5-8200-429D-A900-3EC7AB4B2A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80999" y="3853430"/>
            <a:ext cx="5504677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100" b="1" spc="23" baseline="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8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35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35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35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35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35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35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35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</a:t>
            </a:r>
          </a:p>
          <a:p>
            <a:pPr lvl="1"/>
            <a:r>
              <a:rPr lang="en-US" dirty="0"/>
              <a:t>Employing entity</a:t>
            </a:r>
          </a:p>
          <a:p>
            <a:pPr lvl="1"/>
            <a:endParaRPr lang="en-US" dirty="0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B04D80C5-5B09-4391-914E-491EB6BF92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2512101" y="418783"/>
            <a:ext cx="1737360" cy="22677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4B73436-F9A5-4201-8676-5BB1475322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80998" y="400400"/>
            <a:ext cx="1753070" cy="2621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8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6" name="Text Placeholder 48">
            <a:extLst>
              <a:ext uri="{FF2B5EF4-FFF2-40B4-BE49-F238E27FC236}">
                <a16:creationId xmlns:a16="http://schemas.microsoft.com/office/drawing/2014/main" id="{44CE8076-2642-41CB-B9C4-44BBD2A86A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627494" y="399686"/>
            <a:ext cx="1737360" cy="2652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8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Event location</a:t>
            </a:r>
          </a:p>
        </p:txBody>
      </p:sp>
      <p:sp>
        <p:nvSpPr>
          <p:cNvPr id="27" name="Freeform 5">
            <a:extLst>
              <a:ext uri="{FF2B5EF4-FFF2-40B4-BE49-F238E27FC236}">
                <a16:creationId xmlns:a16="http://schemas.microsoft.com/office/drawing/2014/main" id="{F10D12FF-B8DF-4183-9D22-AFAAE622DB2E}"/>
              </a:ext>
            </a:extLst>
          </p:cNvPr>
          <p:cNvSpPr>
            <a:spLocks noChangeAspect="1" noEditPoints="1"/>
          </p:cNvSpPr>
          <p:nvPr userDrawn="1"/>
        </p:nvSpPr>
        <p:spPr bwMode="gray">
          <a:xfrm>
            <a:off x="7780511" y="419823"/>
            <a:ext cx="987552" cy="181008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440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0CBF8-F912-4156-9E2E-210EC93ED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809B2A-675F-4D28-A51F-3686AE1600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A9650C-0566-4837-B088-E5B5D5225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2EDAD2-DD4B-4209-88AB-E765D8B75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E37E6E-2F55-4C73-AA79-2E5169FB2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6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39774-5B35-4099-9D4E-7280D0C52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A9CFCC-957D-435E-87B6-3D28A1343E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06FE10-E9A0-4817-8D61-6ACDBECF4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9297C4-5681-4DB2-AFDA-49A24E6E5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2CE6C0-060B-426B-96BE-0CC7E0CD1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46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5DA80F-7352-4E0D-A57A-68B05B220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5EFFE-D6F8-40FD-A20B-9BD1D80FF2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299DAF-994F-494B-A9CE-16717E8A8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1C3131-23CE-456B-8425-B765AA903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FFA653-5A2A-499F-8622-F97F8D3A5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3A6DE1-6384-4243-AACF-45A01E2A2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50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B3EB1-8081-412F-B737-5400E8960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4EBE2F-8E92-4171-9B1D-7B28FC8FDD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8C2915-286C-4EEA-BF3C-3C56840312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D05037-3FC5-43F7-B08F-E57147D610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8364DC-7044-476D-A8F6-232E81A7C0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30F02D-6C7D-4F8B-85BB-648D68D40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B82384-1DD9-41EA-83A7-01665BBF2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1811BC-774D-443D-9FF1-2E8555AF0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82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1B255-02A2-4BA6-B83C-1032823BD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90AE18-6D52-4A1F-B362-E3BAD753F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21800B-C0A2-47BB-BC0E-C2955FD1D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353E97-E4BC-4E95-B136-3BF430889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057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86ADF9-C7E2-46A1-842F-F851E1C75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63FF2-4B35-4E88-9C9B-3C8DFAEE2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F8A501-D738-4361-9EEB-441A97E22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868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1359D-A9D8-4288-A899-19998FA14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58A92-A6A0-4962-906B-BD874AB299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B3C01C-8369-40A6-BE7E-33D096B9A9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67C48B-FAF7-4A23-A470-D31130B50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BB1127-3A5B-43E9-A82E-4335253E4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B367E1-5264-49D7-AC81-DD8C6BD6B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57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5051C-90BF-4B38-A7DA-36BCC86DD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B6F566-63D5-4C88-993C-0075104C09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C1B6C-D453-488B-B116-4D1E44FD2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338800-8269-43B5-9280-B86CF80D4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58E89-240E-49F9-9F3B-026DF3E3B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2A3691-48E8-45B4-BD6E-D5F685151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318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3AE0D1-A87D-4EEC-8718-D076CA280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A1ADA9-1874-409B-911E-5E0E26DDBD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44C68A-F778-4A3E-8875-A8D4141B8D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8CD8F-4351-4DFA-8B17-89E4DB78A87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31AA00-D1EB-4104-AEAA-B55211D893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A9D3F-7ADA-4065-8341-D1E4691C8E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703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584845F-75C2-415A-8317-9BE337A0A6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b="1" dirty="0"/>
              <a:t>CE4-related: Hybrid Merge Estimation Region</a:t>
            </a:r>
            <a:endParaRPr lang="en-US" sz="3200" dirty="0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938A968C-5DDC-4091-9567-74EF32CFAE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600" dirty="0"/>
              <a:t>H. Wang, V. Seregin, W.-J. Chien, T. Hsieh, Y. Han, M. Karczewicz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0FC3259-56EE-48A8-9740-AC042993AA93}"/>
              </a:ext>
            </a:extLst>
          </p:cNvPr>
          <p:cNvGrpSpPr>
            <a:grpSpLocks noChangeAspect="1"/>
          </p:cNvGrpSpPr>
          <p:nvPr/>
        </p:nvGrpSpPr>
        <p:grpSpPr>
          <a:xfrm>
            <a:off x="8010518" y="5550408"/>
            <a:ext cx="752482" cy="850392"/>
            <a:chOff x="6398827" y="1835394"/>
            <a:chExt cx="628176" cy="709911"/>
          </a:xfrm>
          <a:solidFill>
            <a:schemeClr val="accent1"/>
          </a:solidFill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D1051D2-5450-4364-B314-C634AEA67705}"/>
                </a:ext>
              </a:extLst>
            </p:cNvPr>
            <p:cNvGrpSpPr/>
            <p:nvPr/>
          </p:nvGrpSpPr>
          <p:grpSpPr>
            <a:xfrm>
              <a:off x="6398827" y="1835394"/>
              <a:ext cx="241270" cy="237296"/>
              <a:chOff x="6867716" y="2333578"/>
              <a:chExt cx="159287" cy="156665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A62FAB9-B919-4CF9-A55B-9F274D8B4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7716" y="2333578"/>
                <a:ext cx="159287" cy="156665"/>
              </a:xfrm>
              <a:custGeom>
                <a:avLst/>
                <a:gdLst>
                  <a:gd name="connsiteX0" fmla="*/ 385763 w 771525"/>
                  <a:gd name="connsiteY0" fmla="*/ 23813 h 758825"/>
                  <a:gd name="connsiteX1" fmla="*/ 25400 w 771525"/>
                  <a:gd name="connsiteY1" fmla="*/ 379413 h 758825"/>
                  <a:gd name="connsiteX2" fmla="*/ 385763 w 771525"/>
                  <a:gd name="connsiteY2" fmla="*/ 735013 h 758825"/>
                  <a:gd name="connsiteX3" fmla="*/ 746126 w 771525"/>
                  <a:gd name="connsiteY3" fmla="*/ 379413 h 758825"/>
                  <a:gd name="connsiteX4" fmla="*/ 385763 w 771525"/>
                  <a:gd name="connsiteY4" fmla="*/ 23813 h 758825"/>
                  <a:gd name="connsiteX5" fmla="*/ 385763 w 771525"/>
                  <a:gd name="connsiteY5" fmla="*/ 0 h 758825"/>
                  <a:gd name="connsiteX6" fmla="*/ 535880 w 771525"/>
                  <a:gd name="connsiteY6" fmla="*/ 29697 h 758825"/>
                  <a:gd name="connsiteX7" fmla="*/ 658380 w 771525"/>
                  <a:gd name="connsiteY7" fmla="*/ 111253 h 758825"/>
                  <a:gd name="connsiteX8" fmla="*/ 741234 w 771525"/>
                  <a:gd name="connsiteY8" fmla="*/ 231814 h 758825"/>
                  <a:gd name="connsiteX9" fmla="*/ 771525 w 771525"/>
                  <a:gd name="connsiteY9" fmla="*/ 379413 h 758825"/>
                  <a:gd name="connsiteX10" fmla="*/ 741234 w 771525"/>
                  <a:gd name="connsiteY10" fmla="*/ 527011 h 758825"/>
                  <a:gd name="connsiteX11" fmla="*/ 658380 w 771525"/>
                  <a:gd name="connsiteY11" fmla="*/ 648015 h 758825"/>
                  <a:gd name="connsiteX12" fmla="*/ 535880 w 771525"/>
                  <a:gd name="connsiteY12" fmla="*/ 729128 h 758825"/>
                  <a:gd name="connsiteX13" fmla="*/ 385763 w 771525"/>
                  <a:gd name="connsiteY13" fmla="*/ 758825 h 758825"/>
                  <a:gd name="connsiteX14" fmla="*/ 235645 w 771525"/>
                  <a:gd name="connsiteY14" fmla="*/ 729128 h 758825"/>
                  <a:gd name="connsiteX15" fmla="*/ 112700 w 771525"/>
                  <a:gd name="connsiteY15" fmla="*/ 648015 h 758825"/>
                  <a:gd name="connsiteX16" fmla="*/ 30291 w 771525"/>
                  <a:gd name="connsiteY16" fmla="*/ 527011 h 758825"/>
                  <a:gd name="connsiteX17" fmla="*/ 0 w 771525"/>
                  <a:gd name="connsiteY17" fmla="*/ 379413 h 758825"/>
                  <a:gd name="connsiteX18" fmla="*/ 30291 w 771525"/>
                  <a:gd name="connsiteY18" fmla="*/ 231814 h 758825"/>
                  <a:gd name="connsiteX19" fmla="*/ 112700 w 771525"/>
                  <a:gd name="connsiteY19" fmla="*/ 111253 h 758825"/>
                  <a:gd name="connsiteX20" fmla="*/ 235645 w 771525"/>
                  <a:gd name="connsiteY20" fmla="*/ 29697 h 758825"/>
                  <a:gd name="connsiteX21" fmla="*/ 385763 w 771525"/>
                  <a:gd name="connsiteY21" fmla="*/ 0 h 75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71525" h="758825">
                    <a:moveTo>
                      <a:pt x="385763" y="23813"/>
                    </a:moveTo>
                    <a:cubicBezTo>
                      <a:pt x="186740" y="23813"/>
                      <a:pt x="25400" y="183021"/>
                      <a:pt x="25400" y="379413"/>
                    </a:cubicBezTo>
                    <a:cubicBezTo>
                      <a:pt x="25400" y="575805"/>
                      <a:pt x="186740" y="735013"/>
                      <a:pt x="385763" y="735013"/>
                    </a:cubicBezTo>
                    <a:cubicBezTo>
                      <a:pt x="584786" y="735013"/>
                      <a:pt x="746126" y="575805"/>
                      <a:pt x="746126" y="379413"/>
                    </a:cubicBezTo>
                    <a:cubicBezTo>
                      <a:pt x="746126" y="183021"/>
                      <a:pt x="584786" y="23813"/>
                      <a:pt x="385763" y="23813"/>
                    </a:cubicBezTo>
                    <a:close/>
                    <a:moveTo>
                      <a:pt x="385763" y="0"/>
                    </a:moveTo>
                    <a:cubicBezTo>
                      <a:pt x="437881" y="0"/>
                      <a:pt x="488217" y="9751"/>
                      <a:pt x="535880" y="29697"/>
                    </a:cubicBezTo>
                    <a:cubicBezTo>
                      <a:pt x="581762" y="48756"/>
                      <a:pt x="623189" y="76237"/>
                      <a:pt x="658380" y="111253"/>
                    </a:cubicBezTo>
                    <a:cubicBezTo>
                      <a:pt x="694016" y="145826"/>
                      <a:pt x="721634" y="186604"/>
                      <a:pt x="741234" y="231814"/>
                    </a:cubicBezTo>
                    <a:cubicBezTo>
                      <a:pt x="761280" y="278354"/>
                      <a:pt x="771525" y="328440"/>
                      <a:pt x="771525" y="379413"/>
                    </a:cubicBezTo>
                    <a:cubicBezTo>
                      <a:pt x="771525" y="430828"/>
                      <a:pt x="761280" y="480471"/>
                      <a:pt x="741234" y="527011"/>
                    </a:cubicBezTo>
                    <a:cubicBezTo>
                      <a:pt x="721634" y="572222"/>
                      <a:pt x="694016" y="613000"/>
                      <a:pt x="658380" y="648015"/>
                    </a:cubicBezTo>
                    <a:cubicBezTo>
                      <a:pt x="623189" y="682588"/>
                      <a:pt x="581762" y="710069"/>
                      <a:pt x="535880" y="729128"/>
                    </a:cubicBezTo>
                    <a:cubicBezTo>
                      <a:pt x="488217" y="749074"/>
                      <a:pt x="437881" y="758825"/>
                      <a:pt x="385763" y="758825"/>
                    </a:cubicBezTo>
                    <a:cubicBezTo>
                      <a:pt x="333645" y="758825"/>
                      <a:pt x="283308" y="749074"/>
                      <a:pt x="235645" y="729128"/>
                    </a:cubicBezTo>
                    <a:cubicBezTo>
                      <a:pt x="189318" y="710069"/>
                      <a:pt x="148336" y="682588"/>
                      <a:pt x="112700" y="648015"/>
                    </a:cubicBezTo>
                    <a:cubicBezTo>
                      <a:pt x="77509" y="613000"/>
                      <a:pt x="49446" y="572222"/>
                      <a:pt x="30291" y="527011"/>
                    </a:cubicBezTo>
                    <a:cubicBezTo>
                      <a:pt x="9800" y="480471"/>
                      <a:pt x="0" y="430828"/>
                      <a:pt x="0" y="379413"/>
                    </a:cubicBezTo>
                    <a:cubicBezTo>
                      <a:pt x="0" y="328440"/>
                      <a:pt x="9800" y="278354"/>
                      <a:pt x="30291" y="231814"/>
                    </a:cubicBezTo>
                    <a:cubicBezTo>
                      <a:pt x="49446" y="186604"/>
                      <a:pt x="77509" y="145826"/>
                      <a:pt x="112700" y="111253"/>
                    </a:cubicBezTo>
                    <a:cubicBezTo>
                      <a:pt x="148336" y="76237"/>
                      <a:pt x="189318" y="48756"/>
                      <a:pt x="235645" y="29697"/>
                    </a:cubicBezTo>
                    <a:cubicBezTo>
                      <a:pt x="283308" y="9751"/>
                      <a:pt x="333645" y="0"/>
                      <a:pt x="38576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0" name="Oval 11">
                <a:extLst>
                  <a:ext uri="{FF2B5EF4-FFF2-40B4-BE49-F238E27FC236}">
                    <a16:creationId xmlns:a16="http://schemas.microsoft.com/office/drawing/2014/main" id="{DECC0FE5-1BE2-4D5F-A5A2-9182FFA717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7542" y="2362748"/>
                <a:ext cx="98981" cy="9799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Oval 12">
                <a:extLst>
                  <a:ext uri="{FF2B5EF4-FFF2-40B4-BE49-F238E27FC236}">
                    <a16:creationId xmlns:a16="http://schemas.microsoft.com/office/drawing/2014/main" id="{9AB9D44D-0FAC-4037-99FD-44B2A26A89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3106" y="2387001"/>
                <a:ext cx="48179" cy="494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C19B800C-2335-40E0-B10E-5325F1894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6717" y="1919301"/>
              <a:ext cx="544066" cy="626004"/>
            </a:xfrm>
            <a:custGeom>
              <a:avLst/>
              <a:gdLst>
                <a:gd name="T0" fmla="*/ 4523 w 5913"/>
                <a:gd name="T1" fmla="*/ 5373 h 6827"/>
                <a:gd name="T2" fmla="*/ 5321 w 5913"/>
                <a:gd name="T3" fmla="*/ 4573 h 6827"/>
                <a:gd name="T4" fmla="*/ 5321 w 5913"/>
                <a:gd name="T5" fmla="*/ 3902 h 6827"/>
                <a:gd name="T6" fmla="*/ 5669 w 5913"/>
                <a:gd name="T7" fmla="*/ 3902 h 6827"/>
                <a:gd name="T8" fmla="*/ 5913 w 5913"/>
                <a:gd name="T9" fmla="*/ 3668 h 6827"/>
                <a:gd name="T10" fmla="*/ 5836 w 5913"/>
                <a:gd name="T11" fmla="*/ 3489 h 6827"/>
                <a:gd name="T12" fmla="*/ 5128 w 5913"/>
                <a:gd name="T13" fmla="*/ 2912 h 6827"/>
                <a:gd name="T14" fmla="*/ 5128 w 5913"/>
                <a:gd name="T15" fmla="*/ 1484 h 6827"/>
                <a:gd name="T16" fmla="*/ 5025 w 5913"/>
                <a:gd name="T17" fmla="*/ 1389 h 6827"/>
                <a:gd name="T18" fmla="*/ 4433 w 5913"/>
                <a:gd name="T19" fmla="*/ 1389 h 6827"/>
                <a:gd name="T20" fmla="*/ 4336 w 5913"/>
                <a:gd name="T21" fmla="*/ 1484 h 6827"/>
                <a:gd name="T22" fmla="*/ 4336 w 5913"/>
                <a:gd name="T23" fmla="*/ 2272 h 6827"/>
                <a:gd name="T24" fmla="*/ 3126 w 5913"/>
                <a:gd name="T25" fmla="*/ 1289 h 6827"/>
                <a:gd name="T26" fmla="*/ 2960 w 5913"/>
                <a:gd name="T27" fmla="*/ 1219 h 6827"/>
                <a:gd name="T28" fmla="*/ 2785 w 5913"/>
                <a:gd name="T29" fmla="*/ 1289 h 6827"/>
                <a:gd name="T30" fmla="*/ 794 w 5913"/>
                <a:gd name="T31" fmla="*/ 2909 h 6827"/>
                <a:gd name="T32" fmla="*/ 794 w 5913"/>
                <a:gd name="T33" fmla="*/ 746 h 6827"/>
                <a:gd name="T34" fmla="*/ 1078 w 5913"/>
                <a:gd name="T35" fmla="*/ 376 h 6827"/>
                <a:gd name="T36" fmla="*/ 698 w 5913"/>
                <a:gd name="T37" fmla="*/ 0 h 6827"/>
                <a:gd name="T38" fmla="*/ 312 w 5913"/>
                <a:gd name="T39" fmla="*/ 376 h 6827"/>
                <a:gd name="T40" fmla="*/ 601 w 5913"/>
                <a:gd name="T41" fmla="*/ 746 h 6827"/>
                <a:gd name="T42" fmla="*/ 601 w 5913"/>
                <a:gd name="T43" fmla="*/ 3067 h 6827"/>
                <a:gd name="T44" fmla="*/ 83 w 5913"/>
                <a:gd name="T45" fmla="*/ 3489 h 6827"/>
                <a:gd name="T46" fmla="*/ 0 w 5913"/>
                <a:gd name="T47" fmla="*/ 3668 h 6827"/>
                <a:gd name="T48" fmla="*/ 245 w 5913"/>
                <a:gd name="T49" fmla="*/ 3902 h 6827"/>
                <a:gd name="T50" fmla="*/ 593 w 5913"/>
                <a:gd name="T51" fmla="*/ 3902 h 6827"/>
                <a:gd name="T52" fmla="*/ 593 w 5913"/>
                <a:gd name="T53" fmla="*/ 3914 h 6827"/>
                <a:gd name="T54" fmla="*/ 593 w 5913"/>
                <a:gd name="T55" fmla="*/ 6636 h 6827"/>
                <a:gd name="T56" fmla="*/ 791 w 5913"/>
                <a:gd name="T57" fmla="*/ 6827 h 6827"/>
                <a:gd name="T58" fmla="*/ 5128 w 5913"/>
                <a:gd name="T59" fmla="*/ 6827 h 6827"/>
                <a:gd name="T60" fmla="*/ 5321 w 5913"/>
                <a:gd name="T61" fmla="*/ 6636 h 6827"/>
                <a:gd name="T62" fmla="*/ 5321 w 5913"/>
                <a:gd name="T63" fmla="*/ 6173 h 6827"/>
                <a:gd name="T64" fmla="*/ 4523 w 5913"/>
                <a:gd name="T65" fmla="*/ 537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13" h="6827">
                  <a:moveTo>
                    <a:pt x="4523" y="5373"/>
                  </a:moveTo>
                  <a:cubicBezTo>
                    <a:pt x="4523" y="4936"/>
                    <a:pt x="4880" y="4579"/>
                    <a:pt x="5321" y="4573"/>
                  </a:cubicBezTo>
                  <a:cubicBezTo>
                    <a:pt x="5321" y="4189"/>
                    <a:pt x="5321" y="3905"/>
                    <a:pt x="5321" y="3902"/>
                  </a:cubicBezTo>
                  <a:cubicBezTo>
                    <a:pt x="5669" y="3902"/>
                    <a:pt x="5669" y="3902"/>
                    <a:pt x="5669" y="3902"/>
                  </a:cubicBezTo>
                  <a:cubicBezTo>
                    <a:pt x="5804" y="3902"/>
                    <a:pt x="5913" y="3800"/>
                    <a:pt x="5913" y="3668"/>
                  </a:cubicBezTo>
                  <a:cubicBezTo>
                    <a:pt x="5913" y="3598"/>
                    <a:pt x="5887" y="3535"/>
                    <a:pt x="5836" y="3489"/>
                  </a:cubicBezTo>
                  <a:cubicBezTo>
                    <a:pt x="5128" y="2912"/>
                    <a:pt x="5128" y="2912"/>
                    <a:pt x="5128" y="2912"/>
                  </a:cubicBezTo>
                  <a:cubicBezTo>
                    <a:pt x="5128" y="1484"/>
                    <a:pt x="5128" y="1484"/>
                    <a:pt x="5128" y="1484"/>
                  </a:cubicBezTo>
                  <a:cubicBezTo>
                    <a:pt x="5128" y="1434"/>
                    <a:pt x="5083" y="1389"/>
                    <a:pt x="5025" y="1389"/>
                  </a:cubicBezTo>
                  <a:cubicBezTo>
                    <a:pt x="4433" y="1389"/>
                    <a:pt x="4433" y="1389"/>
                    <a:pt x="4433" y="1389"/>
                  </a:cubicBezTo>
                  <a:cubicBezTo>
                    <a:pt x="4382" y="1389"/>
                    <a:pt x="4336" y="1434"/>
                    <a:pt x="4336" y="1484"/>
                  </a:cubicBezTo>
                  <a:cubicBezTo>
                    <a:pt x="4336" y="2272"/>
                    <a:pt x="4336" y="2272"/>
                    <a:pt x="4336" y="2272"/>
                  </a:cubicBezTo>
                  <a:cubicBezTo>
                    <a:pt x="3126" y="1289"/>
                    <a:pt x="3126" y="1289"/>
                    <a:pt x="3126" y="1289"/>
                  </a:cubicBezTo>
                  <a:cubicBezTo>
                    <a:pt x="3083" y="1243"/>
                    <a:pt x="3024" y="1219"/>
                    <a:pt x="2960" y="1219"/>
                  </a:cubicBezTo>
                  <a:cubicBezTo>
                    <a:pt x="2889" y="1219"/>
                    <a:pt x="2831" y="1243"/>
                    <a:pt x="2785" y="1289"/>
                  </a:cubicBezTo>
                  <a:cubicBezTo>
                    <a:pt x="1815" y="2079"/>
                    <a:pt x="1193" y="2585"/>
                    <a:pt x="794" y="2909"/>
                  </a:cubicBezTo>
                  <a:cubicBezTo>
                    <a:pt x="794" y="2591"/>
                    <a:pt x="794" y="1961"/>
                    <a:pt x="794" y="746"/>
                  </a:cubicBezTo>
                  <a:cubicBezTo>
                    <a:pt x="955" y="701"/>
                    <a:pt x="1078" y="555"/>
                    <a:pt x="1078" y="376"/>
                  </a:cubicBezTo>
                  <a:cubicBezTo>
                    <a:pt x="1078" y="166"/>
                    <a:pt x="910" y="0"/>
                    <a:pt x="698" y="0"/>
                  </a:cubicBezTo>
                  <a:cubicBezTo>
                    <a:pt x="485" y="0"/>
                    <a:pt x="312" y="166"/>
                    <a:pt x="312" y="376"/>
                  </a:cubicBezTo>
                  <a:cubicBezTo>
                    <a:pt x="312" y="555"/>
                    <a:pt x="434" y="701"/>
                    <a:pt x="601" y="746"/>
                  </a:cubicBezTo>
                  <a:cubicBezTo>
                    <a:pt x="601" y="746"/>
                    <a:pt x="601" y="1030"/>
                    <a:pt x="601" y="3067"/>
                  </a:cubicBezTo>
                  <a:cubicBezTo>
                    <a:pt x="83" y="3489"/>
                    <a:pt x="83" y="3489"/>
                    <a:pt x="83" y="3489"/>
                  </a:cubicBezTo>
                  <a:cubicBezTo>
                    <a:pt x="33" y="3535"/>
                    <a:pt x="0" y="3598"/>
                    <a:pt x="0" y="3668"/>
                  </a:cubicBezTo>
                  <a:cubicBezTo>
                    <a:pt x="0" y="3800"/>
                    <a:pt x="110" y="3902"/>
                    <a:pt x="245" y="3902"/>
                  </a:cubicBezTo>
                  <a:cubicBezTo>
                    <a:pt x="593" y="3902"/>
                    <a:pt x="593" y="3902"/>
                    <a:pt x="593" y="3902"/>
                  </a:cubicBezTo>
                  <a:cubicBezTo>
                    <a:pt x="593" y="3909"/>
                    <a:pt x="593" y="3909"/>
                    <a:pt x="593" y="3914"/>
                  </a:cubicBezTo>
                  <a:cubicBezTo>
                    <a:pt x="593" y="6636"/>
                    <a:pt x="593" y="6636"/>
                    <a:pt x="593" y="6636"/>
                  </a:cubicBezTo>
                  <a:cubicBezTo>
                    <a:pt x="593" y="6742"/>
                    <a:pt x="682" y="6827"/>
                    <a:pt x="791" y="6827"/>
                  </a:cubicBezTo>
                  <a:cubicBezTo>
                    <a:pt x="5128" y="6827"/>
                    <a:pt x="5128" y="6827"/>
                    <a:pt x="5128" y="6827"/>
                  </a:cubicBezTo>
                  <a:cubicBezTo>
                    <a:pt x="5238" y="6827"/>
                    <a:pt x="5321" y="6742"/>
                    <a:pt x="5321" y="6636"/>
                  </a:cubicBezTo>
                  <a:cubicBezTo>
                    <a:pt x="5321" y="6636"/>
                    <a:pt x="5321" y="6449"/>
                    <a:pt x="5321" y="6173"/>
                  </a:cubicBezTo>
                  <a:cubicBezTo>
                    <a:pt x="4880" y="6167"/>
                    <a:pt x="4523" y="5811"/>
                    <a:pt x="4523" y="5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45BCBCF-1780-4EFC-A457-C01C67218900}"/>
                </a:ext>
              </a:extLst>
            </p:cNvPr>
            <p:cNvGrpSpPr/>
            <p:nvPr/>
          </p:nvGrpSpPr>
          <p:grpSpPr>
            <a:xfrm>
              <a:off x="6867716" y="2333578"/>
              <a:ext cx="159287" cy="156665"/>
              <a:chOff x="6867716" y="2333578"/>
              <a:chExt cx="159287" cy="156665"/>
            </a:xfrm>
            <a:grpFill/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A37A3B5B-5F86-41D1-821A-A2DC91D3CC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7716" y="2333578"/>
                <a:ext cx="159287" cy="156665"/>
              </a:xfrm>
              <a:custGeom>
                <a:avLst/>
                <a:gdLst>
                  <a:gd name="connsiteX0" fmla="*/ 385763 w 771525"/>
                  <a:gd name="connsiteY0" fmla="*/ 23813 h 758825"/>
                  <a:gd name="connsiteX1" fmla="*/ 25400 w 771525"/>
                  <a:gd name="connsiteY1" fmla="*/ 379413 h 758825"/>
                  <a:gd name="connsiteX2" fmla="*/ 385763 w 771525"/>
                  <a:gd name="connsiteY2" fmla="*/ 735013 h 758825"/>
                  <a:gd name="connsiteX3" fmla="*/ 746126 w 771525"/>
                  <a:gd name="connsiteY3" fmla="*/ 379413 h 758825"/>
                  <a:gd name="connsiteX4" fmla="*/ 385763 w 771525"/>
                  <a:gd name="connsiteY4" fmla="*/ 23813 h 758825"/>
                  <a:gd name="connsiteX5" fmla="*/ 385763 w 771525"/>
                  <a:gd name="connsiteY5" fmla="*/ 0 h 758825"/>
                  <a:gd name="connsiteX6" fmla="*/ 535880 w 771525"/>
                  <a:gd name="connsiteY6" fmla="*/ 29697 h 758825"/>
                  <a:gd name="connsiteX7" fmla="*/ 658380 w 771525"/>
                  <a:gd name="connsiteY7" fmla="*/ 111253 h 758825"/>
                  <a:gd name="connsiteX8" fmla="*/ 741234 w 771525"/>
                  <a:gd name="connsiteY8" fmla="*/ 231814 h 758825"/>
                  <a:gd name="connsiteX9" fmla="*/ 771525 w 771525"/>
                  <a:gd name="connsiteY9" fmla="*/ 379413 h 758825"/>
                  <a:gd name="connsiteX10" fmla="*/ 741234 w 771525"/>
                  <a:gd name="connsiteY10" fmla="*/ 527011 h 758825"/>
                  <a:gd name="connsiteX11" fmla="*/ 658380 w 771525"/>
                  <a:gd name="connsiteY11" fmla="*/ 648015 h 758825"/>
                  <a:gd name="connsiteX12" fmla="*/ 535880 w 771525"/>
                  <a:gd name="connsiteY12" fmla="*/ 729128 h 758825"/>
                  <a:gd name="connsiteX13" fmla="*/ 385763 w 771525"/>
                  <a:gd name="connsiteY13" fmla="*/ 758825 h 758825"/>
                  <a:gd name="connsiteX14" fmla="*/ 235645 w 771525"/>
                  <a:gd name="connsiteY14" fmla="*/ 729128 h 758825"/>
                  <a:gd name="connsiteX15" fmla="*/ 112700 w 771525"/>
                  <a:gd name="connsiteY15" fmla="*/ 648015 h 758825"/>
                  <a:gd name="connsiteX16" fmla="*/ 30291 w 771525"/>
                  <a:gd name="connsiteY16" fmla="*/ 527011 h 758825"/>
                  <a:gd name="connsiteX17" fmla="*/ 0 w 771525"/>
                  <a:gd name="connsiteY17" fmla="*/ 379413 h 758825"/>
                  <a:gd name="connsiteX18" fmla="*/ 30291 w 771525"/>
                  <a:gd name="connsiteY18" fmla="*/ 231814 h 758825"/>
                  <a:gd name="connsiteX19" fmla="*/ 112700 w 771525"/>
                  <a:gd name="connsiteY19" fmla="*/ 111253 h 758825"/>
                  <a:gd name="connsiteX20" fmla="*/ 235645 w 771525"/>
                  <a:gd name="connsiteY20" fmla="*/ 29697 h 758825"/>
                  <a:gd name="connsiteX21" fmla="*/ 385763 w 771525"/>
                  <a:gd name="connsiteY21" fmla="*/ 0 h 75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71525" h="758825">
                    <a:moveTo>
                      <a:pt x="385763" y="23813"/>
                    </a:moveTo>
                    <a:cubicBezTo>
                      <a:pt x="186740" y="23813"/>
                      <a:pt x="25400" y="183021"/>
                      <a:pt x="25400" y="379413"/>
                    </a:cubicBezTo>
                    <a:cubicBezTo>
                      <a:pt x="25400" y="575805"/>
                      <a:pt x="186740" y="735013"/>
                      <a:pt x="385763" y="735013"/>
                    </a:cubicBezTo>
                    <a:cubicBezTo>
                      <a:pt x="584786" y="735013"/>
                      <a:pt x="746126" y="575805"/>
                      <a:pt x="746126" y="379413"/>
                    </a:cubicBezTo>
                    <a:cubicBezTo>
                      <a:pt x="746126" y="183021"/>
                      <a:pt x="584786" y="23813"/>
                      <a:pt x="385763" y="23813"/>
                    </a:cubicBezTo>
                    <a:close/>
                    <a:moveTo>
                      <a:pt x="385763" y="0"/>
                    </a:moveTo>
                    <a:cubicBezTo>
                      <a:pt x="437881" y="0"/>
                      <a:pt x="488217" y="9751"/>
                      <a:pt x="535880" y="29697"/>
                    </a:cubicBezTo>
                    <a:cubicBezTo>
                      <a:pt x="581762" y="48756"/>
                      <a:pt x="623189" y="76237"/>
                      <a:pt x="658380" y="111253"/>
                    </a:cubicBezTo>
                    <a:cubicBezTo>
                      <a:pt x="694016" y="145826"/>
                      <a:pt x="721634" y="186604"/>
                      <a:pt x="741234" y="231814"/>
                    </a:cubicBezTo>
                    <a:cubicBezTo>
                      <a:pt x="761280" y="278354"/>
                      <a:pt x="771525" y="328440"/>
                      <a:pt x="771525" y="379413"/>
                    </a:cubicBezTo>
                    <a:cubicBezTo>
                      <a:pt x="771525" y="430828"/>
                      <a:pt x="761280" y="480471"/>
                      <a:pt x="741234" y="527011"/>
                    </a:cubicBezTo>
                    <a:cubicBezTo>
                      <a:pt x="721634" y="572222"/>
                      <a:pt x="694016" y="613000"/>
                      <a:pt x="658380" y="648015"/>
                    </a:cubicBezTo>
                    <a:cubicBezTo>
                      <a:pt x="623189" y="682588"/>
                      <a:pt x="581762" y="710069"/>
                      <a:pt x="535880" y="729128"/>
                    </a:cubicBezTo>
                    <a:cubicBezTo>
                      <a:pt x="488217" y="749074"/>
                      <a:pt x="437881" y="758825"/>
                      <a:pt x="385763" y="758825"/>
                    </a:cubicBezTo>
                    <a:cubicBezTo>
                      <a:pt x="333645" y="758825"/>
                      <a:pt x="283308" y="749074"/>
                      <a:pt x="235645" y="729128"/>
                    </a:cubicBezTo>
                    <a:cubicBezTo>
                      <a:pt x="189318" y="710069"/>
                      <a:pt x="148336" y="682588"/>
                      <a:pt x="112700" y="648015"/>
                    </a:cubicBezTo>
                    <a:cubicBezTo>
                      <a:pt x="77509" y="613000"/>
                      <a:pt x="49446" y="572222"/>
                      <a:pt x="30291" y="527011"/>
                    </a:cubicBezTo>
                    <a:cubicBezTo>
                      <a:pt x="9800" y="480471"/>
                      <a:pt x="0" y="430828"/>
                      <a:pt x="0" y="379413"/>
                    </a:cubicBezTo>
                    <a:cubicBezTo>
                      <a:pt x="0" y="328440"/>
                      <a:pt x="9800" y="278354"/>
                      <a:pt x="30291" y="231814"/>
                    </a:cubicBezTo>
                    <a:cubicBezTo>
                      <a:pt x="49446" y="186604"/>
                      <a:pt x="77509" y="145826"/>
                      <a:pt x="112700" y="111253"/>
                    </a:cubicBezTo>
                    <a:cubicBezTo>
                      <a:pt x="148336" y="76237"/>
                      <a:pt x="189318" y="48756"/>
                      <a:pt x="235645" y="29697"/>
                    </a:cubicBezTo>
                    <a:cubicBezTo>
                      <a:pt x="283308" y="9751"/>
                      <a:pt x="333645" y="0"/>
                      <a:pt x="38576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" name="Oval 11">
                <a:extLst>
                  <a:ext uri="{FF2B5EF4-FFF2-40B4-BE49-F238E27FC236}">
                    <a16:creationId xmlns:a16="http://schemas.microsoft.com/office/drawing/2014/main" id="{175548CA-2B0F-4127-837D-A4CECB5A8E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7542" y="2362748"/>
                <a:ext cx="98981" cy="9799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Oval 12">
                <a:extLst>
                  <a:ext uri="{FF2B5EF4-FFF2-40B4-BE49-F238E27FC236}">
                    <a16:creationId xmlns:a16="http://schemas.microsoft.com/office/drawing/2014/main" id="{62EFFFA1-3B09-48C2-858F-ED015AF700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3106" y="2387001"/>
                <a:ext cx="48179" cy="494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62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24000"/>
            <a:ext cx="7886700" cy="4351338"/>
          </a:xfrm>
        </p:spPr>
        <p:txBody>
          <a:bodyPr/>
          <a:lstStyle/>
          <a:p>
            <a:pPr hangingPunct="0"/>
            <a:r>
              <a:rPr lang="en-US" dirty="0"/>
              <a:t>Reference software: VTM-3.0.</a:t>
            </a:r>
          </a:p>
          <a:p>
            <a:pPr hangingPunct="0"/>
            <a:r>
              <a:rPr lang="en-US" dirty="0"/>
              <a:t>Test results of all the 3 proposed modifications:</a:t>
            </a:r>
          </a:p>
          <a:p>
            <a:pPr hangingPunct="0"/>
            <a:endParaRPr lang="en-US" dirty="0"/>
          </a:p>
          <a:p>
            <a:pPr hangingPunct="0"/>
            <a:r>
              <a:rPr lang="en-US" altLang="zh-CN" dirty="0"/>
              <a:t>Proposed share list c</a:t>
            </a:r>
            <a:r>
              <a:rPr lang="en-US" dirty="0"/>
              <a:t>ompared with </a:t>
            </a:r>
            <a:r>
              <a:rPr lang="en-CA" dirty="0"/>
              <a:t>supplementary </a:t>
            </a:r>
            <a:r>
              <a:rPr lang="en-US" dirty="0"/>
              <a:t>results D.1~4 of CE4.3.1</a:t>
            </a:r>
          </a:p>
          <a:p>
            <a:pPr hangingPunct="0"/>
            <a:endParaRPr lang="en-US" dirty="0"/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1B51AC5-9CFF-4BA4-9E21-0F4BBB138C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022119"/>
              </p:ext>
            </p:extLst>
          </p:nvPr>
        </p:nvGraphicFramePr>
        <p:xfrm>
          <a:off x="838200" y="3505200"/>
          <a:ext cx="6781803" cy="311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479022259"/>
                    </a:ext>
                  </a:extLst>
                </a:gridCol>
                <a:gridCol w="1009653">
                  <a:extLst>
                    <a:ext uri="{9D8B030D-6E8A-4147-A177-3AD203B41FA5}">
                      <a16:colId xmlns:a16="http://schemas.microsoft.com/office/drawing/2014/main" val="1936367688"/>
                    </a:ext>
                  </a:extLst>
                </a:gridCol>
                <a:gridCol w="847725">
                  <a:extLst>
                    <a:ext uri="{9D8B030D-6E8A-4147-A177-3AD203B41FA5}">
                      <a16:colId xmlns:a16="http://schemas.microsoft.com/office/drawing/2014/main" val="4158751597"/>
                    </a:ext>
                  </a:extLst>
                </a:gridCol>
                <a:gridCol w="847725">
                  <a:extLst>
                    <a:ext uri="{9D8B030D-6E8A-4147-A177-3AD203B41FA5}">
                      <a16:colId xmlns:a16="http://schemas.microsoft.com/office/drawing/2014/main" val="4097076065"/>
                    </a:ext>
                  </a:extLst>
                </a:gridCol>
                <a:gridCol w="847725">
                  <a:extLst>
                    <a:ext uri="{9D8B030D-6E8A-4147-A177-3AD203B41FA5}">
                      <a16:colId xmlns:a16="http://schemas.microsoft.com/office/drawing/2014/main" val="3134296508"/>
                    </a:ext>
                  </a:extLst>
                </a:gridCol>
                <a:gridCol w="847725">
                  <a:extLst>
                    <a:ext uri="{9D8B030D-6E8A-4147-A177-3AD203B41FA5}">
                      <a16:colId xmlns:a16="http://schemas.microsoft.com/office/drawing/2014/main" val="3460644758"/>
                    </a:ext>
                  </a:extLst>
                </a:gridCol>
                <a:gridCol w="847725">
                  <a:extLst>
                    <a:ext uri="{9D8B030D-6E8A-4147-A177-3AD203B41FA5}">
                      <a16:colId xmlns:a16="http://schemas.microsoft.com/office/drawing/2014/main" val="1889706580"/>
                    </a:ext>
                  </a:extLst>
                </a:gridCol>
                <a:gridCol w="847725">
                  <a:extLst>
                    <a:ext uri="{9D8B030D-6E8A-4147-A177-3AD203B41FA5}">
                      <a16:colId xmlns:a16="http://schemas.microsoft.com/office/drawing/2014/main" val="3614144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LB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961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076802"/>
                  </a:ext>
                </a:extLst>
              </a:tr>
              <a:tr h="18542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N=32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Proposed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3776955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CE4.3.1 D.1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502858"/>
                  </a:ext>
                </a:extLst>
              </a:tr>
              <a:tr h="18542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N=64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Proposed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65701146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CE4.3.1 D.2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93104728"/>
                  </a:ext>
                </a:extLst>
              </a:tr>
              <a:tr h="18542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N=128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Proposed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8394488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CE4.3.1 D.3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0.44%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7834933"/>
                  </a:ext>
                </a:extLst>
              </a:tr>
              <a:tr h="18542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N=256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Proposed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1854830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CE4.3.1 D.4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0.54%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0.77%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0.77%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0.96%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48603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7109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24275-F586-440F-8356-E3F62243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28600"/>
            <a:ext cx="7886700" cy="555365"/>
          </a:xfrm>
        </p:spPr>
        <p:txBody>
          <a:bodyPr>
            <a:normAutofit/>
          </a:bodyPr>
          <a:lstStyle/>
          <a:p>
            <a:r>
              <a:rPr lang="en-US" dirty="0"/>
              <a:t>Boundary handling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D7299C-21AC-49EB-8CCA-7E98D26B02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4852" y="244997"/>
            <a:ext cx="3020076" cy="19812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D838747-DEE1-4DDB-90F6-8E4866311584}"/>
              </a:ext>
            </a:extLst>
          </p:cNvPr>
          <p:cNvSpPr txBox="1">
            <a:spLocks/>
          </p:cNvSpPr>
          <p:nvPr/>
        </p:nvSpPr>
        <p:spPr bwMode="auto">
          <a:xfrm>
            <a:off x="5104868" y="2590800"/>
            <a:ext cx="396293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indent="-1730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460375" indent="-1730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  <a:cs typeface="+mn-cs"/>
              </a:defRPr>
            </a:lvl2pPr>
            <a:lvl3pPr marL="798513" indent="-2238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125000"/>
              <a:buFont typeface="Arial" charset="0"/>
              <a:buChar char="–"/>
              <a:defRPr sz="1600">
                <a:solidFill>
                  <a:srgbClr val="333333"/>
                </a:solidFill>
                <a:latin typeface="+mn-lt"/>
                <a:cs typeface="+mn-cs"/>
              </a:defRPr>
            </a:lvl3pPr>
            <a:lvl4pPr marL="1087438" indent="-174625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25000"/>
              <a:buFont typeface="Lucida Grande"/>
              <a:buChar char="»"/>
              <a:defRPr sz="1400">
                <a:solidFill>
                  <a:srgbClr val="333333"/>
                </a:solidFill>
                <a:latin typeface="+mn-lt"/>
                <a:cs typeface="+mn-cs"/>
              </a:defRPr>
            </a:lvl4pPr>
            <a:lvl5pPr marL="13160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Char char="•"/>
              <a:defRPr sz="1200">
                <a:solidFill>
                  <a:srgbClr val="333333"/>
                </a:solidFill>
                <a:latin typeface="+mn-lt"/>
                <a:cs typeface="+mn-cs"/>
              </a:defRPr>
            </a:lvl5pPr>
            <a:lvl6pPr marL="17732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6pPr>
            <a:lvl7pPr marL="22304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7pPr>
            <a:lvl8pPr marL="26876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8pPr>
            <a:lvl9pPr marL="31448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hangingPunct="0"/>
            <a:r>
              <a:rPr lang="en-US" sz="1900" kern="0" dirty="0"/>
              <a:t>In JVET-M170, bottom right check for shared list is performed for all partition nodes with area equal to 32. </a:t>
            </a:r>
          </a:p>
          <a:p>
            <a:pPr lvl="1" hangingPunct="0"/>
            <a:r>
              <a:rPr lang="en-US" sz="1700" kern="0" dirty="0"/>
              <a:t>Area, for which merge list is derived, is clipped to be inside the picture.</a:t>
            </a:r>
          </a:p>
          <a:p>
            <a:pPr hangingPunct="0"/>
            <a:r>
              <a:rPr lang="en-US" sz="1900" kern="0" dirty="0"/>
              <a:t>In JVET-M0507, bottom right check for shared merge list area is removed.</a:t>
            </a:r>
          </a:p>
          <a:p>
            <a:pPr lvl="1" hangingPunct="0"/>
            <a:r>
              <a:rPr lang="en-US" sz="1700" kern="0" dirty="0"/>
              <a:t>In the software, availability check for center TMVP is added, specification already has it.</a:t>
            </a:r>
          </a:p>
          <a:p>
            <a:pPr lvl="1" hangingPunct="0"/>
            <a:r>
              <a:rPr lang="en-US" sz="1700" kern="0" dirty="0"/>
              <a:t>M</a:t>
            </a:r>
            <a:r>
              <a:rPr lang="en-US" sz="1700" kern="0"/>
              <a:t>erge </a:t>
            </a:r>
            <a:r>
              <a:rPr lang="en-US" sz="1700" kern="0" dirty="0"/>
              <a:t>list derivation for blocks smaller than 32 is not happening.</a:t>
            </a:r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marL="0" indent="0" algn="ctr" hangingPunct="0">
              <a:buFont typeface="Wingdings" pitchFamily="2" charset="2"/>
              <a:buNone/>
            </a:pPr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marL="0" indent="0" hangingPunct="0">
              <a:buFont typeface="Wingdings" pitchFamily="2" charset="2"/>
              <a:buNone/>
            </a:pPr>
            <a:endParaRPr lang="en-US" sz="12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marL="287337" lvl="1" indent="0" hangingPunct="0">
              <a:buFont typeface="Wingdings" pitchFamily="2" charset="2"/>
              <a:buNone/>
            </a:pPr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A446CA-2E33-459F-B673-E6CAF9071B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21" y="1104900"/>
            <a:ext cx="4935347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181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3FAE3-D718-4EFF-B6BC-89AC979FA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49274"/>
          </a:xfrm>
        </p:spPr>
        <p:txBody>
          <a:bodyPr/>
          <a:lstStyle/>
          <a:p>
            <a:r>
              <a:rPr lang="en-US" dirty="0"/>
              <a:t>Specification change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FBB0E3-FA03-4FDA-A203-432869055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905903"/>
              </p:ext>
            </p:extLst>
          </p:nvPr>
        </p:nvGraphicFramePr>
        <p:xfrm>
          <a:off x="742950" y="1295400"/>
          <a:ext cx="7829550" cy="1097280"/>
        </p:xfrm>
        <a:graphic>
          <a:graphicData uri="http://schemas.openxmlformats.org/drawingml/2006/table">
            <a:tbl>
              <a:tblPr/>
              <a:tblGrid>
                <a:gridCol w="7829550">
                  <a:extLst>
                    <a:ext uri="{9D8B030D-6E8A-4147-A177-3AD203B41FA5}">
                      <a16:colId xmlns:a16="http://schemas.microsoft.com/office/drawing/2014/main" val="46487011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  </a:t>
                      </a:r>
                      <a:r>
                        <a:rPr lang="en-GB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 (</a:t>
                      </a:r>
                      <a:r>
                        <a:rPr lang="en-CA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isInShareRegion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== 0 &amp;&amp; (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*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/4) &lt; 32 </a:t>
                      </a:r>
                      <a:r>
                        <a:rPr lang="en-CA" sz="18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&amp;&amp; (x0 + </a:t>
                      </a:r>
                      <a:r>
                        <a:rPr lang="en-CA" sz="18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8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  &lt;=  </a:t>
                      </a:r>
                      <a:r>
                        <a:rPr lang="en-CA" sz="18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pic_width_in_luma_samples</a:t>
                      </a:r>
                      <a:r>
                        <a:rPr lang="en-CA" sz="18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&amp;&amp; (y0 + </a:t>
                      </a:r>
                      <a:r>
                        <a:rPr lang="en-CA" sz="18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8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 &lt;=  </a:t>
                      </a:r>
                      <a:r>
                        <a:rPr lang="en-CA" sz="18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pic_height_in_luma_samples</a:t>
                      </a:r>
                      <a:r>
                        <a:rPr lang="en-CA" sz="18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&amp;&amp; 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!= DUAL_TREE_CHROMA) {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1493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en-CA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isInShareRegion</a:t>
                      </a:r>
                      <a:r>
                        <a:rPr lang="en-CA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 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082794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2549CB2-8B41-430C-AD35-18A7DD4644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141741"/>
              </p:ext>
            </p:extLst>
          </p:nvPr>
        </p:nvGraphicFramePr>
        <p:xfrm>
          <a:off x="742950" y="2773679"/>
          <a:ext cx="7829550" cy="2194560"/>
        </p:xfrm>
        <a:graphic>
          <a:graphicData uri="http://schemas.openxmlformats.org/drawingml/2006/table">
            <a:tbl>
              <a:tblPr/>
              <a:tblGrid>
                <a:gridCol w="7829550">
                  <a:extLst>
                    <a:ext uri="{9D8B030D-6E8A-4147-A177-3AD203B41FA5}">
                      <a16:colId xmlns:a16="http://schemas.microsoft.com/office/drawing/2014/main" val="1699305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if((((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MttSplitMode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y0 ][ 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mttDepth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 == SPLIT_BT_VER || 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MttSplitMode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y0 ][ 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mttDepth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 == SPLIT_BT_HOR) &amp;&amp; (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*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/2) &lt; 32 ) || ((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MttSplitMode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y0 ][ 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mttDepth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 == SPLIT_TT_VER || 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MttSplitMode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y0 ][ 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mttDepth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 == SPLIT_TT_HOR) &amp;&amp; (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*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/4) &lt; 32) )&amp;&amp; </a:t>
                      </a:r>
                      <a:r>
                        <a:rPr lang="en-CA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isInShareRegion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== 0  </a:t>
                      </a:r>
                      <a:r>
                        <a:rPr lang="en-CA" sz="18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&amp;&amp; ( x0 + </a:t>
                      </a:r>
                      <a:r>
                        <a:rPr lang="en-CA" sz="18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8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  &lt;=  </a:t>
                      </a:r>
                      <a:r>
                        <a:rPr lang="en-CA" sz="18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pic_width_in_luma_samples</a:t>
                      </a:r>
                      <a:r>
                        <a:rPr lang="en-CA" sz="18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&amp;&amp; ( y0 + </a:t>
                      </a:r>
                      <a:r>
                        <a:rPr lang="en-CA" sz="18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8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&lt;=  </a:t>
                      </a:r>
                      <a:r>
                        <a:rPr lang="en-CA" sz="18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pic_height_in_luma_samples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&amp;&amp; 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!= DUAL_TREE_CHROMA){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27302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en-CA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isInShareRegion</a:t>
                      </a:r>
                      <a:r>
                        <a:rPr lang="en-CA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 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68830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4560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6976"/>
            <a:ext cx="7886700" cy="531016"/>
          </a:xfrm>
        </p:spPr>
        <p:txBody>
          <a:bodyPr>
            <a:normAutofit fontScale="90000"/>
          </a:bodyPr>
          <a:lstStyle/>
          <a:p>
            <a:r>
              <a:rPr lang="en-US" dirty="0"/>
              <a:t>Introduction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8FBA6B-981D-401D-A4E3-C043BAC20E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667000"/>
            <a:ext cx="3274124" cy="254223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113E83-E692-4697-BBD5-04475478B31C}"/>
              </a:ext>
            </a:extLst>
          </p:cNvPr>
          <p:cNvSpPr txBox="1">
            <a:spLocks/>
          </p:cNvSpPr>
          <p:nvPr/>
        </p:nvSpPr>
        <p:spPr bwMode="auto">
          <a:xfrm>
            <a:off x="5257800" y="1387350"/>
            <a:ext cx="4038600" cy="827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173038" indent="-1730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460375" indent="-1730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  <a:cs typeface="+mn-cs"/>
              </a:defRPr>
            </a:lvl2pPr>
            <a:lvl3pPr marL="798513" indent="-2238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125000"/>
              <a:buFont typeface="Arial" charset="0"/>
              <a:buChar char="–"/>
              <a:defRPr sz="1600">
                <a:solidFill>
                  <a:srgbClr val="333333"/>
                </a:solidFill>
                <a:latin typeface="+mn-lt"/>
                <a:cs typeface="+mn-cs"/>
              </a:defRPr>
            </a:lvl3pPr>
            <a:lvl4pPr marL="1087438" indent="-174625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25000"/>
              <a:buFont typeface="Lucida Grande"/>
              <a:buChar char="»"/>
              <a:defRPr sz="1400">
                <a:solidFill>
                  <a:srgbClr val="333333"/>
                </a:solidFill>
                <a:latin typeface="+mn-lt"/>
                <a:cs typeface="+mn-cs"/>
              </a:defRPr>
            </a:lvl4pPr>
            <a:lvl5pPr marL="13160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Char char="•"/>
              <a:defRPr sz="1200">
                <a:solidFill>
                  <a:srgbClr val="333333"/>
                </a:solidFill>
                <a:latin typeface="+mn-lt"/>
                <a:cs typeface="+mn-cs"/>
              </a:defRPr>
            </a:lvl5pPr>
            <a:lvl6pPr marL="17732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6pPr>
            <a:lvl7pPr marL="22304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7pPr>
            <a:lvl8pPr marL="26876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8pPr>
            <a:lvl9pPr marL="31448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hangingPunct="0"/>
            <a:r>
              <a:rPr lang="en-US" sz="2600" kern="0" dirty="0"/>
              <a:t>Merge estimation region</a:t>
            </a:r>
          </a:p>
          <a:p>
            <a:pPr hangingPunct="0"/>
            <a:r>
              <a:rPr lang="en-US" sz="2600" kern="0" dirty="0"/>
              <a:t>Neighbor MVs are not used as candidates in the area</a:t>
            </a:r>
          </a:p>
          <a:p>
            <a:pPr hangingPunct="0"/>
            <a:endParaRPr lang="en-US" kern="0" dirty="0"/>
          </a:p>
          <a:p>
            <a:pPr hangingPunct="0"/>
            <a:endParaRPr lang="en-US" kern="0" dirty="0"/>
          </a:p>
          <a:p>
            <a:pPr hangingPunct="0"/>
            <a:endParaRPr lang="en-US" kern="0" dirty="0"/>
          </a:p>
          <a:p>
            <a:pPr marL="0" indent="0" algn="ctr" hangingPunct="0">
              <a:buFont typeface="Wingdings" pitchFamily="2" charset="2"/>
              <a:buNone/>
            </a:pPr>
            <a:endParaRPr lang="en-US" kern="0" dirty="0"/>
          </a:p>
          <a:p>
            <a:pPr hangingPunct="0"/>
            <a:endParaRPr lang="en-US" kern="0" dirty="0"/>
          </a:p>
          <a:p>
            <a:pPr hangingPunct="0"/>
            <a:endParaRPr lang="en-US" kern="0" dirty="0"/>
          </a:p>
          <a:p>
            <a:pPr hangingPunct="0"/>
            <a:endParaRPr lang="en-US" kern="0" dirty="0"/>
          </a:p>
          <a:p>
            <a:pPr hangingPunct="0"/>
            <a:endParaRPr lang="en-US" kern="0" dirty="0"/>
          </a:p>
          <a:p>
            <a:pPr marL="0" indent="0" hangingPunct="0">
              <a:buFont typeface="Wingdings" pitchFamily="2" charset="2"/>
              <a:buNone/>
            </a:pPr>
            <a:endParaRPr lang="en-US" kern="0" dirty="0"/>
          </a:p>
          <a:p>
            <a:pPr lvl="1" hangingPunct="0"/>
            <a:endParaRPr lang="en-US" kern="0" dirty="0"/>
          </a:p>
          <a:p>
            <a:pPr lvl="1" hangingPunct="0"/>
            <a:endParaRPr lang="en-US" kern="0" dirty="0"/>
          </a:p>
          <a:p>
            <a:pPr lvl="1" hangingPunct="0"/>
            <a:endParaRPr lang="en-US" kern="0" dirty="0"/>
          </a:p>
          <a:p>
            <a:pPr marL="287337" lvl="1" indent="0" hangingPunct="0">
              <a:buFont typeface="Wingdings" pitchFamily="2" charset="2"/>
              <a:buNone/>
            </a:pPr>
            <a:endParaRPr lang="en-US" kern="0" dirty="0"/>
          </a:p>
          <a:p>
            <a:pPr lvl="1" hangingPunct="0"/>
            <a:endParaRPr lang="en-US" kern="0" dirty="0"/>
          </a:p>
          <a:p>
            <a:pPr lvl="1" hangingPunct="0"/>
            <a:endParaRPr lang="en-US" kern="0" dirty="0"/>
          </a:p>
          <a:p>
            <a:pPr lvl="1" hangingPunct="0"/>
            <a:endParaRPr lang="en-US" kern="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DFC6733-A834-4D9D-9EE4-4CDA441EB3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2292272"/>
            <a:ext cx="2408813" cy="285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672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2B2A7E-A508-4D63-ACE6-DD746C1F7555}"/>
              </a:ext>
            </a:extLst>
          </p:cNvPr>
          <p:cNvSpPr txBox="1">
            <a:spLocks/>
          </p:cNvSpPr>
          <p:nvPr/>
        </p:nvSpPr>
        <p:spPr bwMode="auto">
          <a:xfrm>
            <a:off x="609600" y="1638494"/>
            <a:ext cx="6686550" cy="171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indent="-1730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460375" indent="-1730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  <a:cs typeface="+mn-cs"/>
              </a:defRPr>
            </a:lvl2pPr>
            <a:lvl3pPr marL="798513" indent="-2238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125000"/>
              <a:buFont typeface="Arial" charset="0"/>
              <a:buChar char="–"/>
              <a:defRPr sz="1600">
                <a:solidFill>
                  <a:srgbClr val="333333"/>
                </a:solidFill>
                <a:latin typeface="+mn-lt"/>
                <a:cs typeface="+mn-cs"/>
              </a:defRPr>
            </a:lvl3pPr>
            <a:lvl4pPr marL="1087438" indent="-174625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25000"/>
              <a:buFont typeface="Lucida Grande"/>
              <a:buChar char="»"/>
              <a:defRPr sz="1400">
                <a:solidFill>
                  <a:srgbClr val="333333"/>
                </a:solidFill>
                <a:latin typeface="+mn-lt"/>
                <a:cs typeface="+mn-cs"/>
              </a:defRPr>
            </a:lvl4pPr>
            <a:lvl5pPr marL="13160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Char char="•"/>
              <a:defRPr sz="1200">
                <a:solidFill>
                  <a:srgbClr val="333333"/>
                </a:solidFill>
                <a:latin typeface="+mn-lt"/>
                <a:cs typeface="+mn-cs"/>
              </a:defRPr>
            </a:lvl5pPr>
            <a:lvl6pPr marL="17732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6pPr>
            <a:lvl7pPr marL="22304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7pPr>
            <a:lvl8pPr marL="26876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8pPr>
            <a:lvl9pPr marL="31448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hangingPunct="0"/>
            <a:r>
              <a:rPr lang="en-US" sz="1900" kern="0" dirty="0"/>
              <a:t>Area size N is used do define the processing area.</a:t>
            </a:r>
          </a:p>
          <a:p>
            <a:pPr hangingPunct="0"/>
            <a:r>
              <a:rPr lang="en-US" sz="1900" kern="0" dirty="0"/>
              <a:t>Log2(N) is signaled PPS</a:t>
            </a:r>
          </a:p>
          <a:p>
            <a:pPr hangingPunct="0"/>
            <a:r>
              <a:rPr lang="en-US" sz="1900" kern="0" dirty="0"/>
              <a:t>Area is aligned with block partitioning splits</a:t>
            </a:r>
          </a:p>
          <a:p>
            <a:pPr hangingPunct="0"/>
            <a:r>
              <a:rPr lang="en-US" sz="1900" kern="0" dirty="0"/>
              <a:t>At each split, the partition area size is checked against the size N</a:t>
            </a:r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marL="0" indent="0" hangingPunct="0">
              <a:buNone/>
            </a:pPr>
            <a:endParaRPr lang="en-US" sz="1200" kern="0" dirty="0"/>
          </a:p>
          <a:p>
            <a:pPr marL="0" indent="0" algn="ctr" hangingPunct="0">
              <a:buFont typeface="Wingdings" pitchFamily="2" charset="2"/>
              <a:buNone/>
            </a:pPr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marL="0" indent="0" hangingPunct="0">
              <a:buFont typeface="Wingdings" pitchFamily="2" charset="2"/>
              <a:buNone/>
            </a:pPr>
            <a:endParaRPr lang="en-US" sz="12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marL="287337" lvl="1" indent="0" hangingPunct="0">
              <a:buFont typeface="Wingdings" pitchFamily="2" charset="2"/>
              <a:buNone/>
            </a:pPr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 determination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4EEE3A-1581-429F-AF86-817D920F29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455" y="3296700"/>
            <a:ext cx="2665693" cy="26589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4F67FFF-6FC8-4801-B24C-1CEF5ED8C2FA}"/>
              </a:ext>
            </a:extLst>
          </p:cNvPr>
          <p:cNvSpPr txBox="1"/>
          <p:nvPr/>
        </p:nvSpPr>
        <p:spPr>
          <a:xfrm>
            <a:off x="3352801" y="5990039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64x64 block</a:t>
            </a:r>
          </a:p>
        </p:txBody>
      </p:sp>
    </p:spTree>
    <p:extLst>
      <p:ext uri="{BB962C8B-B14F-4D97-AF65-F5344CB8AC3E}">
        <p14:creationId xmlns:p14="http://schemas.microsoft.com/office/powerpoint/2010/main" val="2674848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QT/TT partition with size 2N</a:t>
            </a:r>
            <a:br>
              <a:rPr lang="en-US" sz="3600" dirty="0"/>
            </a:b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3B6337E-E1C8-45A2-AE81-1971DBCDD2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066CC64-DE8E-4548-B68D-F440A2D360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686481"/>
              </p:ext>
            </p:extLst>
          </p:nvPr>
        </p:nvGraphicFramePr>
        <p:xfrm>
          <a:off x="6781800" y="3771861"/>
          <a:ext cx="2651769" cy="2024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Visio" r:id="rId3" imgW="2657415" imgH="2028970" progId="Visio.Drawing.15">
                  <p:embed/>
                </p:oleObj>
              </mc:Choice>
              <mc:Fallback>
                <p:oleObj name="Visio" r:id="rId3" imgW="2657415" imgH="2028970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066CC64-DE8E-4548-B68D-F440A2D3602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3771861"/>
                        <a:ext cx="2651769" cy="20244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>
            <a:extLst>
              <a:ext uri="{FF2B5EF4-FFF2-40B4-BE49-F238E27FC236}">
                <a16:creationId xmlns:a16="http://schemas.microsoft.com/office/drawing/2014/main" id="{0B06B804-F19E-4887-B0B1-1C6BAF13C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2590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6BB60B4-198F-48D9-BB82-4F8B8BD97C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9789721"/>
              </p:ext>
            </p:extLst>
          </p:nvPr>
        </p:nvGraphicFramePr>
        <p:xfrm>
          <a:off x="6467019" y="1629805"/>
          <a:ext cx="2149712" cy="1921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Visio" r:id="rId5" imgW="2248061" imgH="2000250" progId="Visio.Drawing.15">
                  <p:embed/>
                </p:oleObj>
              </mc:Choice>
              <mc:Fallback>
                <p:oleObj name="Visio" r:id="rId5" imgW="2248061" imgH="2000250" progId="Visio.Drawing.15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6BB60B4-198F-48D9-BB82-4F8B8BD97CE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7019" y="1629805"/>
                        <a:ext cx="2149712" cy="19219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BED8AB0-625E-452B-B949-BD3D6C4B6650}"/>
              </a:ext>
            </a:extLst>
          </p:cNvPr>
          <p:cNvSpPr txBox="1">
            <a:spLocks/>
          </p:cNvSpPr>
          <p:nvPr/>
        </p:nvSpPr>
        <p:spPr bwMode="auto">
          <a:xfrm>
            <a:off x="457200" y="1308175"/>
            <a:ext cx="5257800" cy="915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20000"/>
          </a:bodyPr>
          <a:lstStyle>
            <a:lvl1pPr marL="173038" indent="-1730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460375" indent="-1730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  <a:cs typeface="+mn-cs"/>
              </a:defRPr>
            </a:lvl2pPr>
            <a:lvl3pPr marL="798513" indent="-2238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125000"/>
              <a:buFont typeface="Arial" charset="0"/>
              <a:buChar char="–"/>
              <a:defRPr sz="1600">
                <a:solidFill>
                  <a:srgbClr val="333333"/>
                </a:solidFill>
                <a:latin typeface="+mn-lt"/>
                <a:cs typeface="+mn-cs"/>
              </a:defRPr>
            </a:lvl3pPr>
            <a:lvl4pPr marL="1087438" indent="-174625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25000"/>
              <a:buFont typeface="Lucida Grande"/>
              <a:buChar char="»"/>
              <a:defRPr sz="1400">
                <a:solidFill>
                  <a:srgbClr val="333333"/>
                </a:solidFill>
                <a:latin typeface="+mn-lt"/>
                <a:cs typeface="+mn-cs"/>
              </a:defRPr>
            </a:lvl4pPr>
            <a:lvl5pPr marL="13160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Char char="•"/>
              <a:defRPr sz="1200">
                <a:solidFill>
                  <a:srgbClr val="333333"/>
                </a:solidFill>
                <a:latin typeface="+mn-lt"/>
                <a:cs typeface="+mn-cs"/>
              </a:defRPr>
            </a:lvl5pPr>
            <a:lvl6pPr marL="17732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6pPr>
            <a:lvl7pPr marL="22304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7pPr>
            <a:lvl8pPr marL="26876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8pPr>
            <a:lvl9pPr marL="31448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hangingPunct="0"/>
            <a:r>
              <a:rPr lang="en-US" sz="1900" kern="0" dirty="0"/>
              <a:t>If just check partition size against the area size, it can be a case when processing areas are smaller than the desired area size.</a:t>
            </a:r>
          </a:p>
          <a:p>
            <a:pPr hangingPunct="0"/>
            <a:r>
              <a:rPr lang="en-US" sz="1900" kern="0" dirty="0"/>
              <a:t>Group smaller partition blocks</a:t>
            </a:r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marL="0" indent="0" hangingPunct="0">
              <a:buNone/>
            </a:pPr>
            <a:endParaRPr lang="en-US" sz="1200" kern="0" dirty="0"/>
          </a:p>
          <a:p>
            <a:pPr marL="0" indent="0" algn="ctr" hangingPunct="0">
              <a:buFont typeface="Wingdings" pitchFamily="2" charset="2"/>
              <a:buNone/>
            </a:pPr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marL="0" indent="0" hangingPunct="0">
              <a:buFont typeface="Wingdings" pitchFamily="2" charset="2"/>
              <a:buNone/>
            </a:pPr>
            <a:endParaRPr lang="en-US" sz="12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marL="287337" lvl="1" indent="0" hangingPunct="0">
              <a:buFont typeface="Wingdings" pitchFamily="2" charset="2"/>
              <a:buNone/>
            </a:pPr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E22A19-C5E5-4C41-8B40-E752E13AFB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792" y="2633738"/>
            <a:ext cx="5808777" cy="343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481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hangingPunct="0"/>
            <a:r>
              <a:rPr lang="en-US" altLang="zh-CN" sz="3600" dirty="0"/>
              <a:t>Picture boundary handling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945" y="1219200"/>
            <a:ext cx="8712200" cy="1381892"/>
          </a:xfrm>
        </p:spPr>
        <p:txBody>
          <a:bodyPr>
            <a:normAutofit/>
          </a:bodyPr>
          <a:lstStyle/>
          <a:p>
            <a:pPr hangingPunct="0"/>
            <a:endParaRPr lang="en-US" dirty="0"/>
          </a:p>
          <a:p>
            <a:pPr lvl="1" hangingPunct="0"/>
            <a:r>
              <a:rPr lang="en-US" sz="2000" dirty="0"/>
              <a:t>The processing area is not clipped if it goes outside picture</a:t>
            </a:r>
          </a:p>
          <a:p>
            <a:pPr lvl="2" hangingPunct="0"/>
            <a:r>
              <a:rPr lang="en-US" sz="1700" dirty="0"/>
              <a:t>Regular neighbor availability checking process is used</a:t>
            </a:r>
          </a:p>
          <a:p>
            <a:pPr marL="0" indent="0" hangingPunct="0">
              <a:buNone/>
            </a:pPr>
            <a:endParaRPr lang="en-US" sz="2200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lvl="1" hangingPunct="0"/>
            <a:endParaRPr lang="en-US" dirty="0"/>
          </a:p>
          <a:p>
            <a:pPr marL="287337" lvl="1" indent="0" hangingPunct="0">
              <a:buNone/>
            </a:pPr>
            <a:endParaRPr lang="en-US" dirty="0"/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D21F54-C2BD-49EE-880C-1A3914FFC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3200400"/>
            <a:ext cx="5828036" cy="310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33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Shared and merge estimation areas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443090"/>
            <a:ext cx="8483600" cy="1381892"/>
          </a:xfrm>
        </p:spPr>
        <p:txBody>
          <a:bodyPr>
            <a:normAutofit fontScale="92500" lnSpcReduction="20000"/>
          </a:bodyPr>
          <a:lstStyle/>
          <a:p>
            <a:pPr hangingPunct="0"/>
            <a:endParaRPr lang="en-US" dirty="0"/>
          </a:p>
          <a:p>
            <a:pPr hangingPunct="0"/>
            <a:r>
              <a:rPr lang="en-US" sz="2200" dirty="0"/>
              <a:t>Merge share list and MER are supported together</a:t>
            </a:r>
          </a:p>
          <a:p>
            <a:pPr lvl="1" hangingPunct="0"/>
            <a:r>
              <a:rPr lang="en-US" sz="2000" dirty="0"/>
              <a:t>Within any MER area, all generation of merge candidate list can be performed in parallel</a:t>
            </a:r>
          </a:p>
          <a:p>
            <a:pPr lvl="1" hangingPunct="0"/>
            <a:r>
              <a:rPr lang="en-US" sz="2000" dirty="0"/>
              <a:t>All blocks with an shared list area uses the same merge candidate list.</a:t>
            </a:r>
          </a:p>
          <a:p>
            <a:pPr lvl="1" hangingPunct="0"/>
            <a:endParaRPr lang="en-US" sz="2000" dirty="0"/>
          </a:p>
          <a:p>
            <a:pPr marL="0" indent="0" hangingPunct="0">
              <a:buNone/>
            </a:pPr>
            <a:endParaRPr lang="en-US" sz="2200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lvl="1" hangingPunct="0"/>
            <a:endParaRPr lang="en-US" dirty="0"/>
          </a:p>
          <a:p>
            <a:pPr marL="287337" lvl="1" indent="0" hangingPunct="0">
              <a:buNone/>
            </a:pPr>
            <a:endParaRPr lang="en-US" dirty="0"/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2FB916-E789-4115-9635-BDF5AE177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382" y="3133778"/>
            <a:ext cx="3683235" cy="327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202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endParaRPr lang="en-US" dirty="0"/>
          </a:p>
          <a:p>
            <a:pPr hangingPunct="0"/>
            <a:r>
              <a:rPr lang="en-US" dirty="0"/>
              <a:t>Reference software: VTM-3.0.</a:t>
            </a:r>
          </a:p>
          <a:p>
            <a:pPr hangingPunct="0"/>
            <a:r>
              <a:rPr lang="en-US" dirty="0"/>
              <a:t>Test results of all the 3 proposed modifications:</a:t>
            </a:r>
          </a:p>
          <a:p>
            <a:pPr hangingPunct="0"/>
            <a:endParaRPr lang="en-US" dirty="0"/>
          </a:p>
          <a:p>
            <a:pPr hangingPunct="0"/>
            <a:r>
              <a:rPr lang="en-US" altLang="zh-CN" dirty="0"/>
              <a:t>Share list results</a:t>
            </a:r>
            <a:endParaRPr lang="en-US" dirty="0"/>
          </a:p>
          <a:p>
            <a:pPr hangingPunct="0"/>
            <a:endParaRPr lang="en-US" dirty="0"/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1B51AC5-9CFF-4BA4-9E21-0F4BBB138C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331438"/>
              </p:ext>
            </p:extLst>
          </p:nvPr>
        </p:nvGraphicFramePr>
        <p:xfrm>
          <a:off x="1524000" y="4001294"/>
          <a:ext cx="609599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>
                  <a:extLst>
                    <a:ext uri="{9D8B030D-6E8A-4147-A177-3AD203B41FA5}">
                      <a16:colId xmlns:a16="http://schemas.microsoft.com/office/drawing/2014/main" val="1936367688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4158751597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4097076065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3134296508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3460644758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1889706580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3614144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LB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961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076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N=32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3776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N=64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65701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N=128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8394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N=256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1854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7631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endParaRPr lang="en-US" dirty="0"/>
          </a:p>
          <a:p>
            <a:pPr hangingPunct="0"/>
            <a:r>
              <a:rPr lang="en-US" dirty="0"/>
              <a:t>Reference software: VTM-3.0.</a:t>
            </a:r>
          </a:p>
          <a:p>
            <a:pPr hangingPunct="0"/>
            <a:r>
              <a:rPr lang="en-US" dirty="0"/>
              <a:t>Test results of all the 3 proposed modifications:</a:t>
            </a:r>
          </a:p>
          <a:p>
            <a:pPr hangingPunct="0"/>
            <a:endParaRPr lang="en-US" dirty="0"/>
          </a:p>
          <a:p>
            <a:pPr hangingPunct="0"/>
            <a:r>
              <a:rPr lang="en-US" altLang="zh-CN" dirty="0"/>
              <a:t>Merge Estimation Region results</a:t>
            </a:r>
            <a:endParaRPr lang="en-US" dirty="0"/>
          </a:p>
          <a:p>
            <a:pPr hangingPunct="0"/>
            <a:endParaRPr lang="en-US" dirty="0"/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1B51AC5-9CFF-4BA4-9E21-0F4BBB138C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70055"/>
              </p:ext>
            </p:extLst>
          </p:nvPr>
        </p:nvGraphicFramePr>
        <p:xfrm>
          <a:off x="1524000" y="4001294"/>
          <a:ext cx="609599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>
                  <a:extLst>
                    <a:ext uri="{9D8B030D-6E8A-4147-A177-3AD203B41FA5}">
                      <a16:colId xmlns:a16="http://schemas.microsoft.com/office/drawing/2014/main" val="1936367688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4158751597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4097076065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3134296508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3460644758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1889706580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3614144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LB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961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076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N=32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3776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N=64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65701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N=128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8394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N=256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1854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1307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1600"/>
            <a:ext cx="7886700" cy="4351338"/>
          </a:xfrm>
        </p:spPr>
        <p:txBody>
          <a:bodyPr/>
          <a:lstStyle/>
          <a:p>
            <a:pPr hangingPunct="0"/>
            <a:endParaRPr lang="en-US" dirty="0"/>
          </a:p>
          <a:p>
            <a:pPr hangingPunct="0"/>
            <a:r>
              <a:rPr lang="en-US" dirty="0"/>
              <a:t>Reference software: VTM-3.0.</a:t>
            </a:r>
          </a:p>
          <a:p>
            <a:pPr hangingPunct="0"/>
            <a:r>
              <a:rPr lang="en-US" dirty="0"/>
              <a:t>Test results of all the 3 proposed modifications:</a:t>
            </a:r>
          </a:p>
          <a:p>
            <a:pPr hangingPunct="0"/>
            <a:endParaRPr lang="en-US" dirty="0"/>
          </a:p>
          <a:p>
            <a:pPr hangingPunct="0"/>
            <a:r>
              <a:rPr lang="en-US" dirty="0"/>
              <a:t>Shared and merge estimation areas both enabled ( MER size + Share list are Size)</a:t>
            </a:r>
          </a:p>
          <a:p>
            <a:pPr hangingPunct="0"/>
            <a:endParaRPr lang="en-US" dirty="0"/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1B51AC5-9CFF-4BA4-9E21-0F4BBB138C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081484"/>
              </p:ext>
            </p:extLst>
          </p:nvPr>
        </p:nvGraphicFramePr>
        <p:xfrm>
          <a:off x="1219201" y="3662680"/>
          <a:ext cx="6629399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193636768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15875159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09707606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134296508"/>
                    </a:ext>
                  </a:extLst>
                </a:gridCol>
                <a:gridCol w="849085">
                  <a:extLst>
                    <a:ext uri="{9D8B030D-6E8A-4147-A177-3AD203B41FA5}">
                      <a16:colId xmlns:a16="http://schemas.microsoft.com/office/drawing/2014/main" val="3460644758"/>
                    </a:ext>
                  </a:extLst>
                </a:gridCol>
                <a:gridCol w="947057">
                  <a:extLst>
                    <a:ext uri="{9D8B030D-6E8A-4147-A177-3AD203B41FA5}">
                      <a16:colId xmlns:a16="http://schemas.microsoft.com/office/drawing/2014/main" val="1889706580"/>
                    </a:ext>
                  </a:extLst>
                </a:gridCol>
                <a:gridCol w="947057">
                  <a:extLst>
                    <a:ext uri="{9D8B030D-6E8A-4147-A177-3AD203B41FA5}">
                      <a16:colId xmlns:a16="http://schemas.microsoft.com/office/drawing/2014/main" val="3614144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dirty="0"/>
                        <a:t>LB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961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076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64 + 32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3776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128 + 32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65701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128 + 64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8394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256 +32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1854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256 + 64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84266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256 + 126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287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3098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12247</TotalTime>
  <Words>765</Words>
  <Application>Microsoft Office PowerPoint</Application>
  <PresentationFormat>On-screen Show (4:3)</PresentationFormat>
  <Paragraphs>320</Paragraphs>
  <Slides>12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等线</vt:lpstr>
      <vt:lpstr>等线 Light</vt:lpstr>
      <vt:lpstr>Malgun Gothic</vt:lpstr>
      <vt:lpstr>PMingLiU</vt:lpstr>
      <vt:lpstr>Arial</vt:lpstr>
      <vt:lpstr>Calibri</vt:lpstr>
      <vt:lpstr>Calibri Light</vt:lpstr>
      <vt:lpstr>Microsoft Sans Serif</vt:lpstr>
      <vt:lpstr>Times New Roman</vt:lpstr>
      <vt:lpstr>Wingdings</vt:lpstr>
      <vt:lpstr>Office Theme</vt:lpstr>
      <vt:lpstr>Visio</vt:lpstr>
      <vt:lpstr>CE4-related: Hybrid Merge Estimation Region</vt:lpstr>
      <vt:lpstr>Introduction</vt:lpstr>
      <vt:lpstr>Area determination</vt:lpstr>
      <vt:lpstr>QT/TT partition with size 2N </vt:lpstr>
      <vt:lpstr>Picture boundary handling</vt:lpstr>
      <vt:lpstr>Shared and merge estimation areas</vt:lpstr>
      <vt:lpstr>Experimental Results</vt:lpstr>
      <vt:lpstr>Experimental Results</vt:lpstr>
      <vt:lpstr>Experimental Results</vt:lpstr>
      <vt:lpstr>Experimental Results </vt:lpstr>
      <vt:lpstr>Boundary handling</vt:lpstr>
      <vt:lpstr>Specification change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Vadim Seregin</dc:creator>
  <cp:lastModifiedBy>Vadim Seregin</cp:lastModifiedBy>
  <cp:revision>406</cp:revision>
  <dcterms:created xsi:type="dcterms:W3CDTF">2011-12-07T01:29:30Z</dcterms:created>
  <dcterms:modified xsi:type="dcterms:W3CDTF">2019-01-17T15:28:31Z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