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6" r:id="rId2"/>
    <p:sldId id="265" r:id="rId3"/>
    <p:sldId id="285" r:id="rId4"/>
    <p:sldId id="289" r:id="rId5"/>
    <p:sldId id="280" r:id="rId6"/>
    <p:sldId id="282" r:id="rId7"/>
    <p:sldId id="283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70055" autoAdjust="0"/>
  </p:normalViewPr>
  <p:slideViewPr>
    <p:cSldViewPr>
      <p:cViewPr varScale="1">
        <p:scale>
          <a:sx n="50" d="100"/>
          <a:sy n="50" d="100"/>
        </p:scale>
        <p:origin x="18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67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76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3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9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467544" y="17008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Reduced context models for transform coefficients coding (JVET-M0489)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Xin Zhao,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Syntax elements: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Significant flag: </a:t>
            </a:r>
            <a:r>
              <a:rPr lang="en-US" altLang="zh-CN" sz="2000" dirty="0" err="1"/>
              <a:t>sig_coeff_flag</a:t>
            </a:r>
            <a:r>
              <a:rPr lang="en-US" altLang="zh-CN" sz="2000" dirty="0"/>
              <a:t>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Parity flag: </a:t>
            </a:r>
            <a:r>
              <a:rPr lang="en-US" altLang="zh-CN" sz="2000" dirty="0" err="1"/>
              <a:t>par_level_flag</a:t>
            </a:r>
            <a:r>
              <a:rPr lang="en-US" altLang="zh-CN" sz="2000" dirty="0"/>
              <a:t>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Greater flags: rem_abs_gt1_flag, rem_abs_gt2_flag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Contexts: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E3B31C-96E4-4F76-BB36-E73AD9AC0B08}"/>
              </a:ext>
            </a:extLst>
          </p:cNvPr>
          <p:cNvGrpSpPr/>
          <p:nvPr/>
        </p:nvGrpSpPr>
        <p:grpSpPr>
          <a:xfrm>
            <a:off x="971599" y="3144817"/>
            <a:ext cx="4104457" cy="2138083"/>
            <a:chOff x="4571999" y="4459269"/>
            <a:chExt cx="4104457" cy="2138083"/>
          </a:xfrm>
        </p:grpSpPr>
        <p:sp>
          <p:nvSpPr>
            <p:cNvPr id="9" name="Inhaltsplatzhalter 3">
              <a:extLst>
                <a:ext uri="{FF2B5EF4-FFF2-40B4-BE49-F238E27FC236}">
                  <a16:creationId xmlns:a16="http://schemas.microsoft.com/office/drawing/2014/main" id="{38C17163-4204-4D51-968D-C130D04CF9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16016" y="4459269"/>
              <a:ext cx="3960440" cy="213808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36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tx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108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144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1800000" indent="-360000" algn="l" defTabSz="360000" rtl="0" fontAlgn="base">
                <a:spcBef>
                  <a:spcPct val="0"/>
                </a:spcBef>
                <a:spcAft>
                  <a:spcPts val="900"/>
                </a:spcAft>
                <a:buClr>
                  <a:schemeClr val="bg2"/>
                </a:buClr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18875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6pPr>
              <a:lvl7pPr marL="23447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7pPr>
              <a:lvl8pPr marL="28019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8pPr>
              <a:lvl9pPr marL="3259138" indent="-358775" algn="l" rtl="0" fontAlgn="base">
                <a:spcBef>
                  <a:spcPct val="0"/>
                </a:spcBef>
                <a:spcAft>
                  <a:spcPct val="40000"/>
                </a:spcAft>
                <a:buClr>
                  <a:schemeClr val="bg2"/>
                </a:buClr>
                <a:buFont typeface="Wingdings" pitchFamily="2" charset="2"/>
                <a:buChar char="n"/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spcBef>
                  <a:spcPts val="600"/>
                </a:spcBef>
                <a:spcAft>
                  <a:spcPts val="200"/>
                </a:spcAft>
                <a:buNone/>
              </a:pPr>
              <a:r>
                <a:rPr lang="en-GB" kern="0" dirty="0"/>
                <a:t>d = x + y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kern="0" dirty="0"/>
                <a:t>sumAbs1 = sum of partially reconstructed</a:t>
              </a:r>
              <a:br>
                <a:rPr lang="en-GB" kern="0" dirty="0"/>
              </a:br>
              <a:r>
                <a:rPr lang="en-GB" kern="0" dirty="0"/>
                <a:t>                     absolute levels after first pass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r>
                <a:rPr lang="en-GB" kern="0" dirty="0" err="1"/>
                <a:t>numSig</a:t>
              </a:r>
              <a:r>
                <a:rPr lang="en-GB" kern="0" dirty="0"/>
                <a:t>  = number of transform coefficients</a:t>
              </a:r>
              <a:br>
                <a:rPr lang="en-GB" kern="0" dirty="0"/>
              </a:br>
              <a:r>
                <a:rPr lang="en-GB" kern="0" dirty="0"/>
                <a:t>                    with </a:t>
              </a:r>
              <a:r>
                <a:rPr lang="en-GB" kern="0" dirty="0" err="1"/>
                <a:t>sig_coeff_flag</a:t>
              </a:r>
              <a:r>
                <a:rPr lang="en-GB" kern="0" dirty="0"/>
                <a:t> == 1</a:t>
              </a:r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kern="0" dirty="0"/>
            </a:p>
            <a:p>
              <a:pPr marL="0" indent="0">
                <a:spcBef>
                  <a:spcPts val="1200"/>
                </a:spcBef>
                <a:spcAft>
                  <a:spcPts val="200"/>
                </a:spcAft>
                <a:buNone/>
              </a:pPr>
              <a:endParaRPr lang="en-GB" kern="0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433D8E3-7020-4C07-9DE4-26381B94A032}"/>
                </a:ext>
              </a:extLst>
            </p:cNvPr>
            <p:cNvSpPr/>
            <p:nvPr/>
          </p:nvSpPr>
          <p:spPr>
            <a:xfrm>
              <a:off x="4571999" y="4459269"/>
              <a:ext cx="3980921" cy="21380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BD6E01A1-4E88-4752-9276-39BF0F2C369C}"/>
              </a:ext>
            </a:extLst>
          </p:cNvPr>
          <p:cNvGrpSpPr>
            <a:grpSpLocks noChangeAspect="1"/>
          </p:cNvGrpSpPr>
          <p:nvPr/>
        </p:nvGrpSpPr>
        <p:grpSpPr>
          <a:xfrm>
            <a:off x="5724128" y="3361433"/>
            <a:ext cx="1801362" cy="1800000"/>
            <a:chOff x="6443332" y="2859782"/>
            <a:chExt cx="1153004" cy="1152128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618D146A-C37A-46C9-8B92-A4EE88DDDAFB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9E131E16-D08B-433F-B941-182306F5BFC0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D3A94099-18F3-4825-8F21-D4892FFF5130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04971E8-D641-4D85-98F8-0F493B5FEFD5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86CDBF68-4E32-4A71-9F39-443BC880F775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6AED7946-06E0-430E-A92B-35FB18191946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DB3CD39F-C2A2-4861-ACE6-4B7EE7D0B1F7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9712A6C8-70DD-433B-9A1F-5935F3F0FC6A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FD86AF6A-BB16-4A33-B3B3-CD7A32F6FF0B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C51A45E4-3385-4B7A-811C-CC38D3D516C3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7F1D2CD0-7A8D-42C9-B9AD-A856B0E6CD5A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2A89E87A-6126-4544-AD88-4DD0BC14EBA2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25B63367-E406-448F-B6A7-09E61575D316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D2200899-4C25-4A03-B4DA-911BFF1E0696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2">
              <a:extLst>
                <a:ext uri="{FF2B5EF4-FFF2-40B4-BE49-F238E27FC236}">
                  <a16:creationId xmlns:a16="http://schemas.microsoft.com/office/drawing/2014/main" id="{56A76957-5E1A-42CA-B83F-9AEF9AB1242F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CF06FBDB-592F-43EC-BAD3-E66A3146C922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964B0F02-6DAF-4349-B4F8-B55F57C5C2C1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798CF97D-A4E9-4D45-B25E-391C0D7CEF00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0D72F3CC-2F94-4CAF-97DB-DBE999C9A7BC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EFB0E11E-71AA-4B73-BE88-B50C3BF28DB1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B08FA570-B137-4473-868E-1ACB95C13513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20E20285-314C-4104-B1AA-4A370F8B43B0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4EF9DBEA-F369-46A6-AAA5-CDAC2F0D1C85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727AE183-CF61-489E-BADF-CA2007471FEB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050AB523-7593-4222-9BFF-264F92F123E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F5DD5ED7-D90A-43E6-BA84-71EF31FB35E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34">
              <a:extLst>
                <a:ext uri="{FF2B5EF4-FFF2-40B4-BE49-F238E27FC236}">
                  <a16:creationId xmlns:a16="http://schemas.microsoft.com/office/drawing/2014/main" id="{58ED050F-BDEB-4AA6-84EA-8C8924726299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FB13C639-0A65-459F-BF40-5807860B06C7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36">
              <a:extLst>
                <a:ext uri="{FF2B5EF4-FFF2-40B4-BE49-F238E27FC236}">
                  <a16:creationId xmlns:a16="http://schemas.microsoft.com/office/drawing/2014/main" id="{3FFE772C-D8F4-491E-88FB-11C12DD9666A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CC6B302-0562-48DD-9CB5-CC9F8AD6A4B6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D883B684-898C-4129-BFCF-998EB10DA448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39">
              <a:extLst>
                <a:ext uri="{FF2B5EF4-FFF2-40B4-BE49-F238E27FC236}">
                  <a16:creationId xmlns:a16="http://schemas.microsoft.com/office/drawing/2014/main" id="{1F50DB5A-7F28-4354-963D-3BCB7EA927A2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0">
              <a:extLst>
                <a:ext uri="{FF2B5EF4-FFF2-40B4-BE49-F238E27FC236}">
                  <a16:creationId xmlns:a16="http://schemas.microsoft.com/office/drawing/2014/main" id="{CC4FDB00-4463-4D03-9179-A15BE8952BCB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1">
              <a:extLst>
                <a:ext uri="{FF2B5EF4-FFF2-40B4-BE49-F238E27FC236}">
                  <a16:creationId xmlns:a16="http://schemas.microsoft.com/office/drawing/2014/main" id="{D96C57B4-925B-481A-8065-E53156C63BEA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2">
              <a:extLst>
                <a:ext uri="{FF2B5EF4-FFF2-40B4-BE49-F238E27FC236}">
                  <a16:creationId xmlns:a16="http://schemas.microsoft.com/office/drawing/2014/main" id="{E8C63C2A-BB73-4A85-BDAA-72DC99890895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3">
              <a:extLst>
                <a:ext uri="{FF2B5EF4-FFF2-40B4-BE49-F238E27FC236}">
                  <a16:creationId xmlns:a16="http://schemas.microsoft.com/office/drawing/2014/main" id="{2A16A369-CAC7-4794-B02F-EBFCCA58238D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44">
              <a:extLst>
                <a:ext uri="{FF2B5EF4-FFF2-40B4-BE49-F238E27FC236}">
                  <a16:creationId xmlns:a16="http://schemas.microsoft.com/office/drawing/2014/main" id="{7DEE4044-E828-42F8-805C-A2023BCCFF1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45">
              <a:extLst>
                <a:ext uri="{FF2B5EF4-FFF2-40B4-BE49-F238E27FC236}">
                  <a16:creationId xmlns:a16="http://schemas.microsoft.com/office/drawing/2014/main" id="{D878BB83-0BD5-40F8-94CF-6F8B6E9E3874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46">
              <a:extLst>
                <a:ext uri="{FF2B5EF4-FFF2-40B4-BE49-F238E27FC236}">
                  <a16:creationId xmlns:a16="http://schemas.microsoft.com/office/drawing/2014/main" id="{CE609CC3-303D-4E50-9A8B-75D1AC11438B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47">
              <a:extLst>
                <a:ext uri="{FF2B5EF4-FFF2-40B4-BE49-F238E27FC236}">
                  <a16:creationId xmlns:a16="http://schemas.microsoft.com/office/drawing/2014/main" id="{119AC89A-0926-4399-ABBC-985C473DD09E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48">
              <a:extLst>
                <a:ext uri="{FF2B5EF4-FFF2-40B4-BE49-F238E27FC236}">
                  <a16:creationId xmlns:a16="http://schemas.microsoft.com/office/drawing/2014/main" id="{10AA019C-D2EF-4AE1-87F0-CE68AF9169F9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49">
              <a:extLst>
                <a:ext uri="{FF2B5EF4-FFF2-40B4-BE49-F238E27FC236}">
                  <a16:creationId xmlns:a16="http://schemas.microsoft.com/office/drawing/2014/main" id="{C1BF5BD5-41C0-4416-9416-3B06847B33B4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0">
              <a:extLst>
                <a:ext uri="{FF2B5EF4-FFF2-40B4-BE49-F238E27FC236}">
                  <a16:creationId xmlns:a16="http://schemas.microsoft.com/office/drawing/2014/main" id="{7E931D07-8230-4B72-B2B9-7C8CA2889FFF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1">
              <a:extLst>
                <a:ext uri="{FF2B5EF4-FFF2-40B4-BE49-F238E27FC236}">
                  <a16:creationId xmlns:a16="http://schemas.microsoft.com/office/drawing/2014/main" id="{E4C32A74-89C3-412F-AFC9-21DA910B2377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2">
              <a:extLst>
                <a:ext uri="{FF2B5EF4-FFF2-40B4-BE49-F238E27FC236}">
                  <a16:creationId xmlns:a16="http://schemas.microsoft.com/office/drawing/2014/main" id="{217EB473-7DA5-4C6D-A038-A7002E5E6AF6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3">
              <a:extLst>
                <a:ext uri="{FF2B5EF4-FFF2-40B4-BE49-F238E27FC236}">
                  <a16:creationId xmlns:a16="http://schemas.microsoft.com/office/drawing/2014/main" id="{A23C69C6-4268-45E1-85FA-090FE23D8F50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54">
              <a:extLst>
                <a:ext uri="{FF2B5EF4-FFF2-40B4-BE49-F238E27FC236}">
                  <a16:creationId xmlns:a16="http://schemas.microsoft.com/office/drawing/2014/main" id="{E1DBF9BD-B43B-4000-A864-9F503C4ED060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DA802DD2-851C-49CA-9819-C1C0DF4CEB12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56">
              <a:extLst>
                <a:ext uri="{FF2B5EF4-FFF2-40B4-BE49-F238E27FC236}">
                  <a16:creationId xmlns:a16="http://schemas.microsoft.com/office/drawing/2014/main" id="{DED02E32-3FF8-476E-9D43-DD25B2BD37EE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57">
              <a:extLst>
                <a:ext uri="{FF2B5EF4-FFF2-40B4-BE49-F238E27FC236}">
                  <a16:creationId xmlns:a16="http://schemas.microsoft.com/office/drawing/2014/main" id="{32822593-EFC6-4ABD-8F2D-B10F137CFCC6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58">
              <a:extLst>
                <a:ext uri="{FF2B5EF4-FFF2-40B4-BE49-F238E27FC236}">
                  <a16:creationId xmlns:a16="http://schemas.microsoft.com/office/drawing/2014/main" id="{7446703A-38F8-4F45-9E1E-0A81B204FF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59">
              <a:extLst>
                <a:ext uri="{FF2B5EF4-FFF2-40B4-BE49-F238E27FC236}">
                  <a16:creationId xmlns:a16="http://schemas.microsoft.com/office/drawing/2014/main" id="{1AECF98D-20AB-4B54-854C-3144E272E06B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56D7FA63-0861-455D-8523-9F4F8EA3B5B4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1">
              <a:extLst>
                <a:ext uri="{FF2B5EF4-FFF2-40B4-BE49-F238E27FC236}">
                  <a16:creationId xmlns:a16="http://schemas.microsoft.com/office/drawing/2014/main" id="{E4853FD7-D484-48F9-B5E9-149CCD1DD538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2">
              <a:extLst>
                <a:ext uri="{FF2B5EF4-FFF2-40B4-BE49-F238E27FC236}">
                  <a16:creationId xmlns:a16="http://schemas.microsoft.com/office/drawing/2014/main" id="{B7C0F594-F1E3-4949-8821-0BB0B8572C9C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3">
              <a:extLst>
                <a:ext uri="{FF2B5EF4-FFF2-40B4-BE49-F238E27FC236}">
                  <a16:creationId xmlns:a16="http://schemas.microsoft.com/office/drawing/2014/main" id="{15F5C512-CC9D-4FE0-95E8-405E34E1EA5E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6D1193D2-16E9-4A59-9E6F-FB5DD113190E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65">
              <a:extLst>
                <a:ext uri="{FF2B5EF4-FFF2-40B4-BE49-F238E27FC236}">
                  <a16:creationId xmlns:a16="http://schemas.microsoft.com/office/drawing/2014/main" id="{34BA12CF-009D-4478-988F-A944C023D0D1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49FEEF8E-43A0-420F-AFD5-9D120493D75F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67">
              <a:extLst>
                <a:ext uri="{FF2B5EF4-FFF2-40B4-BE49-F238E27FC236}">
                  <a16:creationId xmlns:a16="http://schemas.microsoft.com/office/drawing/2014/main" id="{460044A5-A1BC-4638-8066-DC9B680AAA92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68">
              <a:extLst>
                <a:ext uri="{FF2B5EF4-FFF2-40B4-BE49-F238E27FC236}">
                  <a16:creationId xmlns:a16="http://schemas.microsoft.com/office/drawing/2014/main" id="{CB1D8678-C5A0-4F9F-B942-5C37CDD936D7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69">
              <a:extLst>
                <a:ext uri="{FF2B5EF4-FFF2-40B4-BE49-F238E27FC236}">
                  <a16:creationId xmlns:a16="http://schemas.microsoft.com/office/drawing/2014/main" id="{732FF684-EA53-438B-AF43-82B03C02D11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7" name="Rectangle 70">
              <a:extLst>
                <a:ext uri="{FF2B5EF4-FFF2-40B4-BE49-F238E27FC236}">
                  <a16:creationId xmlns:a16="http://schemas.microsoft.com/office/drawing/2014/main" id="{72B81AD9-7546-4BC1-B80B-F9329E4F1611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8" name="Rectangle 71">
              <a:extLst>
                <a:ext uri="{FF2B5EF4-FFF2-40B4-BE49-F238E27FC236}">
                  <a16:creationId xmlns:a16="http://schemas.microsoft.com/office/drawing/2014/main" id="{23FB7C42-6FB2-404C-B7F2-661EF5272FF7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9" name="Rectangle 72">
              <a:extLst>
                <a:ext uri="{FF2B5EF4-FFF2-40B4-BE49-F238E27FC236}">
                  <a16:creationId xmlns:a16="http://schemas.microsoft.com/office/drawing/2014/main" id="{AA60081C-7984-425C-9C05-6B3A1E5A4F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0" name="Rectangle 73">
              <a:extLst>
                <a:ext uri="{FF2B5EF4-FFF2-40B4-BE49-F238E27FC236}">
                  <a16:creationId xmlns:a16="http://schemas.microsoft.com/office/drawing/2014/main" id="{FDC2502D-B90A-47E0-B6FB-7DC7448288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EEBCE8C8-AD82-4803-ACC9-E0509F0BB3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75">
              <a:extLst>
                <a:ext uri="{FF2B5EF4-FFF2-40B4-BE49-F238E27FC236}">
                  <a16:creationId xmlns:a16="http://schemas.microsoft.com/office/drawing/2014/main" id="{6094BDA9-E97A-48AA-B22F-81085266B1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Context models for </a:t>
            </a:r>
            <a:r>
              <a:rPr lang="en-US" altLang="zh-CN" sz="2000" i="1" dirty="0" err="1"/>
              <a:t>sig_coeff_flag</a:t>
            </a:r>
            <a:r>
              <a:rPr lang="en-US" altLang="zh-CN" sz="20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90 contexts -&gt;60 contexts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6F0EC8A-D579-41C9-A2D1-CCEC002BA8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21394"/>
              </p:ext>
            </p:extLst>
          </p:nvPr>
        </p:nvGraphicFramePr>
        <p:xfrm>
          <a:off x="1115616" y="2132856"/>
          <a:ext cx="6652947" cy="31174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62062">
                  <a:extLst>
                    <a:ext uri="{9D8B030D-6E8A-4147-A177-3AD203B41FA5}">
                      <a16:colId xmlns:a16="http://schemas.microsoft.com/office/drawing/2014/main" val="1105937958"/>
                    </a:ext>
                  </a:extLst>
                </a:gridCol>
                <a:gridCol w="3690885">
                  <a:extLst>
                    <a:ext uri="{9D8B030D-6E8A-4147-A177-3AD203B41FA5}">
                      <a16:colId xmlns:a16="http://schemas.microsoft.com/office/drawing/2014/main" val="3880118220"/>
                    </a:ext>
                  </a:extLst>
                </a:gridCol>
              </a:tblGrid>
              <a:tr h="349786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670659"/>
                  </a:ext>
                </a:extLst>
              </a:tr>
              <a:tr h="3497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Context model index (sumAbs1)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625428"/>
                  </a:ext>
                </a:extLst>
              </a:tr>
              <a:tr h="34365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12, 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13, 14, 15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16, 17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6630076"/>
                  </a:ext>
                </a:extLst>
              </a:tr>
              <a:tr h="34365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6, 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7, 8, 9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10, 11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5710305"/>
                  </a:ext>
                </a:extLst>
              </a:tr>
              <a:tr h="34365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0, 1, 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2, 3, 4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4069822"/>
                  </a:ext>
                </a:extLst>
              </a:tr>
              <a:tr h="349786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965172"/>
                  </a:ext>
                </a:extLst>
              </a:tr>
              <a:tr h="349786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Context model index (sumAbs1)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71490"/>
                  </a:ext>
                </a:extLst>
              </a:tr>
              <a:tr h="34365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6, 7, 8, 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9, 10, 11</a:t>
                      </a:r>
                      <a:endParaRPr lang="zh-CN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0962698"/>
                  </a:ext>
                </a:extLst>
              </a:tr>
              <a:tr h="34365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0, 1, 2, 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3, 4, 5</a:t>
                      </a:r>
                      <a:endParaRPr lang="zh-CN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196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71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Contexts for parity flags and greater flags: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96 contexts -&gt; 72 contexts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E58DCAF-6D63-4736-A206-CE37A2C8E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774189"/>
              </p:ext>
            </p:extLst>
          </p:nvPr>
        </p:nvGraphicFramePr>
        <p:xfrm>
          <a:off x="899592" y="2060848"/>
          <a:ext cx="7632848" cy="36724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7484">
                  <a:extLst>
                    <a:ext uri="{9D8B030D-6E8A-4147-A177-3AD203B41FA5}">
                      <a16:colId xmlns:a16="http://schemas.microsoft.com/office/drawing/2014/main" val="2010102807"/>
                    </a:ext>
                  </a:extLst>
                </a:gridCol>
                <a:gridCol w="4585364">
                  <a:extLst>
                    <a:ext uri="{9D8B030D-6E8A-4147-A177-3AD203B41FA5}">
                      <a16:colId xmlns:a16="http://schemas.microsoft.com/office/drawing/2014/main" val="2704159398"/>
                    </a:ext>
                  </a:extLst>
                </a:gridCol>
              </a:tblGrid>
              <a:tr h="309652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285304"/>
                  </a:ext>
                </a:extLst>
              </a:tr>
              <a:tr h="309652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Context model index (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sumAbs1 - </a:t>
                      </a:r>
                      <a:r>
                        <a:rPr lang="en-US" altLang="zh-CN" sz="18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numSig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5468741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d=0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16, 17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18, 19, 20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7930937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 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12, 13,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14, 15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5333923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d&lt;10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6, 7, 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8, 9</a:t>
                      </a: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0344811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d&gt;=10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1, 2, 3, 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4, 5</a:t>
                      </a:r>
                      <a:endParaRPr lang="zh-CN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9103545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 non-zero coefficient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7677941"/>
                  </a:ext>
                </a:extLst>
              </a:tr>
              <a:tr h="309652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236014"/>
                  </a:ext>
                </a:extLst>
              </a:tr>
              <a:tr h="309652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Diagonal position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Context model index </a:t>
                      </a:r>
                      <a:r>
                        <a:rPr lang="en-CA" altLang="zh-C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sumAbs1 -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numSig</a:t>
                      </a:r>
                      <a:r>
                        <a:rPr lang="en-CA" altLang="zh-C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676379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d=0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6, 7, 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8, 9, 10</a:t>
                      </a:r>
                      <a:endParaRPr lang="zh-CN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3794568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d&gt;0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1, 2, 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3, 4, 5</a:t>
                      </a:r>
                      <a:endParaRPr lang="zh-CN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3268656"/>
                  </a:ext>
                </a:extLst>
              </a:tr>
              <a:tr h="304225"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 non-zero coefficient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ts val="1575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9744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3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proposed method vs Anchor VTM-3.0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2A4ED65-E6D8-472C-8C97-C0D181576338}"/>
              </a:ext>
            </a:extLst>
          </p:cNvPr>
          <p:cNvGrpSpPr/>
          <p:nvPr/>
        </p:nvGrpSpPr>
        <p:grpSpPr>
          <a:xfrm>
            <a:off x="1259632" y="1772816"/>
            <a:ext cx="3841750" cy="4817263"/>
            <a:chOff x="1259632" y="1772816"/>
            <a:chExt cx="3841750" cy="4817263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ABD2757-B564-40DF-B7A4-4FF382F7BCA3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1772816"/>
              <a:ext cx="3841750" cy="324612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A26BF00-E824-4ABD-8F63-7E7A0921C1A3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266617" y="5036869"/>
              <a:ext cx="3834765" cy="1553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Share the context models among the transform coefficients to reduce the context models.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proposed method can save 54 contexts (186-&gt;132) in total, at the cost of minor coding loss.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BD rate loss is 0.04%, 0.01%, 0.00% for AI, RA and LD configurations, respectively.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363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E08BA8-9008-4B68-8252-14C16BDE50F7}"/>
              </a:ext>
            </a:extLst>
          </p:cNvPr>
          <p:cNvSpPr txBox="1"/>
          <p:nvPr/>
        </p:nvSpPr>
        <p:spPr>
          <a:xfrm>
            <a:off x="1475656" y="278092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to Technicolor for cross-check! </a:t>
            </a:r>
            <a:endParaRPr lang="zh-CN" alt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351758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10641</TotalTime>
  <Words>348</Words>
  <Application>Microsoft Office PowerPoint</Application>
  <PresentationFormat>全屏显示(4:3)</PresentationFormat>
  <Paragraphs>110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Frutiger LT Com 55 Roman</vt:lpstr>
      <vt:lpstr>等线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792</cp:revision>
  <dcterms:created xsi:type="dcterms:W3CDTF">2010-10-25T03:40:34Z</dcterms:created>
  <dcterms:modified xsi:type="dcterms:W3CDTF">2019-01-07T03:01:52Z</dcterms:modified>
</cp:coreProperties>
</file>