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handoutMasterIdLst>
    <p:handoutMasterId r:id="rId11"/>
  </p:handoutMasterIdLst>
  <p:sldIdLst>
    <p:sldId id="256" r:id="rId2"/>
    <p:sldId id="1097" r:id="rId3"/>
    <p:sldId id="1095" r:id="rId4"/>
    <p:sldId id="1096" r:id="rId5"/>
    <p:sldId id="1084" r:id="rId6"/>
    <p:sldId id="1093" r:id="rId7"/>
    <p:sldId id="1094" r:id="rId8"/>
    <p:sldId id="334" r:id="rId9"/>
  </p:sldIdLst>
  <p:sldSz cx="9144000" cy="6858000" type="screen4x3"/>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87" d="100"/>
          <a:sy n="87" d="100"/>
        </p:scale>
        <p:origin x="1315" y="6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 chg="custSel addSld delSld modSld">
      <pc:chgData name="Yu Han" userId="7ab135d7-ea35-4a0e-957b-4cf3afab17b5" providerId="ADAL" clId="{2A716AA6-0033-405E-8725-EDF0E4B571E3}" dt="2018-10-06T00:00:38.462" v="313" actId="20577"/>
      <pc:docMkLst>
        <pc:docMk/>
      </pc:docMkLst>
      <pc:sldChg chg="modSp">
        <pc:chgData name="Yu Han" userId="7ab135d7-ea35-4a0e-957b-4cf3afab17b5" providerId="ADAL" clId="{2A716AA6-0033-405E-8725-EDF0E4B571E3}" dt="2018-10-05T23:59:06.939" v="291" actId="20577"/>
        <pc:sldMkLst>
          <pc:docMk/>
          <pc:sldMk cId="1315811370" sldId="1084"/>
        </pc:sldMkLst>
        <pc:spChg chg="mod">
          <ac:chgData name="Yu Han" userId="7ab135d7-ea35-4a0e-957b-4cf3afab17b5" providerId="ADAL" clId="{2A716AA6-0033-405E-8725-EDF0E4B571E3}" dt="2018-10-05T23:59:06.939" v="291" actId="20577"/>
          <ac:spMkLst>
            <pc:docMk/>
            <pc:sldMk cId="1315811370" sldId="1084"/>
            <ac:spMk id="10" creationId="{89013C16-386D-48FE-BC92-9733ED49102B}"/>
          </ac:spMkLst>
        </pc:spChg>
      </pc:sldChg>
      <pc:sldChg chg="modSp">
        <pc:chgData name="Yu Han" userId="7ab135d7-ea35-4a0e-957b-4cf3afab17b5" providerId="ADAL" clId="{2A716AA6-0033-405E-8725-EDF0E4B571E3}" dt="2018-10-06T00:00:38.462" v="313" actId="20577"/>
        <pc:sldMkLst>
          <pc:docMk/>
          <pc:sldMk cId="746414024" sldId="1087"/>
        </pc:sldMkLst>
        <pc:spChg chg="mod">
          <ac:chgData name="Yu Han" userId="7ab135d7-ea35-4a0e-957b-4cf3afab17b5" providerId="ADAL" clId="{2A716AA6-0033-405E-8725-EDF0E4B571E3}" dt="2018-10-06T00:00:38.462" v="313" actId="20577"/>
          <ac:spMkLst>
            <pc:docMk/>
            <pc:sldMk cId="746414024" sldId="1087"/>
            <ac:spMk id="4" creationId="{58474F8C-8D8F-49EF-BB10-50C39199C00E}"/>
          </ac:spMkLst>
        </pc:spChg>
      </pc:sldChg>
      <pc:sldChg chg="addSp delSp modSp">
        <pc:chgData name="Yu Han" userId="7ab135d7-ea35-4a0e-957b-4cf3afab17b5" providerId="ADAL" clId="{2A716AA6-0033-405E-8725-EDF0E4B571E3}" dt="2018-10-05T23:59:46.620" v="298" actId="6549"/>
        <pc:sldMkLst>
          <pc:docMk/>
          <pc:sldMk cId="3322179759" sldId="1088"/>
        </pc:sldMkLst>
        <pc:spChg chg="add del">
          <ac:chgData name="Yu Han" userId="7ab135d7-ea35-4a0e-957b-4cf3afab17b5" providerId="ADAL" clId="{2A716AA6-0033-405E-8725-EDF0E4B571E3}" dt="2018-10-05T00:40:58.964" v="147" actId="20577"/>
          <ac:spMkLst>
            <pc:docMk/>
            <pc:sldMk cId="3322179759" sldId="1088"/>
            <ac:spMk id="3" creationId="{E45071F0-2601-4B02-8BA7-ACE16B425B91}"/>
          </ac:spMkLst>
        </pc:spChg>
        <pc:spChg chg="add del mod">
          <ac:chgData name="Yu Han" userId="7ab135d7-ea35-4a0e-957b-4cf3afab17b5" providerId="ADAL" clId="{2A716AA6-0033-405E-8725-EDF0E4B571E3}" dt="2018-10-05T23:59:40.470" v="295" actId="478"/>
          <ac:spMkLst>
            <pc:docMk/>
            <pc:sldMk cId="3322179759" sldId="1088"/>
            <ac:spMk id="3" creationId="{7514DA4A-D7C4-4D7F-9873-E2FCD445FDAD}"/>
          </ac:spMkLst>
        </pc:spChg>
        <pc:spChg chg="add mod">
          <ac:chgData name="Yu Han" userId="7ab135d7-ea35-4a0e-957b-4cf3afab17b5" providerId="ADAL" clId="{2A716AA6-0033-405E-8725-EDF0E4B571E3}" dt="2018-10-05T23:59:46.620" v="298" actId="6549"/>
          <ac:spMkLst>
            <pc:docMk/>
            <pc:sldMk cId="3322179759" sldId="1088"/>
            <ac:spMk id="8" creationId="{45D887ED-7041-4044-9017-77CF31F8F4A7}"/>
          </ac:spMkLst>
        </pc:spChg>
        <pc:graphicFrameChg chg="add del">
          <ac:chgData name="Yu Han" userId="7ab135d7-ea35-4a0e-957b-4cf3afab17b5" providerId="ADAL" clId="{2A716AA6-0033-405E-8725-EDF0E4B571E3}" dt="2018-10-05T22:30:50.200" v="165" actId="20577"/>
          <ac:graphicFrameMkLst>
            <pc:docMk/>
            <pc:sldMk cId="3322179759" sldId="1088"/>
            <ac:graphicFrameMk id="3" creationId="{B1A07747-518B-4F77-8349-8F7A60F3E28F}"/>
          </ac:graphicFrameMkLst>
        </pc:graphicFrameChg>
        <pc:picChg chg="add del">
          <ac:chgData name="Yu Han" userId="7ab135d7-ea35-4a0e-957b-4cf3afab17b5" providerId="ADAL" clId="{2A716AA6-0033-405E-8725-EDF0E4B571E3}" dt="2018-10-05T22:30:53.924" v="167" actId="20577"/>
          <ac:picMkLst>
            <pc:docMk/>
            <pc:sldMk cId="3322179759" sldId="1088"/>
            <ac:picMk id="4" creationId="{1CCCEC6A-ED5F-4C56-94A4-B619784E81BA}"/>
          </ac:picMkLst>
        </pc:picChg>
      </pc:sldChg>
      <pc:sldChg chg="add del">
        <pc:chgData name="Yu Han" userId="7ab135d7-ea35-4a0e-957b-4cf3afab17b5" providerId="ADAL" clId="{2A716AA6-0033-405E-8725-EDF0E4B571E3}" dt="2018-10-05T00:41:04.909" v="149" actId="2696"/>
        <pc:sldMkLst>
          <pc:docMk/>
          <pc:sldMk cId="1642562386" sldId="1090"/>
        </pc:sldMkLst>
      </pc:sldChg>
      <pc:sldChg chg="addSp delSp modSp add">
        <pc:chgData name="Yu Han" userId="7ab135d7-ea35-4a0e-957b-4cf3afab17b5" providerId="ADAL" clId="{2A716AA6-0033-405E-8725-EDF0E4B571E3}" dt="2018-10-06T00:00:04.064" v="312" actId="20577"/>
        <pc:sldMkLst>
          <pc:docMk/>
          <pc:sldMk cId="3016557892" sldId="1091"/>
        </pc:sldMkLst>
        <pc:spChg chg="add mod">
          <ac:chgData name="Yu Han" userId="7ab135d7-ea35-4a0e-957b-4cf3afab17b5" providerId="ADAL" clId="{2A716AA6-0033-405E-8725-EDF0E4B571E3}" dt="2018-10-06T00:00:04.064" v="312" actId="20577"/>
          <ac:spMkLst>
            <pc:docMk/>
            <pc:sldMk cId="3016557892" sldId="1091"/>
            <ac:spMk id="7" creationId="{EC4FC15C-0DD6-4771-9B7F-D8597D02F8AF}"/>
          </ac:spMkLst>
        </pc:spChg>
        <pc:spChg chg="mod">
          <ac:chgData name="Yu Han" userId="7ab135d7-ea35-4a0e-957b-4cf3afab17b5" providerId="ADAL" clId="{2A716AA6-0033-405E-8725-EDF0E4B571E3}" dt="2018-10-05T00:41:26.012" v="151" actId="6549"/>
          <ac:spMkLst>
            <pc:docMk/>
            <pc:sldMk cId="3016557892" sldId="1091"/>
            <ac:spMk id="12" creationId="{61FA5E0A-92FB-4FEF-B6D7-6BED35B9F57C}"/>
          </ac:spMkLst>
        </pc:spChg>
        <pc:graphicFrameChg chg="add del">
          <ac:chgData name="Yu Han" userId="7ab135d7-ea35-4a0e-957b-4cf3afab17b5" providerId="ADAL" clId="{2A716AA6-0033-405E-8725-EDF0E4B571E3}" dt="2018-10-05T00:42:01.481" v="155" actId="1076"/>
          <ac:graphicFrameMkLst>
            <pc:docMk/>
            <pc:sldMk cId="3016557892" sldId="1091"/>
            <ac:graphicFrameMk id="3" creationId="{4930248C-8D1B-4D35-AD80-0BC910050BC0}"/>
          </ac:graphicFrameMkLst>
        </pc:graphicFrameChg>
        <pc:graphicFrameChg chg="add del">
          <ac:chgData name="Yu Han" userId="7ab135d7-ea35-4a0e-957b-4cf3afab17b5" providerId="ADAL" clId="{2A716AA6-0033-405E-8725-EDF0E4B571E3}" dt="2018-10-05T22:30:20.452" v="157" actId="1076"/>
          <ac:graphicFrameMkLst>
            <pc:docMk/>
            <pc:sldMk cId="3016557892" sldId="1091"/>
            <ac:graphicFrameMk id="3" creationId="{2B196F9B-60CC-401F-BF95-2BAC103BE212}"/>
          </ac:graphicFrameMkLst>
        </pc:graphicFrameChg>
        <pc:graphicFrameChg chg="add del">
          <ac:chgData name="Yu Han" userId="7ab135d7-ea35-4a0e-957b-4cf3afab17b5" providerId="ADAL" clId="{2A716AA6-0033-405E-8725-EDF0E4B571E3}" dt="2018-10-05T22:30:36.183" v="163" actId="1076"/>
          <ac:graphicFrameMkLst>
            <pc:docMk/>
            <pc:sldMk cId="3016557892" sldId="1091"/>
            <ac:graphicFrameMk id="5" creationId="{3C1AA0BA-B15E-41F9-B806-9F9A0EC4F067}"/>
          </ac:graphicFrameMkLst>
        </pc:graphicFrameChg>
        <pc:picChg chg="add mod">
          <ac:chgData name="Yu Han" userId="7ab135d7-ea35-4a0e-957b-4cf3afab17b5" providerId="ADAL" clId="{2A716AA6-0033-405E-8725-EDF0E4B571E3}" dt="2018-10-05T22:30:24.571" v="159" actId="1076"/>
          <ac:picMkLst>
            <pc:docMk/>
            <pc:sldMk cId="3016557892" sldId="1091"/>
            <ac:picMk id="4" creationId="{CCB794EE-75DA-4E43-8299-E622F0B008F9}"/>
          </ac:picMkLst>
        </pc:picChg>
        <pc:picChg chg="del">
          <ac:chgData name="Yu Han" userId="7ab135d7-ea35-4a0e-957b-4cf3afab17b5" providerId="ADAL" clId="{2A716AA6-0033-405E-8725-EDF0E4B571E3}" dt="2018-10-05T00:41:35.836" v="152" actId="478"/>
          <ac:picMkLst>
            <pc:docMk/>
            <pc:sldMk cId="3016557892" sldId="1091"/>
            <ac:picMk id="6" creationId="{8030374F-3137-49E0-85FB-67CADBE253D0}"/>
          </ac:picMkLst>
        </pc:picChg>
        <pc:picChg chg="del">
          <ac:chgData name="Yu Han" userId="7ab135d7-ea35-4a0e-957b-4cf3afab17b5" providerId="ADAL" clId="{2A716AA6-0033-405E-8725-EDF0E4B571E3}" dt="2018-10-05T00:41:36.563" v="153" actId="478"/>
          <ac:picMkLst>
            <pc:docMk/>
            <pc:sldMk cId="3016557892" sldId="1091"/>
            <ac:picMk id="7" creationId="{9A10C3CD-A4DF-4327-AD02-58060E2B67BD}"/>
          </ac:picMkLst>
        </pc:picChg>
        <pc:picChg chg="add mod">
          <ac:chgData name="Yu Han" userId="7ab135d7-ea35-4a0e-957b-4cf3afab17b5" providerId="ADAL" clId="{2A716AA6-0033-405E-8725-EDF0E4B571E3}" dt="2018-10-05T22:31:00.941" v="169" actId="1076"/>
          <ac:picMkLst>
            <pc:docMk/>
            <pc:sldMk cId="3016557892" sldId="1091"/>
            <ac:picMk id="8" creationId="{EB609D71-D6CD-4C6E-A33A-B426ECD386A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1/11/2019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6</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54487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7</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314208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CA" sz="4000" b="1" dirty="0"/>
              <a:t>CE8-related: CPR mode signaling and interaction with inter coding tools</a:t>
            </a:r>
            <a:endParaRPr lang="en-US" sz="28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Wei-Jung Chien, Vadim </a:t>
            </a:r>
            <a:r>
              <a:rPr lang="en-CA" sz="1600" dirty="0" err="1"/>
              <a:t>Seregin</a:t>
            </a:r>
            <a:r>
              <a:rPr lang="en-CA" sz="1600" dirty="0"/>
              <a:t>,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Introduction</a:t>
            </a:r>
            <a:endParaRPr lang="en-US" dirty="0"/>
          </a:p>
        </p:txBody>
      </p:sp>
      <p:sp>
        <p:nvSpPr>
          <p:cNvPr id="3" name="Subtitle 2">
            <a:extLst>
              <a:ext uri="{FF2B5EF4-FFF2-40B4-BE49-F238E27FC236}">
                <a16:creationId xmlns:a16="http://schemas.microsoft.com/office/drawing/2014/main" id="{81E36CA3-6282-46EE-BF00-60C3AB0B310A}"/>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a:xfrm>
            <a:off x="381000" y="1573823"/>
            <a:ext cx="8383524" cy="4826977"/>
          </a:xfrm>
        </p:spPr>
        <p:txBody>
          <a:bodyPr/>
          <a:lstStyle/>
          <a:p>
            <a:r>
              <a:rPr lang="en-US" dirty="0"/>
              <a:t>CPR in VTM3.0</a:t>
            </a:r>
          </a:p>
          <a:p>
            <a:pPr marL="122777" lvl="1" indent="0">
              <a:buNone/>
            </a:pPr>
            <a:endParaRPr lang="en-US" dirty="0"/>
          </a:p>
          <a:p>
            <a:pPr lvl="1">
              <a:lnSpc>
                <a:spcPct val="100000"/>
              </a:lnSpc>
            </a:pPr>
            <a:r>
              <a:rPr lang="en-US" sz="2000" b="1" dirty="0"/>
              <a:t>Bitstream conformance checks </a:t>
            </a:r>
            <a:r>
              <a:rPr lang="en-US" sz="2000" dirty="0"/>
              <a:t>were added to disallow the inter tool combination between CPR and MMVD, Triangle partition, affine motion model, combined intra/inter prediction. </a:t>
            </a:r>
          </a:p>
          <a:p>
            <a:pPr lvl="1">
              <a:lnSpc>
                <a:spcPct val="100000"/>
              </a:lnSpc>
            </a:pPr>
            <a:r>
              <a:rPr lang="en-US" sz="2000" dirty="0"/>
              <a:t>Motion derivation process may treat CPR neighboring blocks as Inter blocks or intra blocks.</a:t>
            </a:r>
          </a:p>
          <a:p>
            <a:pPr lvl="2">
              <a:lnSpc>
                <a:spcPct val="100000"/>
              </a:lnSpc>
            </a:pPr>
            <a:r>
              <a:rPr lang="en-US" sz="1700" dirty="0"/>
              <a:t>MMVD – CPR is treated as intra mode</a:t>
            </a:r>
          </a:p>
          <a:p>
            <a:pPr lvl="2">
              <a:lnSpc>
                <a:spcPct val="100000"/>
              </a:lnSpc>
            </a:pPr>
            <a:r>
              <a:rPr lang="en-US" sz="1700" dirty="0"/>
              <a:t>Triangle partition – CPR is treated as intra mode</a:t>
            </a:r>
          </a:p>
          <a:p>
            <a:pPr lvl="2">
              <a:lnSpc>
                <a:spcPct val="100000"/>
              </a:lnSpc>
            </a:pPr>
            <a:r>
              <a:rPr lang="en-US" sz="1700" dirty="0"/>
              <a:t>Affine merge mode – CPR is treated as intra mode</a:t>
            </a:r>
          </a:p>
          <a:p>
            <a:pPr lvl="2">
              <a:lnSpc>
                <a:spcPct val="100000"/>
              </a:lnSpc>
            </a:pPr>
            <a:r>
              <a:rPr lang="en-US" sz="1700" dirty="0"/>
              <a:t>Pairwise average merge candidate can average two CPR merge </a:t>
            </a:r>
            <a:r>
              <a:rPr lang="en-US" sz="1700" dirty="0" err="1"/>
              <a:t>canidate</a:t>
            </a:r>
            <a:r>
              <a:rPr lang="en-US" sz="1700" dirty="0"/>
              <a:t> or two non-CPR merge candidate. </a:t>
            </a:r>
          </a:p>
          <a:p>
            <a:pPr lvl="2">
              <a:lnSpc>
                <a:spcPct val="100000"/>
              </a:lnSpc>
            </a:pPr>
            <a:r>
              <a:rPr lang="en-US" sz="1700" dirty="0"/>
              <a:t>CIIP – CPR is treated as inter mode </a:t>
            </a:r>
          </a:p>
          <a:p>
            <a:pPr lvl="1"/>
            <a:endParaRPr lang="en-US" dirty="0"/>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09817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Reference index signaling and bitstream conformance restrictions</a:t>
            </a:r>
            <a:endParaRPr lang="en-US" dirty="0"/>
          </a:p>
        </p:txBody>
      </p:sp>
      <p:sp>
        <p:nvSpPr>
          <p:cNvPr id="3" name="Subtitle 2">
            <a:extLst>
              <a:ext uri="{FF2B5EF4-FFF2-40B4-BE49-F238E27FC236}">
                <a16:creationId xmlns:a16="http://schemas.microsoft.com/office/drawing/2014/main" id="{81E36CA3-6282-46EE-BF00-60C3AB0B310A}"/>
              </a:ext>
            </a:extLst>
          </p:cNvPr>
          <p:cNvSpPr>
            <a:spLocks noGrp="1"/>
          </p:cNvSpPr>
          <p:nvPr>
            <p:ph type="subTitle" idx="1"/>
          </p:nvPr>
        </p:nvSpPr>
        <p:spPr/>
        <p:txBody>
          <a:bodyPr/>
          <a:lstStyle/>
          <a:p>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p:txBody>
          <a:bodyPr/>
          <a:lstStyle/>
          <a:p>
            <a:r>
              <a:rPr lang="en-CA" b="1" dirty="0"/>
              <a:t>Method 1:  reference index signaling and bitstream conformance restrictions</a:t>
            </a:r>
            <a:endParaRPr lang="en-US" dirty="0"/>
          </a:p>
          <a:p>
            <a:pPr lvl="1"/>
            <a:r>
              <a:rPr lang="en-US" dirty="0"/>
              <a:t>Remove all CPR dependency in MMVD, </a:t>
            </a:r>
            <a:r>
              <a:rPr lang="en-US" dirty="0" err="1"/>
              <a:t>Trianglar</a:t>
            </a:r>
            <a:r>
              <a:rPr lang="en-US" dirty="0"/>
              <a:t>, affine, ATMVP neighboring motion derivation. </a:t>
            </a:r>
          </a:p>
          <a:p>
            <a:pPr lvl="1"/>
            <a:endParaRPr lang="en-US" dirty="0"/>
          </a:p>
          <a:p>
            <a:endParaRPr lang="en-US" dirty="0"/>
          </a:p>
          <a:p>
            <a:r>
              <a:rPr lang="en-CA" b="1" dirty="0"/>
              <a:t>Method 2:  reference index signaling and bitstream conformance restrictions and disable pairwise merge candidate for CPR mode</a:t>
            </a:r>
            <a:endParaRPr lang="en-US" dirty="0"/>
          </a:p>
          <a:p>
            <a:pPr lvl="1"/>
            <a:endParaRPr lang="en-US" dirty="0"/>
          </a:p>
          <a:p>
            <a:pPr lvl="1"/>
            <a:r>
              <a:rPr lang="en-US" dirty="0"/>
              <a:t>On top of Method 1, remove pairwise average from two CPR merge candidates.</a:t>
            </a:r>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56560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ABD6-F41D-4087-8C71-2DDAFD662042}"/>
              </a:ext>
            </a:extLst>
          </p:cNvPr>
          <p:cNvSpPr>
            <a:spLocks noGrp="1"/>
          </p:cNvSpPr>
          <p:nvPr>
            <p:ph type="title"/>
          </p:nvPr>
        </p:nvSpPr>
        <p:spPr/>
        <p:txBody>
          <a:bodyPr/>
          <a:lstStyle/>
          <a:p>
            <a:r>
              <a:rPr lang="en-CA" b="1" dirty="0"/>
              <a:t>Block level flag signaling and independent CPR mode</a:t>
            </a:r>
            <a:endParaRPr lang="en-US" dirty="0"/>
          </a:p>
        </p:txBody>
      </p:sp>
      <p:sp>
        <p:nvSpPr>
          <p:cNvPr id="4" name="Content Placeholder 3">
            <a:extLst>
              <a:ext uri="{FF2B5EF4-FFF2-40B4-BE49-F238E27FC236}">
                <a16:creationId xmlns:a16="http://schemas.microsoft.com/office/drawing/2014/main" id="{E2B7CC5A-8216-4184-8D39-BEC7E714488A}"/>
              </a:ext>
            </a:extLst>
          </p:cNvPr>
          <p:cNvSpPr>
            <a:spLocks noGrp="1"/>
          </p:cNvSpPr>
          <p:nvPr>
            <p:ph sz="quarter" idx="12"/>
          </p:nvPr>
        </p:nvSpPr>
        <p:spPr>
          <a:xfrm>
            <a:off x="512885" y="1088136"/>
            <a:ext cx="8383524" cy="4681728"/>
          </a:xfrm>
        </p:spPr>
        <p:txBody>
          <a:bodyPr/>
          <a:lstStyle/>
          <a:p>
            <a:r>
              <a:rPr lang="en-CA" b="1" dirty="0"/>
              <a:t>Method 3:  block level flag signaling and independent CPR mode</a:t>
            </a:r>
          </a:p>
          <a:p>
            <a:pPr lvl="1"/>
            <a:endParaRPr lang="en-US" dirty="0"/>
          </a:p>
          <a:p>
            <a:pPr lvl="1"/>
            <a:r>
              <a:rPr lang="en-US" dirty="0"/>
              <a:t>Signal CPR as a third mode MODE_CPR, other than MODE_INTRA and MODE_INTER not through reference index signaling. </a:t>
            </a:r>
          </a:p>
          <a:p>
            <a:pPr lvl="1"/>
            <a:endParaRPr lang="en-US" dirty="0"/>
          </a:p>
          <a:p>
            <a:pPr lvl="1"/>
            <a:r>
              <a:rPr lang="en-US" dirty="0"/>
              <a:t>Support </a:t>
            </a:r>
            <a:r>
              <a:rPr lang="en-US" dirty="0" err="1"/>
              <a:t>skip_cpr</a:t>
            </a:r>
            <a:r>
              <a:rPr lang="en-US" dirty="0"/>
              <a:t>, </a:t>
            </a:r>
            <a:r>
              <a:rPr lang="en-US" dirty="0" err="1"/>
              <a:t>merge_cpr</a:t>
            </a:r>
            <a:r>
              <a:rPr lang="en-US" dirty="0"/>
              <a:t>, </a:t>
            </a:r>
            <a:r>
              <a:rPr lang="en-US" dirty="0" err="1"/>
              <a:t>inter_cpr</a:t>
            </a:r>
            <a:r>
              <a:rPr lang="en-US" dirty="0"/>
              <a:t>, in I_SLICE </a:t>
            </a:r>
          </a:p>
          <a:p>
            <a:pPr lvl="1"/>
            <a:endParaRPr lang="en-US" dirty="0"/>
          </a:p>
          <a:p>
            <a:pPr lvl="1"/>
            <a:r>
              <a:rPr lang="en-US" dirty="0"/>
              <a:t>Dual tree is enabled in I_SLICE only as in CTC. </a:t>
            </a:r>
          </a:p>
          <a:p>
            <a:pPr lvl="1"/>
            <a:endParaRPr lang="en-US" dirty="0"/>
          </a:p>
          <a:p>
            <a:pPr lvl="1"/>
            <a:r>
              <a:rPr lang="en-CA" dirty="0"/>
              <a:t>The derivation process of motion vectors for CPR mode excludes all neighboring blocks in inter mode and vice versa</a:t>
            </a:r>
            <a:endParaRPr lang="en-US" dirty="0"/>
          </a:p>
          <a:p>
            <a:pPr lvl="1"/>
            <a:endParaRPr lang="en-US" dirty="0"/>
          </a:p>
          <a:p>
            <a:pPr lvl="1"/>
            <a:r>
              <a:rPr lang="en-US" dirty="0"/>
              <a:t>Separate HMVP buffer</a:t>
            </a:r>
          </a:p>
          <a:p>
            <a:pPr lvl="1"/>
            <a:endParaRPr lang="en-US" dirty="0"/>
          </a:p>
          <a:p>
            <a:pPr lvl="1"/>
            <a:r>
              <a:rPr lang="en-US" dirty="0"/>
              <a:t>Allow pairwise average from two MODE_INTER, or two MODE_CPR. </a:t>
            </a:r>
          </a:p>
          <a:p>
            <a:pPr lvl="1"/>
            <a:endParaRPr lang="en-US" dirty="0"/>
          </a:p>
          <a:p>
            <a:pPr lvl="1"/>
            <a:r>
              <a:rPr lang="en-US" dirty="0"/>
              <a:t>Currently, it disallows all other inter tools combined with CPR</a:t>
            </a:r>
          </a:p>
          <a:p>
            <a:pPr lvl="1"/>
            <a:endParaRPr lang="en-US" dirty="0"/>
          </a:p>
          <a:p>
            <a:pPr lvl="1"/>
            <a:endParaRPr lang="en-US" dirty="0"/>
          </a:p>
          <a:p>
            <a:pPr lvl="1"/>
            <a:endParaRPr lang="en-US" dirty="0"/>
          </a:p>
          <a:p>
            <a:pPr lvl="1"/>
            <a:endParaRPr lang="en-US" dirty="0"/>
          </a:p>
          <a:p>
            <a:pPr lvl="1"/>
            <a:endParaRPr lang="en-US" dirty="0"/>
          </a:p>
        </p:txBody>
      </p:sp>
      <p:sp>
        <p:nvSpPr>
          <p:cNvPr id="5" name="Footer Placeholder 4">
            <a:extLst>
              <a:ext uri="{FF2B5EF4-FFF2-40B4-BE49-F238E27FC236}">
                <a16:creationId xmlns:a16="http://schemas.microsoft.com/office/drawing/2014/main" id="{F1AAB51E-5EE1-4C12-B198-18568275417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JVET-K0399</a:t>
            </a:r>
            <a:endParaRPr lang="en-US" dirty="0"/>
          </a:p>
        </p:txBody>
      </p:sp>
    </p:spTree>
    <p:extLst>
      <p:ext uri="{BB962C8B-B14F-4D97-AF65-F5344CB8AC3E}">
        <p14:creationId xmlns:p14="http://schemas.microsoft.com/office/powerpoint/2010/main" val="1450658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1</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1606013030"/>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-0.27%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-0.33%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133%</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99%</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-12.09%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-12.04%</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-12.10%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150%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-36.92%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-36.11%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-36.36%</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139%</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91%</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35909297"/>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0.04%</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-0.01%</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100%</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96%</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-22.02%</a:t>
                      </a:r>
                      <a:endParaRPr lang="en-US" sz="14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-21.58%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-22.12%</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101%</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97%</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0.00%</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-0.03%</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92159501"/>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0.11%</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107%</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102%</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-0.04%</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0.13%</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0.10%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-5.16%</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-5.28%</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-5.77%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108%</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-0.02%</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0.12%</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-0.30%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rPr>
                        <a:t>-13.00%</a:t>
                      </a:r>
                      <a:endParaRPr lang="en-US" sz="140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-13.17%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-13.41%</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107%</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93%</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0.28%</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0.46%</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0.40%</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99%</a:t>
                      </a:r>
                      <a:endParaRPr lang="en-US" sz="1400" dirty="0">
                        <a:effectLst/>
                        <a:latin typeface="Times New Roman" panose="02020603050405020304" pitchFamily="18" charset="0"/>
                        <a:ea typeface="Times New Roman" panose="02020603050405020304" pitchFamily="18" charset="0"/>
                      </a:endParaRPr>
                    </a:p>
                  </a:txBody>
                  <a:tcPr marL="31871" marR="31871"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rPr>
                        <a:t>98%</a:t>
                      </a:r>
                      <a:endParaRPr lang="en-US" sz="1400" dirty="0">
                        <a:effectLst/>
                        <a:latin typeface="Times New Roman" panose="02020603050405020304" pitchFamily="18" charset="0"/>
                        <a:ea typeface="Times New Roman" panose="02020603050405020304" pitchFamily="18" charset="0"/>
                      </a:endParaRPr>
                    </a:p>
                  </a:txBody>
                  <a:tcPr marL="31871" marR="31871" marT="0" marB="0"/>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2</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3432883974"/>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 + CPR</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Y</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-0.26%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132%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-12.05%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-11.92%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152%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-36.87%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-36.33%</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139%</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5909297"/>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U</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99%</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-9.85%</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-9.89%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104%</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-21.95%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-21.56%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-22.05%</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2159501"/>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2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2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2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2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-0.04%</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2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-5.17%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-4.80%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-5.42%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107%</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0.60%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2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-13.16%</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-13.44%</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-13.72%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0.08%</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274553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187569" y="206931"/>
            <a:ext cx="8380809" cy="429028"/>
          </a:xfrm>
        </p:spPr>
        <p:txBody>
          <a:bodyPr/>
          <a:lstStyle/>
          <a:p>
            <a:r>
              <a:rPr lang="en-CA" dirty="0"/>
              <a:t>Simulation results – method 3</a:t>
            </a:r>
            <a:endParaRPr lang="en-US" dirty="0"/>
          </a:p>
        </p:txBody>
      </p:sp>
      <p:graphicFrame>
        <p:nvGraphicFramePr>
          <p:cNvPr id="3" name="Table 2">
            <a:extLst>
              <a:ext uri="{FF2B5EF4-FFF2-40B4-BE49-F238E27FC236}">
                <a16:creationId xmlns:a16="http://schemas.microsoft.com/office/drawing/2014/main" id="{4BFAA0A8-C2F2-41FE-B5DA-507DF76A94C2}"/>
              </a:ext>
            </a:extLst>
          </p:cNvPr>
          <p:cNvGraphicFramePr>
            <a:graphicFrameLocks noGrp="1"/>
          </p:cNvGraphicFramePr>
          <p:nvPr>
            <p:extLst>
              <p:ext uri="{D42A27DB-BD31-4B8C-83A1-F6EECF244321}">
                <p14:modId xmlns:p14="http://schemas.microsoft.com/office/powerpoint/2010/main" val="996602824"/>
              </p:ext>
            </p:extLst>
          </p:nvPr>
        </p:nvGraphicFramePr>
        <p:xfrm>
          <a:off x="281354" y="732439"/>
          <a:ext cx="8713175" cy="5479846"/>
        </p:xfrm>
        <a:graphic>
          <a:graphicData uri="http://schemas.openxmlformats.org/drawingml/2006/table">
            <a:tbl>
              <a:tblPr firstRow="1" firstCol="1" bandRow="1">
                <a:tableStyleId>{5C22544A-7EE6-4342-B048-85BDC9FD1C3A}</a:tableStyleId>
              </a:tblPr>
              <a:tblGrid>
                <a:gridCol w="834083">
                  <a:extLst>
                    <a:ext uri="{9D8B030D-6E8A-4147-A177-3AD203B41FA5}">
                      <a16:colId xmlns:a16="http://schemas.microsoft.com/office/drawing/2014/main" val="3401210619"/>
                    </a:ext>
                  </a:extLst>
                </a:gridCol>
                <a:gridCol w="772643">
                  <a:extLst>
                    <a:ext uri="{9D8B030D-6E8A-4147-A177-3AD203B41FA5}">
                      <a16:colId xmlns:a16="http://schemas.microsoft.com/office/drawing/2014/main" val="3406208098"/>
                    </a:ext>
                  </a:extLst>
                </a:gridCol>
                <a:gridCol w="803362">
                  <a:extLst>
                    <a:ext uri="{9D8B030D-6E8A-4147-A177-3AD203B41FA5}">
                      <a16:colId xmlns:a16="http://schemas.microsoft.com/office/drawing/2014/main" val="2174059311"/>
                    </a:ext>
                  </a:extLst>
                </a:gridCol>
                <a:gridCol w="803362">
                  <a:extLst>
                    <a:ext uri="{9D8B030D-6E8A-4147-A177-3AD203B41FA5}">
                      <a16:colId xmlns:a16="http://schemas.microsoft.com/office/drawing/2014/main" val="2379745288"/>
                    </a:ext>
                  </a:extLst>
                </a:gridCol>
                <a:gridCol w="803362">
                  <a:extLst>
                    <a:ext uri="{9D8B030D-6E8A-4147-A177-3AD203B41FA5}">
                      <a16:colId xmlns:a16="http://schemas.microsoft.com/office/drawing/2014/main" val="171315559"/>
                    </a:ext>
                  </a:extLst>
                </a:gridCol>
                <a:gridCol w="724237">
                  <a:extLst>
                    <a:ext uri="{9D8B030D-6E8A-4147-A177-3AD203B41FA5}">
                      <a16:colId xmlns:a16="http://schemas.microsoft.com/office/drawing/2014/main" val="2413961886"/>
                    </a:ext>
                  </a:extLst>
                </a:gridCol>
                <a:gridCol w="881557">
                  <a:extLst>
                    <a:ext uri="{9D8B030D-6E8A-4147-A177-3AD203B41FA5}">
                      <a16:colId xmlns:a16="http://schemas.microsoft.com/office/drawing/2014/main" val="3907474039"/>
                    </a:ext>
                  </a:extLst>
                </a:gridCol>
                <a:gridCol w="803362">
                  <a:extLst>
                    <a:ext uri="{9D8B030D-6E8A-4147-A177-3AD203B41FA5}">
                      <a16:colId xmlns:a16="http://schemas.microsoft.com/office/drawing/2014/main" val="3640599868"/>
                    </a:ext>
                  </a:extLst>
                </a:gridCol>
                <a:gridCol w="803362">
                  <a:extLst>
                    <a:ext uri="{9D8B030D-6E8A-4147-A177-3AD203B41FA5}">
                      <a16:colId xmlns:a16="http://schemas.microsoft.com/office/drawing/2014/main" val="4092943453"/>
                    </a:ext>
                  </a:extLst>
                </a:gridCol>
                <a:gridCol w="803362">
                  <a:extLst>
                    <a:ext uri="{9D8B030D-6E8A-4147-A177-3AD203B41FA5}">
                      <a16:colId xmlns:a16="http://schemas.microsoft.com/office/drawing/2014/main" val="2419800762"/>
                    </a:ext>
                  </a:extLst>
                </a:gridCol>
                <a:gridCol w="680483">
                  <a:extLst>
                    <a:ext uri="{9D8B030D-6E8A-4147-A177-3AD203B41FA5}">
                      <a16:colId xmlns:a16="http://schemas.microsoft.com/office/drawing/2014/main" val="192774075"/>
                    </a:ext>
                  </a:extLst>
                </a:gridCol>
              </a:tblGrid>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All Intra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0294915"/>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5702493"/>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V</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Y</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U</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64161301"/>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CTC Overall </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-0.42%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-0.42%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139%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47865635"/>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-12.25%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-12.18%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-12.12%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157%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-0.17%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79985621"/>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-37.14%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-36.30%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-36.56%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142%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87%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-0.35%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5909297"/>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Random Access</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6235784"/>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5934905"/>
                  </a:ext>
                </a:extLst>
              </a:tr>
              <a:tr h="280004">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EncT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2836102185"/>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-0.27%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-0.35%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-0.39%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96%</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263789"/>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-10.09%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-10.07%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-10.10%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18115593"/>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-22.90%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-22.56%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-23.06%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-1.19%</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104%</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2159501"/>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10">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Low delay B</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313408"/>
                  </a:ext>
                </a:extLst>
              </a:tr>
              <a:tr h="257508">
                <a:tc>
                  <a:txBody>
                    <a:bodyPr/>
                    <a:lstStyle/>
                    <a:p>
                      <a:pPr algn="l"/>
                      <a:endParaRPr lang="en-US" sz="1100">
                        <a:effectLst/>
                        <a:latin typeface="Times New Roman" panose="02020603050405020304" pitchFamily="18" charset="0"/>
                      </a:endParaRPr>
                    </a:p>
                  </a:txBody>
                  <a:tcPr marL="31871" marR="31871" marT="0" marB="0" anchor="ct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Over VTM-3</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a:effectLst/>
                        </a:rPr>
                        <a:t>Over VTM-3 + CPR</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9378728"/>
                  </a:ext>
                </a:extLst>
              </a:tr>
              <a:tr h="257508">
                <a:tc>
                  <a:txBody>
                    <a:bodyPr/>
                    <a:lstStyle/>
                    <a:p>
                      <a:pPr algn="l"/>
                      <a:endParaRPr lang="en-US" sz="1100">
                        <a:effectLst/>
                        <a:latin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DecT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Y</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U</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V</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a:effectLst/>
                        </a:rPr>
                        <a:t>EncT</a:t>
                      </a:r>
                      <a:endParaRPr lang="en-US" sz="1100" b="1">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b="1" dirty="0" err="1">
                          <a:effectLst/>
                        </a:rPr>
                        <a:t>DecT</a:t>
                      </a:r>
                      <a:endParaRPr lang="en-US" sz="1100" b="1" dirty="0">
                        <a:effectLst/>
                        <a:latin typeface="Times New Roman" panose="02020603050405020304" pitchFamily="18" charset="0"/>
                        <a:ea typeface="Times New Roman" panose="02020603050405020304" pitchFamily="18" charset="0"/>
                      </a:endParaRPr>
                    </a:p>
                  </a:txBody>
                  <a:tcPr marL="31871" marR="31871" marT="0" marB="0" anchor="ctr"/>
                </a:tc>
                <a:extLst>
                  <a:ext uri="{0D108BD9-81ED-4DB2-BD59-A6C34878D82A}">
                    <a16:rowId xmlns:a16="http://schemas.microsoft.com/office/drawing/2014/main" val="845152861"/>
                  </a:ext>
                </a:extLst>
              </a:tr>
              <a:tr h="231756">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Overall</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-0.02%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-0.24%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-0.16%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-0.50%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63668304"/>
                  </a:ext>
                </a:extLst>
              </a:tr>
              <a:tr h="32143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Class F</a:t>
                      </a:r>
                      <a:endParaRPr lang="en-US" sz="1100" dirty="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-5.71%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-6.37%</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Arial" panose="020B0604020202020204" pitchFamily="34" charset="0"/>
                          <a:ea typeface="Times New Roman" panose="02020603050405020304" pitchFamily="18" charset="0"/>
                        </a:rPr>
                        <a:t>-6.10%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110%</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-0.68%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solidFill>
                            <a:srgbClr val="000000"/>
                          </a:solidFill>
                          <a:effectLst/>
                          <a:latin typeface="Arial" panose="020B0604020202020204" pitchFamily="34" charset="0"/>
                          <a:ea typeface="Times New Roman" panose="02020603050405020304" pitchFamily="18" charset="0"/>
                        </a:rPr>
                        <a:t>97%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86122855"/>
                  </a:ext>
                </a:extLst>
              </a:tr>
              <a:tr h="463514">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Class SCC 1080p</a:t>
                      </a:r>
                      <a:endParaRPr lang="en-US" sz="1100">
                        <a:effectLst/>
                        <a:latin typeface="Times New Roman" panose="02020603050405020304" pitchFamily="18" charset="0"/>
                        <a:ea typeface="Times New Roman" panose="02020603050405020304" pitchFamily="18" charset="0"/>
                      </a:endParaRPr>
                    </a:p>
                  </a:txBody>
                  <a:tcPr marL="31871" marR="31871"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-14.55%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-15.02%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a:effectLst/>
                          <a:latin typeface="Arial" panose="020B0604020202020204" pitchFamily="34" charset="0"/>
                          <a:ea typeface="Times New Roman" panose="02020603050405020304" pitchFamily="18" charset="0"/>
                        </a:rPr>
                        <a:t>-15.25%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112%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91%</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-1.48%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-1.65%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-1.68%</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103%</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solidFill>
                            <a:srgbClr val="000000"/>
                          </a:solidFill>
                          <a:effectLst/>
                          <a:latin typeface="Arial" panose="020B0604020202020204" pitchFamily="34" charset="0"/>
                          <a:ea typeface="Times New Roman" panose="02020603050405020304" pitchFamily="18" charset="0"/>
                        </a:rPr>
                        <a:t>95%</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84352043"/>
                  </a:ext>
                </a:extLst>
              </a:tr>
            </a:tbl>
          </a:graphicData>
        </a:graphic>
      </p:graphicFrame>
    </p:spTree>
    <p:extLst>
      <p:ext uri="{BB962C8B-B14F-4D97-AF65-F5344CB8AC3E}">
        <p14:creationId xmlns:p14="http://schemas.microsoft.com/office/powerpoint/2010/main" val="161756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624</TotalTime>
  <Words>1205</Words>
  <Application>Microsoft Office PowerPoint</Application>
  <PresentationFormat>On-screen Show (4:3)</PresentationFormat>
  <Paragraphs>466</Paragraphs>
  <Slides>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Qualcomm_2018</vt:lpstr>
      <vt:lpstr>CE8-related: CPR mode signaling and interaction with inter coding tools</vt:lpstr>
      <vt:lpstr>Introduction</vt:lpstr>
      <vt:lpstr>Reference index signaling and bitstream conformance restrictions</vt:lpstr>
      <vt:lpstr>Block level flag signaling and independent CPR mode</vt:lpstr>
      <vt:lpstr>Simulation results – method 1</vt:lpstr>
      <vt:lpstr>Simulation results – method 2</vt:lpstr>
      <vt:lpstr>Simulation results – method 3</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Wei-Jung Chien</cp:lastModifiedBy>
  <cp:revision>109</cp:revision>
  <dcterms:created xsi:type="dcterms:W3CDTF">2018-07-05T06:58:17Z</dcterms:created>
  <dcterms:modified xsi:type="dcterms:W3CDTF">2019-01-11T14:36:31Z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