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2" r:id="rId3"/>
    <p:sldId id="279" r:id="rId4"/>
    <p:sldId id="280" r:id="rId5"/>
    <p:sldId id="278" r:id="rId6"/>
    <p:sldId id="273" r:id="rId7"/>
    <p:sldId id="281" r:id="rId8"/>
    <p:sldId id="277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9" d="100"/>
          <a:sy n="119" d="100"/>
        </p:scale>
        <p:origin x="1714" y="91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2019/1/11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dirty="0"/>
              <a:t>CE2-related</a:t>
            </a:r>
            <a:br>
              <a:rPr lang="en-CA" b="1" dirty="0"/>
            </a:br>
            <a:r>
              <a:rPr lang="en-CA" b="1" dirty="0"/>
              <a:t>Constraint on constructed affine merge candidates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G. Li</a:t>
            </a:r>
            <a:r>
              <a:rPr lang="en-US" dirty="0"/>
              <a:t>, X. Xu, X. Li, S. Liu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7684767" cy="4680520"/>
          </a:xfrm>
        </p:spPr>
        <p:txBody>
          <a:bodyPr/>
          <a:lstStyle/>
          <a:p>
            <a:r>
              <a:rPr lang="en-US" altLang="en-US" sz="2800" dirty="0">
                <a:ea typeface="宋体" panose="02010600030101010101" pitchFamily="2" charset="-122"/>
              </a:rPr>
              <a:t>Affine merge and MVP candidates may be derived by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Inheritance from spatial neighboring affine blocks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Constructed from neighboring regular MV for each control point</a:t>
            </a:r>
          </a:p>
          <a:p>
            <a:pPr marL="457200" indent="-457200"/>
            <a:r>
              <a:rPr lang="en-US" altLang="en-US" sz="2800" dirty="0"/>
              <a:t>Constructed affine candidates may have very large differences between CPMVs</a:t>
            </a:r>
          </a:p>
          <a:p>
            <a:pPr lvl="1"/>
            <a:r>
              <a:rPr lang="en-US" altLang="en-US" sz="2000" dirty="0"/>
              <a:t>Such case may have impractical affine parameters</a:t>
            </a:r>
          </a:p>
          <a:p>
            <a:pPr lvl="1"/>
            <a:r>
              <a:rPr lang="en-US" altLang="en-US" sz="2000" dirty="0"/>
              <a:t>Large CPMV values may be propagated by affine inheritance and spatial merge/MVP derivation</a:t>
            </a:r>
          </a:p>
          <a:p>
            <a:pPr lvl="1"/>
            <a:r>
              <a:rPr lang="en-US" altLang="en-US" sz="2000" dirty="0"/>
              <a:t>Such a propagation can trigger large MVD values which further leads CABAC coding failure</a:t>
            </a:r>
          </a:p>
          <a:p>
            <a:pPr lvl="1"/>
            <a:endParaRPr lang="en-US" altLang="en-US" sz="2000" dirty="0">
              <a:ea typeface="宋体" panose="02010600030101010101" pitchFamily="2" charset="-122"/>
            </a:endParaRPr>
          </a:p>
          <a:p>
            <a:pPr lvl="1"/>
            <a:endParaRPr lang="en-US" altLang="en-US" sz="20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2CC2D-FCA5-4622-A652-C62FCC3AC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Affine Models and CPMV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E8694-8623-4471-95A7-D9AB03D9CC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6-parameter Model (3 CPs)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4-parameter Model (2 CPs)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30F55386-4E27-42B8-A9AD-79B4A7974DD8}"/>
                  </a:ext>
                </a:extLst>
              </p:cNvPr>
              <p:cNvSpPr/>
              <p:nvPr/>
            </p:nvSpPr>
            <p:spPr>
              <a:xfrm>
                <a:off x="1187622" y="2222635"/>
                <a:ext cx="2336281" cy="710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𝑀𝑉𝑥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𝑏𝑦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𝑀𝑉𝑦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𝑒𝑦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30F55386-4E27-42B8-A9AD-79B4A7974D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2" y="2222635"/>
                <a:ext cx="2336281" cy="71019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4D5BE1B4-D727-4EB4-ADCE-BF43A2E778D7}"/>
                  </a:ext>
                </a:extLst>
              </p:cNvPr>
              <p:cNvSpPr/>
              <p:nvPr/>
            </p:nvSpPr>
            <p:spPr>
              <a:xfrm>
                <a:off x="1097855" y="4653790"/>
                <a:ext cx="2515817" cy="710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𝑀𝑉𝑥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  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𝑏𝑦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𝑀𝑉𝑦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𝑏𝑥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𝑎𝑦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4D5BE1B4-D727-4EB4-ADCE-BF43A2E778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855" y="4653790"/>
                <a:ext cx="2515817" cy="7101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A5E7521-465A-4153-A1E8-9C31EB0577C5}"/>
                  </a:ext>
                </a:extLst>
              </p:cNvPr>
              <p:cNvSpPr/>
              <p:nvPr/>
            </p:nvSpPr>
            <p:spPr>
              <a:xfrm>
                <a:off x="-579356" y="3008612"/>
                <a:ext cx="6419056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828800" algn="just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𝐶𝑃𝑀𝑉</m:t>
                      </m:r>
                      <m:r>
                        <a:rPr lang="en-CA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0: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</m:ctrlPr>
                        </m:dPr>
                        <m:e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𝑐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, 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𝑓</m:t>
                          </m: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marL="1828800" algn="just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𝐶𝑃𝑀𝑉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1: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</m:ctrlPr>
                        </m:dPr>
                        <m:e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𝑎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∙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𝑊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+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𝑐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, 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𝑑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∙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𝑊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+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𝑓</m:t>
                          </m: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marL="1828800" algn="just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𝐶𝑃𝑀𝑉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2:(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𝑏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∙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𝐻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+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𝑐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, 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𝑒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∙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𝐻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+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𝑓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)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A5E7521-465A-4153-A1E8-9C31EB0577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79356" y="3008612"/>
                <a:ext cx="6419056" cy="923330"/>
              </a:xfrm>
              <a:prstGeom prst="rect">
                <a:avLst/>
              </a:prstGeom>
              <a:blipFill>
                <a:blip r:embed="rId4"/>
                <a:stretch>
                  <a:fillRect b="-52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3862380-3CD3-4E16-985E-8A0E00FE6411}"/>
                  </a:ext>
                </a:extLst>
              </p:cNvPr>
              <p:cNvSpPr/>
              <p:nvPr/>
            </p:nvSpPr>
            <p:spPr>
              <a:xfrm>
                <a:off x="-606778" y="5494566"/>
                <a:ext cx="554461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82880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𝐶𝑃𝑀𝑉</m:t>
                      </m:r>
                      <m:r>
                        <a:rPr lang="en-CA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0: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</m:ctrlPr>
                        </m:dPr>
                        <m:e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𝑐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, 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𝑓</m:t>
                          </m: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marL="182880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𝐶𝑃𝑀𝑉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1: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</m:ctrlPr>
                        </m:dPr>
                        <m:e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𝑎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∙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𝑊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+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𝑐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, −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𝑏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∙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𝑊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+</m:t>
                          </m:r>
                          <m:r>
                            <a:rPr lang="en-CA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𝑓</m:t>
                          </m: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3862380-3CD3-4E16-985E-8A0E00FE641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06778" y="5494566"/>
                <a:ext cx="5544616" cy="646331"/>
              </a:xfrm>
              <a:prstGeom prst="rect">
                <a:avLst/>
              </a:prstGeom>
              <a:blipFill>
                <a:blip r:embed="rId5"/>
                <a:stretch>
                  <a:fillRect b="-8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DEF69A8-2ED7-4788-A748-9529E2805D82}"/>
                  </a:ext>
                </a:extLst>
              </p:cNvPr>
              <p:cNvSpPr/>
              <p:nvPr/>
            </p:nvSpPr>
            <p:spPr>
              <a:xfrm>
                <a:off x="4258658" y="4685721"/>
                <a:ext cx="170993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𝑎</m:t>
                      </m:r>
                      <m:r>
                        <a:rPr lang="en-CA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=</m:t>
                      </m:r>
                      <m:r>
                        <a:rPr lang="en-CA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𝜌</m:t>
                      </m:r>
                      <m:r>
                        <a:rPr lang="en-CA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∙</m:t>
                      </m:r>
                      <m:r>
                        <a:rPr lang="en-CA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𝑐𝑜𝑠</m:t>
                      </m:r>
                      <m:r>
                        <a:rPr lang="en-CA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𝜃</m:t>
                      </m:r>
                    </m:oMath>
                  </m:oMathPara>
                </a14:m>
                <a:endParaRPr lang="en-CA" sz="18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𝑏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=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𝜌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∙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𝑠𝑖𝑛</m:t>
                      </m:r>
                      <m:r>
                        <a:rPr lang="en-CA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𝜃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DEF69A8-2ED7-4788-A748-9529E2805D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8658" y="4685721"/>
                <a:ext cx="1709936" cy="646331"/>
              </a:xfrm>
              <a:prstGeom prst="rect">
                <a:avLst/>
              </a:prstGeom>
              <a:blipFill>
                <a:blip r:embed="rId6"/>
                <a:stretch>
                  <a:fillRect b="-3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C0C0B55C-5A33-48F5-9A8F-827DC66D32CF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340" y="1534843"/>
            <a:ext cx="2336281" cy="2328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BAF25E-B93A-48A6-9F95-C967ABCE44B3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501" y="4077072"/>
            <a:ext cx="1262980" cy="1601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D2D2BA-6245-46FF-98BC-F52FEE089B37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571" y="4077072"/>
            <a:ext cx="1244135" cy="14174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1051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F664F2-CC19-4A15-9FC3-52B3B8209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Affine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4CBD91-715B-4E39-95D5-40857AABDD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Magnitude of non-translational parameters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4-Parameter case: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/>
              <a:t>6-Parameter case:</a:t>
            </a: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022DAFD-6F8B-4CAA-BBEC-6897684D8E87}"/>
                  </a:ext>
                </a:extLst>
              </p:cNvPr>
              <p:cNvSpPr/>
              <p:nvPr/>
            </p:nvSpPr>
            <p:spPr>
              <a:xfrm>
                <a:off x="4355976" y="2276872"/>
                <a:ext cx="3316036" cy="13408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𝑀𝑉𝑥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1−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𝑀𝑉𝑥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d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𝑀𝑉𝑦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1−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𝑀𝑉𝑦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022DAFD-6F8B-4CAA-BBEC-6897684D8E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2276872"/>
                <a:ext cx="3316036" cy="13408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0E6D2DD-E02F-4AA7-869D-D5903BC33DF6}"/>
                  </a:ext>
                </a:extLst>
              </p:cNvPr>
              <p:cNvSpPr/>
              <p:nvPr/>
            </p:nvSpPr>
            <p:spPr>
              <a:xfrm>
                <a:off x="4355976" y="3858818"/>
                <a:ext cx="3326295" cy="24067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𝑀𝑉𝑥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1−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𝑀𝑉𝑥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d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𝑀𝑉𝑦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1−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𝑀𝑉𝑦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</m:d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𝑀𝑉𝑥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2−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𝑀𝑉𝑥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𝑀𝑉𝑦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2−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𝑀𝑉𝑦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0E6D2DD-E02F-4AA7-869D-D5903BC33DF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3858818"/>
                <a:ext cx="3326295" cy="240674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0953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78324-D3C7-4014-8AE9-E8B273B38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constraint to affine parameter value range for constructed affine candidates</a:t>
            </a:r>
          </a:p>
          <a:p>
            <a:r>
              <a:rPr lang="en-US" dirty="0"/>
              <a:t>Set the threshold for all non-translational parameters to 2</a:t>
            </a:r>
          </a:p>
          <a:p>
            <a:endParaRPr lang="en-US" dirty="0"/>
          </a:p>
          <a:p>
            <a:r>
              <a:rPr lang="en-US" dirty="0"/>
              <a:t>Constructed affine merge/MVP candidate violating this constraint will not be used</a:t>
            </a: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ECCDE1C-CD89-4D41-89FE-64240E09CCCB}"/>
                  </a:ext>
                </a:extLst>
              </p:cNvPr>
              <p:cNvSpPr/>
              <p:nvPr/>
            </p:nvSpPr>
            <p:spPr>
              <a:xfrm>
                <a:off x="1619672" y="3861048"/>
                <a:ext cx="527285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𝑚𝑎𝑥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plcHide m:val="on"/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</m:e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plcHide m:val="on"/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</m:e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&lt;2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ECCDE1C-CD89-4D41-89FE-64240E09CC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3861048"/>
                <a:ext cx="5272851" cy="369332"/>
              </a:xfrm>
              <a:prstGeom prst="rect">
                <a:avLst/>
              </a:prstGeom>
              <a:blipFill>
                <a:blip r:embed="rId2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5103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74104C-38BA-4B98-8D4D-52A8539275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Anchor: VTM-3.0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6B581CE-2851-4C15-9E9F-5EBD07DE6C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082817"/>
              </p:ext>
            </p:extLst>
          </p:nvPr>
        </p:nvGraphicFramePr>
        <p:xfrm>
          <a:off x="597148" y="2420888"/>
          <a:ext cx="4406900" cy="192976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17578256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1274297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7982142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504530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677603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9253214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236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580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117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106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4701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5944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514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4298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4446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979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182031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730BEAC-1A97-4593-9163-BB13D3D7A8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382994"/>
              </p:ext>
            </p:extLst>
          </p:nvPr>
        </p:nvGraphicFramePr>
        <p:xfrm>
          <a:off x="5004048" y="2420888"/>
          <a:ext cx="3365500" cy="192976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5839912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523782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378183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456491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925022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2306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8931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033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18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494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410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29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905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84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264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492686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DCE52BC-959C-4C09-AEFD-E4F3E99654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412045"/>
              </p:ext>
            </p:extLst>
          </p:nvPr>
        </p:nvGraphicFramePr>
        <p:xfrm>
          <a:off x="2051720" y="4653136"/>
          <a:ext cx="4406900" cy="202120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12388520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748226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0423726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1381393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21361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9296036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5142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9697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2804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3173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430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4516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822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6268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58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3527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6914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Supplemental results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74104C-38BA-4B98-8D4D-52A8539275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Applied for all affine merge candidates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6B581CE-2851-4C15-9E9F-5EBD07DE6C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654477"/>
              </p:ext>
            </p:extLst>
          </p:nvPr>
        </p:nvGraphicFramePr>
        <p:xfrm>
          <a:off x="597148" y="2420888"/>
          <a:ext cx="4406900" cy="192976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17578256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1274297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7982142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504530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677603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9253214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236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580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117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106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4701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5944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514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4298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4446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979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182031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730BEAC-1A97-4593-9163-BB13D3D7A8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638674"/>
              </p:ext>
            </p:extLst>
          </p:nvPr>
        </p:nvGraphicFramePr>
        <p:xfrm>
          <a:off x="5004048" y="2420888"/>
          <a:ext cx="3365500" cy="192976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5839912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523782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378183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456491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925022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2306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8931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033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18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494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410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29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905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84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264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492686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DCE52BC-959C-4C09-AEFD-E4F3E99654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105921"/>
              </p:ext>
            </p:extLst>
          </p:nvPr>
        </p:nvGraphicFramePr>
        <p:xfrm>
          <a:off x="2051720" y="4653136"/>
          <a:ext cx="4406900" cy="202120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12388520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748226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0423726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1381393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21361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9296036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5142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9697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2804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3173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430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4516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822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6268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58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3527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6914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9796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proposed constraint has negligible impact on coding performance. </a:t>
            </a:r>
          </a:p>
          <a:p>
            <a:r>
              <a:rPr lang="en-CA" dirty="0"/>
              <a:t>Avoid impractical affine models to be used</a:t>
            </a:r>
          </a:p>
          <a:p>
            <a:r>
              <a:rPr lang="en-CA" dirty="0"/>
              <a:t>Potentially avoid large motion vector values or large MVD values from propagations</a:t>
            </a:r>
          </a:p>
          <a:p>
            <a:r>
              <a:rPr lang="en-CA" dirty="0"/>
              <a:t>It’s proposed to adopt this constraint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12645</TotalTime>
  <Words>798</Words>
  <Application>Microsoft Office PowerPoint</Application>
  <PresentationFormat>On-screen Show (4:3)</PresentationFormat>
  <Paragraphs>399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宋体</vt:lpstr>
      <vt:lpstr>等线</vt:lpstr>
      <vt:lpstr>Arial</vt:lpstr>
      <vt:lpstr>Calibri</vt:lpstr>
      <vt:lpstr>Cambria Math</vt:lpstr>
      <vt:lpstr>Times New Roman</vt:lpstr>
      <vt:lpstr>Office 主题</vt:lpstr>
      <vt:lpstr>CE2-related Constraint on constructed affine merge candidates</vt:lpstr>
      <vt:lpstr>Introduction</vt:lpstr>
      <vt:lpstr>Affine Models and CPMV</vt:lpstr>
      <vt:lpstr>Affine Parameters</vt:lpstr>
      <vt:lpstr>Proposed Method</vt:lpstr>
      <vt:lpstr>Simulation results</vt:lpstr>
      <vt:lpstr>Supplemental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guichunli(GuichunLi)</cp:lastModifiedBy>
  <cp:revision>229</cp:revision>
  <dcterms:created xsi:type="dcterms:W3CDTF">2010-10-25T03:40:34Z</dcterms:created>
  <dcterms:modified xsi:type="dcterms:W3CDTF">2019-01-12T11:22:40Z</dcterms:modified>
</cp:coreProperties>
</file>