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E704C-DDE2-476B-9D09-B62B8E30C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4A3089-B484-4811-A1F5-C7778BC19F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084853-B0CE-480A-BDE6-D4E44DD70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4272-AD63-40A4-8838-D52DD24D7BAF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7DC11-7F04-4AD0-AF81-3F1BA9556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1BA3E3-2D73-4460-B203-2D9B58C0A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3EA3-EE68-486E-A34F-69A5C05544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876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50825-8DEE-41DD-BB9F-96347DF66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0CB95A-8E55-4589-901E-81E06A8379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6CAE5B-56B7-4E32-90DE-D76132F7C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4272-AD63-40A4-8838-D52DD24D7BAF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4FB00B-4F7E-4FB9-A1D3-257CA74C1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4CBA18-1C60-4E99-B0EC-9EEAFEE5B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3EA3-EE68-486E-A34F-69A5C05544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052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644A69-6D79-4F22-8D82-77863AB7C7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986ADF-F019-48A3-B618-437A491B6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E2DAB7-67A2-42EF-A618-32719FD7A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4272-AD63-40A4-8838-D52DD24D7BAF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E95D4C-F034-4B14-9937-9C3FD8227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AB29A-3CAF-433B-AF8F-087A5E4B3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3EA3-EE68-486E-A34F-69A5C05544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136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74763-229C-4F98-95F6-50A3968F6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117682-45A9-4CCB-ABB5-A5BC4B2006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BD9792-6454-482C-B73B-0696A35E1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4272-AD63-40A4-8838-D52DD24D7BAF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6DCE6B-C11D-4F01-A492-A023DF2DE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F00FE3-AA3E-4EF8-BEF6-05C7001E5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3EA3-EE68-486E-A34F-69A5C05544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451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8C203-260E-47C6-BBA3-A90A86DB2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C4114E-C4A2-4BEA-B352-82A65BB7D0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E0A1FC-8950-4927-8FF9-C669F1113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4272-AD63-40A4-8838-D52DD24D7BAF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DA1593-7584-464A-8F60-64D4F5109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FB62E0-CC10-4AE8-BD4B-DC3B3F3FC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3EA3-EE68-486E-A34F-69A5C05544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304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8E004-FAF5-4E14-8A7D-B7ADF5CF5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98B34-A262-4CD2-BFC9-376B85B8CF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2AAB6D-602F-4ADA-A8B5-E9AE4CEBC9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4D9C85-B132-4D8F-8143-F5CE8A117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4272-AD63-40A4-8838-D52DD24D7BAF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9811D7-49F2-4CD6-B070-8516DF275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464D84-0161-47A4-BE66-9FD49A76A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3EA3-EE68-486E-A34F-69A5C05544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34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06B06-CA00-40CD-860A-DDD3B7C84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DF2C28-8BCD-4266-8B81-AC15B90983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17ECC6-33E5-4877-B084-1DA05724A3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8ED1BC-4EE9-4840-B051-B3B2619418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3BE237-14FD-4303-93C0-CA2B3B901A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AA36A1-FCA6-4A8B-B6D9-2244781FE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4272-AD63-40A4-8838-D52DD24D7BAF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3388C3-7401-45AD-A215-52D4957A3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8F984F-2550-434E-886D-5D1459889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3EA3-EE68-486E-A34F-69A5C05544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455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57A76-2B96-4F45-A485-C0F0980B2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EF2BE-BBEB-44FE-9AB4-76FBC0FDA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4272-AD63-40A4-8838-D52DD24D7BAF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26C4C8-D6C0-42AA-B3E2-B02A89368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71E263-F091-4BA2-ADA8-8B82D87B1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3EA3-EE68-486E-A34F-69A5C05544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392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031C9F-5D7E-492B-899E-9A4DFAE0D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4272-AD63-40A4-8838-D52DD24D7BAF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2CB606-258C-487B-B07A-D8376E364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095303-9D49-461A-BE3E-619E54288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3EA3-EE68-486E-A34F-69A5C05544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947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18ED5-2E99-4A60-B7CC-C352C16E2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31FC63-8801-42C7-8C8B-8E8234DE9C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C1BDB1-2ABB-4BD9-B6A6-924F14FB9A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6502B5-DA15-4585-A6BC-CDF460166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4272-AD63-40A4-8838-D52DD24D7BAF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2748AC-D70B-40E1-BF14-1FE1CDBC8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57534F-6E58-4A68-8859-026B95975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3EA3-EE68-486E-A34F-69A5C05544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616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7C804-CF37-4D10-9827-955081C78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1A6483-9579-45A8-8F36-5B0A56169B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C0DB95-6ED6-40A3-9CEC-8FCDCA3298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822A65-CADC-4817-93B4-4CE808B14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4272-AD63-40A4-8838-D52DD24D7BAF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6A788F-821B-4388-A012-623035418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61D599-D22B-4A0B-86AF-36833E2BC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B3EA3-EE68-486E-A34F-69A5C05544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356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8BEE65-5C94-4D3C-AFDB-2D3C9CE81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D74DB9-7FE7-4622-ACAB-E5BD733A0B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4305D-86E5-4A53-946F-0632A0B84B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A4272-AD63-40A4-8838-D52DD24D7BAF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6201F6-F57D-4410-B57E-DCECF5991C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89A69-8B3D-49D6-9C48-F4A63DC91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B3EA3-EE68-486E-A34F-69A5C05544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396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6A038-1CCE-4E80-BD14-9676C06C90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JVET-M0429 Coding tree block based adaptive loop filter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7AC08C-82C4-4322-9430-C74E545BDF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Nan Hu, Vadim Seregin, Hilmi Enes Egilmez, Marta Karczewicz</a:t>
            </a:r>
          </a:p>
        </p:txBody>
      </p:sp>
    </p:spTree>
    <p:extLst>
      <p:ext uri="{BB962C8B-B14F-4D97-AF65-F5344CB8AC3E}">
        <p14:creationId xmlns:p14="http://schemas.microsoft.com/office/powerpoint/2010/main" val="2640374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6268A-8B98-461E-800F-8886F130D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ALF in VTM3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2F7EB4-34A8-42AE-AC9A-90BA92B03F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Luma</a:t>
            </a:r>
            <a:endParaRPr lang="en-US" dirty="0"/>
          </a:p>
          <a:p>
            <a:pPr lvl="1"/>
            <a:r>
              <a:rPr lang="en-US" dirty="0"/>
              <a:t>One filter set (25 filters) per slice is signaled </a:t>
            </a:r>
          </a:p>
          <a:p>
            <a:pPr lvl="2"/>
            <a:r>
              <a:rPr lang="en-US" dirty="0"/>
              <a:t>Shared by all </a:t>
            </a:r>
            <a:r>
              <a:rPr lang="en-US" dirty="0" err="1"/>
              <a:t>luma</a:t>
            </a:r>
            <a:r>
              <a:rPr lang="en-US" dirty="0"/>
              <a:t> CTBs</a:t>
            </a:r>
          </a:p>
          <a:p>
            <a:pPr lvl="2"/>
            <a:r>
              <a:rPr lang="en-US" dirty="0" err="1"/>
              <a:t>Luma</a:t>
            </a:r>
            <a:r>
              <a:rPr lang="en-US" dirty="0"/>
              <a:t> CTB </a:t>
            </a:r>
            <a:r>
              <a:rPr lang="en-US" dirty="0" err="1"/>
              <a:t>alf</a:t>
            </a:r>
            <a:r>
              <a:rPr lang="en-US" dirty="0"/>
              <a:t> enable flags are signaled</a:t>
            </a:r>
          </a:p>
          <a:p>
            <a:pPr lvl="2"/>
            <a:endParaRPr lang="en-US" dirty="0"/>
          </a:p>
          <a:p>
            <a:r>
              <a:rPr lang="en-US" dirty="0"/>
              <a:t>Chroma</a:t>
            </a:r>
          </a:p>
          <a:p>
            <a:pPr lvl="1"/>
            <a:r>
              <a:rPr lang="en-US" dirty="0"/>
              <a:t>One filter per slice is signaled</a:t>
            </a:r>
          </a:p>
          <a:p>
            <a:pPr lvl="2"/>
            <a:r>
              <a:rPr lang="en-US" dirty="0"/>
              <a:t>Shared by all chroma CTBs</a:t>
            </a:r>
          </a:p>
          <a:p>
            <a:pPr lvl="2"/>
            <a:r>
              <a:rPr lang="en-US" dirty="0" err="1"/>
              <a:t>Chroam</a:t>
            </a:r>
            <a:r>
              <a:rPr lang="en-US" dirty="0"/>
              <a:t> CTB </a:t>
            </a:r>
            <a:r>
              <a:rPr lang="en-US" dirty="0" err="1"/>
              <a:t>alf</a:t>
            </a:r>
            <a:r>
              <a:rPr lang="en-US" dirty="0"/>
              <a:t> enable flags are signaled </a:t>
            </a:r>
          </a:p>
        </p:txBody>
      </p:sp>
    </p:spTree>
    <p:extLst>
      <p:ext uri="{BB962C8B-B14F-4D97-AF65-F5344CB8AC3E}">
        <p14:creationId xmlns:p14="http://schemas.microsoft.com/office/powerpoint/2010/main" val="225175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230F2-8833-4BE6-ADE3-ED73F1728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CTB-based ALF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F65B16-4FAD-4AC0-81CB-23DEA84DE1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01418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Luma</a:t>
            </a:r>
            <a:r>
              <a:rPr lang="en-US" dirty="0"/>
              <a:t>: Adaptive choice of ALF filter set at CTB level</a:t>
            </a:r>
          </a:p>
          <a:p>
            <a:pPr lvl="1"/>
            <a:r>
              <a:rPr lang="en-US" dirty="0"/>
              <a:t>Candidates</a:t>
            </a:r>
          </a:p>
          <a:p>
            <a:pPr lvl="2"/>
            <a:r>
              <a:rPr lang="en-US" dirty="0"/>
              <a:t>16 fixed filter sets (64 fixed filters in total)</a:t>
            </a:r>
          </a:p>
          <a:p>
            <a:pPr lvl="2"/>
            <a:r>
              <a:rPr lang="en-US" dirty="0"/>
              <a:t>5 temporal filter sets</a:t>
            </a:r>
          </a:p>
          <a:p>
            <a:pPr lvl="2"/>
            <a:r>
              <a:rPr lang="en-US" dirty="0"/>
              <a:t>1 slice-level filter set</a:t>
            </a:r>
          </a:p>
          <a:p>
            <a:pPr lvl="1"/>
            <a:r>
              <a:rPr lang="en-US" dirty="0"/>
              <a:t>Syntax per </a:t>
            </a:r>
            <a:r>
              <a:rPr lang="en-US" dirty="0" err="1"/>
              <a:t>luma</a:t>
            </a:r>
            <a:r>
              <a:rPr lang="en-US" dirty="0"/>
              <a:t> CTB</a:t>
            </a:r>
          </a:p>
          <a:p>
            <a:pPr lvl="2"/>
            <a:r>
              <a:rPr lang="en-US" dirty="0"/>
              <a:t>CTB </a:t>
            </a:r>
            <a:r>
              <a:rPr lang="en-US" dirty="0" err="1"/>
              <a:t>alf</a:t>
            </a:r>
            <a:r>
              <a:rPr lang="en-US" dirty="0"/>
              <a:t> enable flag</a:t>
            </a:r>
          </a:p>
          <a:p>
            <a:pPr lvl="2"/>
            <a:r>
              <a:rPr lang="en-US" dirty="0"/>
              <a:t>Filter set index</a:t>
            </a:r>
          </a:p>
          <a:p>
            <a:r>
              <a:rPr lang="en-US" dirty="0"/>
              <a:t>Chroma</a:t>
            </a:r>
          </a:p>
          <a:p>
            <a:pPr lvl="1"/>
            <a:r>
              <a:rPr lang="en-US" dirty="0"/>
              <a:t>Either signaled or temporal filter can be used</a:t>
            </a:r>
          </a:p>
          <a:p>
            <a:pPr lvl="2"/>
            <a:r>
              <a:rPr lang="en-US" dirty="0"/>
              <a:t>Shared by all chroma CTBs</a:t>
            </a:r>
          </a:p>
          <a:p>
            <a:pPr lvl="2"/>
            <a:r>
              <a:rPr lang="en-US" dirty="0"/>
              <a:t>CTB </a:t>
            </a:r>
            <a:r>
              <a:rPr lang="en-US" dirty="0" err="1"/>
              <a:t>alf</a:t>
            </a:r>
            <a:r>
              <a:rPr lang="en-US" dirty="0"/>
              <a:t> enable flag</a:t>
            </a:r>
          </a:p>
          <a:p>
            <a:pPr lvl="2"/>
            <a:endParaRPr lang="en-US" dirty="0"/>
          </a:p>
          <a:p>
            <a:r>
              <a:rPr lang="en-US" sz="2000" dirty="0"/>
              <a:t>Studied in former CE2: JVET-L0391</a:t>
            </a:r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097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0E34-81EC-4C49-978A-A28919903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Fixed filters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8BC18-8728-464B-AAE6-4C0F09B694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Slice-level filter predictor</a:t>
            </a:r>
          </a:p>
          <a:p>
            <a:r>
              <a:rPr lang="en-US" dirty="0"/>
              <a:t>Filter sets for </a:t>
            </a:r>
            <a:r>
              <a:rPr lang="en-US" dirty="0" err="1"/>
              <a:t>luma</a:t>
            </a:r>
            <a:r>
              <a:rPr lang="en-US" dirty="0"/>
              <a:t> CTB</a:t>
            </a:r>
          </a:p>
          <a:p>
            <a:r>
              <a:rPr lang="en-US" dirty="0"/>
              <a:t>Storage: </a:t>
            </a:r>
          </a:p>
          <a:p>
            <a:pPr lvl="1"/>
            <a:r>
              <a:rPr lang="en-US" dirty="0"/>
              <a:t>1132 bytes</a:t>
            </a:r>
          </a:p>
          <a:p>
            <a:pPr lvl="2"/>
            <a:r>
              <a:rPr lang="en-US" dirty="0"/>
              <a:t>Filters: 64 filters * 13 </a:t>
            </a:r>
            <a:r>
              <a:rPr lang="en-US" dirty="0" err="1"/>
              <a:t>coeffs</a:t>
            </a:r>
            <a:r>
              <a:rPr lang="en-US" dirty="0"/>
              <a:t>/filter * 8bits/</a:t>
            </a:r>
            <a:r>
              <a:rPr lang="en-US" dirty="0" err="1"/>
              <a:t>coeff</a:t>
            </a:r>
            <a:endParaRPr lang="en-US" dirty="0"/>
          </a:p>
          <a:p>
            <a:pPr lvl="2"/>
            <a:r>
              <a:rPr lang="en-US" dirty="0"/>
              <a:t>Mapping table: 16 indices/class * 25 classes * 6bits/index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If actual bit depth per tap is considered: ~920 bytes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163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5BBDA-BA43-4FF5-A8D6-96B45118D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Temporal filters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B628C0-C560-4076-B8F7-3F7FB9634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165231"/>
            <a:ext cx="10515600" cy="351692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FIFO</a:t>
            </a:r>
          </a:p>
          <a:p>
            <a:r>
              <a:rPr lang="en-US" dirty="0"/>
              <a:t>Temporal scalability</a:t>
            </a:r>
          </a:p>
          <a:p>
            <a:r>
              <a:rPr lang="en-US" dirty="0"/>
              <a:t>Storage: 5 sets * ( 25 classes/set * 13 </a:t>
            </a:r>
            <a:r>
              <a:rPr lang="en-US" dirty="0" err="1"/>
              <a:t>coeff</a:t>
            </a:r>
            <a:r>
              <a:rPr lang="en-US" dirty="0"/>
              <a:t>/class * 8 bits/</a:t>
            </a:r>
            <a:r>
              <a:rPr lang="en-US" dirty="0" err="1"/>
              <a:t>coeff</a:t>
            </a:r>
            <a:r>
              <a:rPr lang="en-US" dirty="0"/>
              <a:t> + 1 class/set * 7 </a:t>
            </a:r>
            <a:r>
              <a:rPr lang="en-US" dirty="0" err="1"/>
              <a:t>coeff</a:t>
            </a:r>
            <a:r>
              <a:rPr lang="en-US" dirty="0"/>
              <a:t>) = 1660 bytes</a:t>
            </a:r>
          </a:p>
          <a:p>
            <a:r>
              <a:rPr lang="en-US" dirty="0"/>
              <a:t>Refresh:</a:t>
            </a:r>
          </a:p>
          <a:p>
            <a:pPr lvl="1"/>
            <a:r>
              <a:rPr lang="en-US" dirty="0"/>
              <a:t>IDR pictures</a:t>
            </a:r>
          </a:p>
          <a:p>
            <a:pPr lvl="1"/>
            <a:r>
              <a:rPr lang="en-US" dirty="0"/>
              <a:t>BLA pictures</a:t>
            </a:r>
          </a:p>
          <a:p>
            <a:pPr lvl="1"/>
            <a:r>
              <a:rPr lang="en-US" dirty="0"/>
              <a:t>Between leading and trailing pictures</a:t>
            </a:r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8915D4-EBF5-475D-AFE5-C340D415702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860430" y="1487963"/>
            <a:ext cx="6353907" cy="148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470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AB523-DCFB-4231-A35E-AC52F47AC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1F69FBC-043C-4CEF-A12A-0A2D60031EA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3536064"/>
              </p:ext>
            </p:extLst>
          </p:nvPr>
        </p:nvGraphicFramePr>
        <p:xfrm>
          <a:off x="3798497" y="365125"/>
          <a:ext cx="4418767" cy="5805485"/>
        </p:xfrm>
        <a:graphic>
          <a:graphicData uri="http://schemas.openxmlformats.org/drawingml/2006/table">
            <a:tbl>
              <a:tblPr/>
              <a:tblGrid>
                <a:gridCol w="1228267">
                  <a:extLst>
                    <a:ext uri="{9D8B030D-6E8A-4147-A177-3AD203B41FA5}">
                      <a16:colId xmlns:a16="http://schemas.microsoft.com/office/drawing/2014/main" val="3453288195"/>
                    </a:ext>
                  </a:extLst>
                </a:gridCol>
                <a:gridCol w="638100">
                  <a:extLst>
                    <a:ext uri="{9D8B030D-6E8A-4147-A177-3AD203B41FA5}">
                      <a16:colId xmlns:a16="http://schemas.microsoft.com/office/drawing/2014/main" val="2060988906"/>
                    </a:ext>
                  </a:extLst>
                </a:gridCol>
                <a:gridCol w="638100">
                  <a:extLst>
                    <a:ext uri="{9D8B030D-6E8A-4147-A177-3AD203B41FA5}">
                      <a16:colId xmlns:a16="http://schemas.microsoft.com/office/drawing/2014/main" val="3024373723"/>
                    </a:ext>
                  </a:extLst>
                </a:gridCol>
                <a:gridCol w="638100">
                  <a:extLst>
                    <a:ext uri="{9D8B030D-6E8A-4147-A177-3AD203B41FA5}">
                      <a16:colId xmlns:a16="http://schemas.microsoft.com/office/drawing/2014/main" val="3891709915"/>
                    </a:ext>
                  </a:extLst>
                </a:gridCol>
                <a:gridCol w="638100">
                  <a:extLst>
                    <a:ext uri="{9D8B030D-6E8A-4147-A177-3AD203B41FA5}">
                      <a16:colId xmlns:a16="http://schemas.microsoft.com/office/drawing/2014/main" val="909334109"/>
                    </a:ext>
                  </a:extLst>
                </a:gridCol>
                <a:gridCol w="638100">
                  <a:extLst>
                    <a:ext uri="{9D8B030D-6E8A-4147-A177-3AD203B41FA5}">
                      <a16:colId xmlns:a16="http://schemas.microsoft.com/office/drawing/2014/main" val="944565220"/>
                    </a:ext>
                  </a:extLst>
                </a:gridCol>
              </a:tblGrid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121726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340956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74561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24778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145069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352910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74638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613918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56974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12630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03079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293723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80697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093127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724666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96165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79242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682504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863477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99637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858370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001415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774478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0719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033994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877996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62456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12395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553961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24234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678484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848487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458892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665922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132999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2F9EFEF5-576E-4665-B79D-B4CA9694082A}"/>
              </a:ext>
            </a:extLst>
          </p:cNvPr>
          <p:cNvSpPr/>
          <p:nvPr/>
        </p:nvSpPr>
        <p:spPr>
          <a:xfrm>
            <a:off x="3798497" y="6308209"/>
            <a:ext cx="3043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Thanks ETRI for cross-checking</a:t>
            </a:r>
          </a:p>
        </p:txBody>
      </p:sp>
    </p:spTree>
    <p:extLst>
      <p:ext uri="{BB962C8B-B14F-4D97-AF65-F5344CB8AC3E}">
        <p14:creationId xmlns:p14="http://schemas.microsoft.com/office/powerpoint/2010/main" val="2388794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584</Words>
  <Application>Microsoft Office PowerPoint</Application>
  <PresentationFormat>Widescreen</PresentationFormat>
  <Paragraphs>211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JVET-M0429 Coding tree block based adaptive loop filter</vt:lpstr>
      <vt:lpstr>ALF in VTM3</vt:lpstr>
      <vt:lpstr>Proposed CTB-based ALF </vt:lpstr>
      <vt:lpstr>Fixed filters</vt:lpstr>
      <vt:lpstr>Temporal filters</vt:lpstr>
      <vt:lpstr>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JVET-M0429 Coding tree block based adaptive loop filter</dc:title>
  <dc:creator>Nan Hu</dc:creator>
  <cp:lastModifiedBy>Nan Hu</cp:lastModifiedBy>
  <cp:revision>14</cp:revision>
  <dcterms:created xsi:type="dcterms:W3CDTF">2019-01-08T20:46:29Z</dcterms:created>
  <dcterms:modified xsi:type="dcterms:W3CDTF">2019-01-13T09:35:32Z</dcterms:modified>
</cp:coreProperties>
</file>